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6" r:id="rId11"/>
    <p:sldId id="257" r:id="rId12"/>
    <p:sldId id="258" r:id="rId13"/>
    <p:sldId id="259" r:id="rId14"/>
    <p:sldId id="260" r:id="rId15"/>
    <p:sldId id="266" r:id="rId16"/>
    <p:sldId id="263" r:id="rId17"/>
    <p:sldId id="261" r:id="rId18"/>
    <p:sldId id="262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7" r:id="rId28"/>
    <p:sldId id="288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7" r:id="rId41"/>
    <p:sldId id="302" r:id="rId42"/>
    <p:sldId id="303" r:id="rId43"/>
    <p:sldId id="304" r:id="rId44"/>
    <p:sldId id="305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523D1-EEF9-C342-937F-A7273F5A46B7}" type="datetimeFigureOut">
              <a:rPr lang="en-US" smtClean="0"/>
              <a:t>2/11/18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138-81B7-3B46-9FE5-171881DB4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9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E59D2-B527-4427-B350-7C27CF8C0CF7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Nirvana ends the reincarnation</a:t>
            </a:r>
            <a:r>
              <a:rPr lang="en-US" baseline="0" dirty="0" smtClean="0"/>
              <a:t>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138-81B7-3B46-9FE5-171881DB42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Watch video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138-81B7-3B46-9FE5-171881DB42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2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DD247-CE95-4453-A724-2FCD64E63AC0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47CA9-FB78-4683-8C91-4B30DA5A3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DD247-CE95-4453-A724-2FCD64E63AC0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47CA9-FB78-4683-8C91-4B30DA5A3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DD247-CE95-4453-A724-2FCD64E63AC0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47CA9-FB78-4683-8C91-4B30DA5A3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DD247-CE95-4453-A724-2FCD64E63AC0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47CA9-FB78-4683-8C91-4B30DA5A3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DD247-CE95-4453-A724-2FCD64E63AC0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47CA9-FB78-4683-8C91-4B30DA5A3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DD247-CE95-4453-A724-2FCD64E63AC0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47CA9-FB78-4683-8C91-4B30DA5A3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DD247-CE95-4453-A724-2FCD64E63AC0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47CA9-FB78-4683-8C91-4B30DA5A3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DD247-CE95-4453-A724-2FCD64E63AC0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47CA9-FB78-4683-8C91-4B30DA5A3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DD247-CE95-4453-A724-2FCD64E63AC0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47CA9-FB78-4683-8C91-4B30DA5A3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DD247-CE95-4453-A724-2FCD64E63AC0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47CA9-FB78-4683-8C91-4B30DA5A3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DD247-CE95-4453-A724-2FCD64E63AC0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47CA9-FB78-4683-8C91-4B30DA5A3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CBDD247-CE95-4453-A724-2FCD64E63AC0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447CA9-FB78-4683-8C91-4B30DA5A3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09600"/>
            <a:ext cx="7406640" cy="786384"/>
          </a:xfrm>
        </p:spPr>
        <p:txBody>
          <a:bodyPr/>
          <a:lstStyle/>
          <a:p>
            <a:pPr algn="ctr"/>
            <a:r>
              <a:rPr lang="en-US" dirty="0" smtClean="0"/>
              <a:t>Hinduism</a:t>
            </a:r>
            <a:endParaRPr lang="en-US" dirty="0"/>
          </a:p>
        </p:txBody>
      </p:sp>
      <p:pic>
        <p:nvPicPr>
          <p:cNvPr id="3" name="Picture 2" descr="tumblr_lyiplc6OId1rnxtt1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057400"/>
            <a:ext cx="3395472" cy="39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8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81000"/>
            <a:ext cx="4968240" cy="1472184"/>
          </a:xfrm>
        </p:spPr>
        <p:txBody>
          <a:bodyPr/>
          <a:lstStyle/>
          <a:p>
            <a:pPr algn="ctr"/>
            <a:r>
              <a:rPr lang="en-US" dirty="0" smtClean="0"/>
              <a:t>Buddhism</a:t>
            </a:r>
            <a:endParaRPr lang="en-US" dirty="0"/>
          </a:p>
        </p:txBody>
      </p:sp>
      <p:pic>
        <p:nvPicPr>
          <p:cNvPr id="8194" name="Picture 2" descr="http://www.viewzone.com/buddha.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62991"/>
            <a:ext cx="4267200" cy="4084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838200"/>
          </a:xfrm>
        </p:spPr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religion of Buddhism developed out of Hinduism in the 6</a:t>
            </a:r>
            <a:r>
              <a:rPr lang="en-US" baseline="30000" dirty="0" smtClean="0"/>
              <a:t>th</a:t>
            </a:r>
            <a:r>
              <a:rPr lang="en-US" dirty="0" smtClean="0"/>
              <a:t> century BC (BCE)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 Indian prince named </a:t>
            </a:r>
            <a:r>
              <a:rPr lang="en-US" i="1" u="sng" dirty="0" smtClean="0"/>
              <a:t>Siddhartha Gautama</a:t>
            </a:r>
            <a:r>
              <a:rPr lang="en-US" dirty="0" smtClean="0"/>
              <a:t> determined that life was full of human suffering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 left his life of luxury to </a:t>
            </a:r>
          </a:p>
          <a:p>
            <a:pPr>
              <a:buNone/>
            </a:pPr>
            <a:r>
              <a:rPr lang="en-US" dirty="0" smtClean="0"/>
              <a:t>find the place between a life </a:t>
            </a:r>
          </a:p>
          <a:p>
            <a:pPr>
              <a:buNone/>
            </a:pPr>
            <a:r>
              <a:rPr lang="en-US" dirty="0" smtClean="0"/>
              <a:t>of suffering and death. This </a:t>
            </a:r>
          </a:p>
          <a:p>
            <a:pPr>
              <a:buNone/>
            </a:pPr>
            <a:r>
              <a:rPr lang="en-US" dirty="0" smtClean="0"/>
              <a:t>place came to be known</a:t>
            </a:r>
          </a:p>
          <a:p>
            <a:pPr>
              <a:buNone/>
            </a:pPr>
            <a:r>
              <a:rPr lang="en-US" dirty="0" smtClean="0"/>
              <a:t>as </a:t>
            </a:r>
            <a:r>
              <a:rPr lang="en-US" b="1" i="1" u="sng" dirty="0" smtClean="0"/>
              <a:t>Nirvana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siddhart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276600"/>
            <a:ext cx="245745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Siddhartha wandered, </a:t>
            </a:r>
            <a:br>
              <a:rPr lang="en-US" dirty="0" smtClean="0"/>
            </a:br>
            <a:r>
              <a:rPr lang="en-US" dirty="0" smtClean="0"/>
              <a:t>meditated and fasted until </a:t>
            </a:r>
            <a:br>
              <a:rPr lang="en-US" dirty="0" smtClean="0"/>
            </a:br>
            <a:r>
              <a:rPr lang="en-US" dirty="0" smtClean="0"/>
              <a:t>he understood the cause </a:t>
            </a:r>
            <a:br>
              <a:rPr lang="en-US" dirty="0" smtClean="0"/>
            </a:br>
            <a:r>
              <a:rPr lang="en-US" dirty="0" smtClean="0"/>
              <a:t>and cure for human suffering</a:t>
            </a:r>
          </a:p>
          <a:p>
            <a:endParaRPr lang="en-US" dirty="0"/>
          </a:p>
          <a:p>
            <a:r>
              <a:rPr lang="en-US" dirty="0" smtClean="0"/>
              <a:t>He became known as </a:t>
            </a:r>
            <a:r>
              <a:rPr lang="en-US" b="1" u="sng" dirty="0" smtClean="0"/>
              <a:t>Buddha</a:t>
            </a:r>
            <a:r>
              <a:rPr lang="en-US" u="sng" dirty="0" smtClean="0"/>
              <a:t>, the </a:t>
            </a:r>
            <a:r>
              <a:rPr lang="en-US" u="sng" dirty="0" err="1" smtClean="0"/>
              <a:t>Englihtened</a:t>
            </a:r>
            <a:r>
              <a:rPr lang="en-US" u="sng" dirty="0" smtClean="0"/>
              <a:t> One</a:t>
            </a:r>
            <a:endParaRPr lang="en-US" dirty="0" smtClean="0"/>
          </a:p>
          <a:p>
            <a:r>
              <a:rPr lang="en-US" dirty="0" smtClean="0"/>
              <a:t>Buddha developed the </a:t>
            </a:r>
            <a:r>
              <a:rPr lang="en-US" i="1" dirty="0" smtClean="0"/>
              <a:t>Four Noble Truths </a:t>
            </a:r>
            <a:r>
              <a:rPr lang="en-US" dirty="0" smtClean="0"/>
              <a:t>and how to follow the </a:t>
            </a:r>
            <a:r>
              <a:rPr lang="en-US" i="1" dirty="0" smtClean="0"/>
              <a:t>Eightfold Path </a:t>
            </a:r>
            <a:r>
              <a:rPr lang="en-US" dirty="0" smtClean="0"/>
              <a:t>to achieve Nirvana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pic>
        <p:nvPicPr>
          <p:cNvPr id="5" name="Picture 4" descr="Siddhartha_Gautama_meditat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5580" y="0"/>
            <a:ext cx="253842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/>
          <a:lstStyle/>
          <a:p>
            <a:r>
              <a:rPr lang="en-US" dirty="0" smtClean="0"/>
              <a:t>Four Noble Truths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105400"/>
          </a:xfrm>
        </p:spPr>
        <p:txBody>
          <a:bodyPr>
            <a:normAutofit fontScale="925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All life is </a:t>
            </a:r>
            <a:r>
              <a:rPr lang="en-US" i="1" u="sng" dirty="0" smtClean="0"/>
              <a:t>suffering, pain and sorrow</a:t>
            </a:r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The cause of suffering is </a:t>
            </a:r>
            <a:r>
              <a:rPr lang="en-US" i="1" u="sng" dirty="0" err="1" smtClean="0"/>
              <a:t>nonvirtue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i="1" dirty="0" smtClean="0"/>
              <a:t>selfish desires or negative deeds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To cure suffering, a person </a:t>
            </a:r>
            <a:br>
              <a:rPr lang="en-US" dirty="0" smtClean="0"/>
            </a:br>
            <a:r>
              <a:rPr lang="en-US" dirty="0" smtClean="0"/>
              <a:t>must </a:t>
            </a:r>
            <a:r>
              <a:rPr lang="en-US" u="sng" dirty="0" smtClean="0"/>
              <a:t>overcome</a:t>
            </a:r>
            <a:r>
              <a:rPr lang="en-US" dirty="0" smtClean="0"/>
              <a:t> </a:t>
            </a:r>
            <a:r>
              <a:rPr lang="en-US" dirty="0" err="1" smtClean="0"/>
              <a:t>nonvirtue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The way to overcome </a:t>
            </a:r>
            <a:r>
              <a:rPr lang="en-US" dirty="0" err="1" smtClean="0"/>
              <a:t>nonvirtue</a:t>
            </a:r>
            <a:r>
              <a:rPr lang="en-US" dirty="0" smtClean="0"/>
              <a:t> is by following the </a:t>
            </a:r>
            <a:r>
              <a:rPr lang="en-US" i="1" u="sng" dirty="0" smtClean="0"/>
              <a:t>Eightfold Path</a:t>
            </a:r>
            <a:endParaRPr lang="en-US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685800"/>
            <a:ext cx="1015779" cy="1066800"/>
          </a:xfrm>
          <a:prstGeom prst="rect">
            <a:avLst/>
          </a:prstGeom>
        </p:spPr>
      </p:pic>
      <p:pic>
        <p:nvPicPr>
          <p:cNvPr id="6" name="Picture 5" descr="Money%20Sig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124200"/>
            <a:ext cx="974549" cy="928688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048000"/>
            <a:ext cx="1627695" cy="1219200"/>
          </a:xfrm>
          <a:prstGeom prst="rect">
            <a:avLst/>
          </a:prstGeom>
        </p:spPr>
      </p:pic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2819400"/>
            <a:ext cx="2390775" cy="159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Eightfold Path/Middle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866888" cy="5715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Eightfold Path is the r</a:t>
            </a:r>
            <a:r>
              <a:rPr lang="en-US" sz="2600" i="1" u="sng" dirty="0" smtClean="0"/>
              <a:t>ight</a:t>
            </a:r>
            <a:r>
              <a:rPr lang="en-US" sz="2600" dirty="0" smtClean="0"/>
              <a:t> way </a:t>
            </a:r>
            <a:br>
              <a:rPr lang="en-US" sz="2600" dirty="0" smtClean="0"/>
            </a:br>
            <a:r>
              <a:rPr lang="en-US" sz="2600" dirty="0" smtClean="0"/>
              <a:t>to live life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600" b="1" dirty="0" smtClean="0"/>
              <a:t>View/Belief</a:t>
            </a:r>
            <a:r>
              <a:rPr lang="en-US" sz="2600" dirty="0" smtClean="0"/>
              <a:t>- Know the 4 Noble Truths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600" b="1" dirty="0" smtClean="0"/>
              <a:t>Intentions</a:t>
            </a:r>
            <a:r>
              <a:rPr lang="en-US" sz="2600" dirty="0" smtClean="0"/>
              <a:t>- Commit to living by the 4 Noble Truths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600" b="1" dirty="0" smtClean="0"/>
              <a:t>Speech</a:t>
            </a:r>
            <a:r>
              <a:rPr lang="en-US" sz="2600" dirty="0" smtClean="0"/>
              <a:t>- No gossip or bad language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600" b="1" dirty="0" smtClean="0"/>
              <a:t>Action</a:t>
            </a:r>
            <a:r>
              <a:rPr lang="en-US" sz="2600" dirty="0" smtClean="0"/>
              <a:t>- Do good deeds and treat others with respect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600" b="1" dirty="0" smtClean="0"/>
              <a:t>Livelihood</a:t>
            </a:r>
            <a:r>
              <a:rPr lang="en-US" sz="2600" dirty="0" smtClean="0"/>
              <a:t>- Get a job that is good for you and can help you live by the 4 Noble Truths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600" b="1" dirty="0" smtClean="0"/>
              <a:t>Effort</a:t>
            </a:r>
            <a:r>
              <a:rPr lang="en-US" sz="2600" dirty="0" smtClean="0"/>
              <a:t>- Have a good attitude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600" b="1" dirty="0" smtClean="0"/>
              <a:t>Mindfulness</a:t>
            </a:r>
            <a:r>
              <a:rPr lang="en-US" sz="2600" dirty="0" smtClean="0"/>
              <a:t>- Self control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600" b="1" dirty="0" smtClean="0"/>
              <a:t>Concentration</a:t>
            </a:r>
            <a:r>
              <a:rPr lang="en-US" sz="2600" dirty="0" smtClean="0"/>
              <a:t>- Meditate and reflect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8348" y="1"/>
            <a:ext cx="1995652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Eightfold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By following this Eightfold Path</a:t>
            </a:r>
            <a:br>
              <a:rPr lang="en-US" dirty="0" smtClean="0"/>
            </a:br>
            <a:r>
              <a:rPr lang="en-US" dirty="0" smtClean="0"/>
              <a:t>and reaching </a:t>
            </a:r>
            <a:r>
              <a:rPr lang="en-US" i="1" dirty="0" smtClean="0"/>
              <a:t>Nirvana</a:t>
            </a:r>
            <a:r>
              <a:rPr lang="en-US" dirty="0" smtClean="0"/>
              <a:t>, a person</a:t>
            </a:r>
            <a:br>
              <a:rPr lang="en-US" dirty="0" smtClean="0"/>
            </a:br>
            <a:r>
              <a:rPr lang="en-US" dirty="0" smtClean="0"/>
              <a:t>could escape the cycle of reincarnation</a:t>
            </a:r>
          </a:p>
          <a:p>
            <a:endParaRPr lang="en-US" dirty="0" smtClean="0"/>
          </a:p>
          <a:p>
            <a:r>
              <a:rPr lang="en-US" dirty="0" smtClean="0"/>
              <a:t>Nirvana was not limited based on </a:t>
            </a:r>
            <a:r>
              <a:rPr lang="en-US" i="1" u="sng" dirty="0" smtClean="0"/>
              <a:t>class</a:t>
            </a:r>
            <a:r>
              <a:rPr lang="en-US" dirty="0" smtClean="0"/>
              <a:t> or </a:t>
            </a:r>
            <a:r>
              <a:rPr lang="en-US" i="1" u="sng" dirty="0" smtClean="0"/>
              <a:t>status</a:t>
            </a:r>
            <a:r>
              <a:rPr lang="en-US" dirty="0" smtClean="0"/>
              <a:t> and could be achieved by anyone as long as they understood the Four Noble Truths and followed the Eightfold Path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9435" y="0"/>
            <a:ext cx="249456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Teachings of Buddha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Buddhism is considered to be a religion with </a:t>
            </a:r>
            <a:r>
              <a:rPr lang="en-US" i="1" u="sng" dirty="0" smtClean="0"/>
              <a:t>no gods</a:t>
            </a:r>
            <a:r>
              <a:rPr lang="en-US" dirty="0" smtClean="0"/>
              <a:t> because the inspiration </a:t>
            </a:r>
            <a:br>
              <a:rPr lang="en-US" dirty="0" smtClean="0"/>
            </a:br>
            <a:r>
              <a:rPr lang="en-US" dirty="0" smtClean="0"/>
              <a:t>for the religion came from </a:t>
            </a:r>
            <a:br>
              <a:rPr lang="en-US" dirty="0" smtClean="0"/>
            </a:br>
            <a:r>
              <a:rPr lang="en-US" dirty="0" smtClean="0"/>
              <a:t>the teachings of a human </a:t>
            </a:r>
            <a:br>
              <a:rPr lang="en-US" dirty="0" smtClean="0"/>
            </a:br>
            <a:r>
              <a:rPr lang="en-US" dirty="0" smtClean="0"/>
              <a:t>being</a:t>
            </a:r>
          </a:p>
          <a:p>
            <a:endParaRPr lang="en-US" dirty="0"/>
          </a:p>
          <a:p>
            <a:r>
              <a:rPr lang="en-US" dirty="0" err="1" smtClean="0"/>
              <a:t>Tripitaka</a:t>
            </a:r>
            <a:r>
              <a:rPr lang="en-US" dirty="0" smtClean="0"/>
              <a:t> – sacred books</a:t>
            </a:r>
            <a:endParaRPr lang="en-US" dirty="0"/>
          </a:p>
        </p:txBody>
      </p:sp>
      <p:sp>
        <p:nvSpPr>
          <p:cNvPr id="3074" name="AutoShape 2" descr="data:image/jpeg;base64,/9j/4AAQSkZJRgABAQAAAQABAAD/2wCEAAkGBxIHEhUUExQWEhUXFB0aGBgYFxgdGBwYFhgZGRsYHx4bHCgsGB0lHx8XIj0iKiwsLi4uHCAzODMtNyotLi0BCgoKDg0OGxAQGzckICY4NCwvMCw0LDQsLCw1LCwsMjQ3LywsNSw4NzcsNzQsLS0sLDQvNzQ0LCwsLCwsLC8sLP/AABEIAOEA4QMBEQACEQEDEQH/xAAcAAEAAgIDAQAAAAAAAAAAAAAABgcECAIDBQH/xABJEAABAwEFBQQFCQUHAgcAAAABAAIDEQQFITFBBgcSUWETInGBFDJSkaEjQmJygpKisdEVU3OywQgkMzQ1Q8IWg2OTlLPS0/D/xAAbAQEAAgMBAQAAAAAAAAAAAAAABAUCAwYHAf/EADgRAAIBAgMDCgUEAgIDAAAAAAABAgMEBRExEiFRBhMiQWGBkaGx4TJxssHRQlJi8BTxM6IVI3L/2gAMAwEAAhEDEQA/ALxQBAEAQBAEAQBAEBHr321sN01Dpg9w+bH3jUaGmAPiQtE7mnDVlra4Le3G+MMlxe738ERC8d7OkFn+1I7/AIt/VRZX/wC1eJfUOSfXWqd0V93+CN23eJeFqylEY5MY0fE1PxUeV3VfWW9Lk7YU9Y7Xzb+2SPHm2itk5q60zn/uvp7gVqdao/1Mnww60hpSj4IxZLxml9aWR3i9x/qsXOT6zfG3pR0gl3I+Mt8seUjx4Od+q+bUuIdCk9YrwRlRX/a4vVtM4/7r/wBVkqs1+pmmWH2staUfBfg9Wx7f3hZf97jHJ7Wn40r8Vtjd1V1kGrgFhU/Rl8m/9Eju7ew9tBPA13MxuIPudX81Ijfv9SKmvyTg99Gpl81n5r8Etunb6wXlQdr2LvZlHD+L1fipMLqnLry+ZRXOAXtDfs7S4x3+WvkSdrg4VBqDqpJTtNPJn1D4EAQBAEAQBAEAQBAEAQBAEAQHwnhxOCBLMhO0m8izXZVkH95k5g/Jj7XzvL3hQ6t5CO6O9+R0dhybuK+Uq3Qj2/F4dXf4FZ37tba78qJJSGH5jO6zzA9bzqq+pcTqas7Czwm1tN9OO/i97/vyPDWkswgCAIAgCAIAgCAID1bl2jtVyH5GVzR7BxYfsnDzzWynWnT+FkG7w62ul/7YZvj1+JZGzm8+K10Zam9i7LjbUxnx1Z8R1CsKV7F7p7jkb/kxVp5zt3tLg9fw/L5E/hlbO0Oa4OaRUEEEEcwRmpqae9HLzhKEnGSya6mc19MQgCAIAgCAIAgCAIAgCA8naHaGDZ6PjmdQn1WDF7iOQ/rkFqq1o01nInWOH172ezSXzfUv7w1Kc2q21tG0JLa9lDpG05/WPzvy6KqrXM6m7RHf4bgtvZLa+KfF/bh6kZUcuQgCAIAgCAIAgCAIAgCAIAgPc2a2qtOzrvk3cTCe9G7Fh/8Aieo+K3Uq86b3FbiGFW97H/2LJ9TWvv8AJlybLbWWfaRvcPBIBV0bvWHUe03qOlaK1o141Vu14Hn+I4TXsZdNZx6pLT2f9WZ763lWEAQBAEAQBAEAQBARbbXbKPZtvC2kk7h3WaAe07kOmZ+KjXFwqSy6y6wnBql9Lae6C1fHsX93eRSd6XlLesjpZnF7zqdByA0A5KonNzecj0W3tqdvTVOkskjFWJvCAIAgCAIAgCAIAgCAIAgCAIAgO2y2l9je18bix7TUOBoQV9TaeaNdSnCpFwms09Uy49hdu233SGejJ9Dk2Tw5O6e7kLW3ulPoy19TgMZwKVrnVo74ecfbt8e2bqYc4EAQBAEAQBAEBFdutrm7Nx8LaOneO43Ro9t3TkNT5qNcXCpLJal1g2ESvqm1LdBavj2L78Cj7VaX2t7nvcXvcauccySqdtt5s9Ip04U4KEFklojqXw2BAEAQHKKMykNaC4nIAVJ8giWehjKSis5PJEvuXdvbbxo54bZ2n2/Xp9UfkaKVTs6ktdxQ3fKS0o5xh032aeP4zJrdu6+x2b/Fc+c9Twt9zcfipkLKmtd5z1xyou5/8aUV4vz3eRIbJstYrJ6lmiFNSwOPvdVb1QprSJU1MUvKnxVX45eh6LLHHHkxg8Gj9Fs2VwIjrVHrJ+J9dZY35safFoTZXAKrNaSfiYFq2bsdr9ezRHrwNB94FVg6NN6ok08Su6fw1JeLPAvLdnYbX6gfAfouqPc6vwotErKm9NxaW/Ka8p/HlJdq/BDb43YWux1MLm2hvId1/uOHuPkok7Kcfh3nQWvKe1q7qqcH4rxW/wAiF2mzPsji2RrmOGbXAgjyKiNNPJnRU6kKkdqDTXFbzqXwzCAIAgPrHFhBBoQagjMEaofGk1ky5N3e2n7ZaIJzSdo7rv3jR/yGo1z5q2tbnb6MtfU8/wAdwX/FfPUV0Hqv2v8AHDw4E6Uw5oIAgCAIAgPI2pv5mztndK7vHJjdXPOQ8NSeQK1Vqqpx2mT8OsJ3tdUo7lq3wX90KBvO8JL0ldLK7ie41J/oOQHJUk5ubzZ6hb29O3pqnTWSRirE3hAEAQHs7JXG3aC0CEytiqK4+s6mbWjIu8TzzottGlzktnPIrsTvnZ0HVUHL0Xz7C7rg2as1wNpDGOKmL3YvPnp4CgVxTowp/Cjzm9xO4vHnVlu4LRd35PYW0gBAEAQBAEAQBAeffNyWe+m8M8bXjQ5OHgRiFrnTjNZSRKtb2vay2qMsvR9xU+1u7ua6KyQVniGYp8o0dQPWHUe7VVta0lDfHejuMM5RUrnKnW6Mv+r/AB8n4kIUM6QIAgCA7LPO6zOD2Etc01BGYI1RNp5ownCM4uMlmmXtsLtONpIKuoJmUEjefJ46H4EEcq3VvX52PaeaYzhbsa2S+B70/t3ElUgpwgCAIDi94YCSaACpJyAGqH1Jt5IoTbnaM7RWguH+EyrYh01d4uz8KDRUlxW5yefV1Hp+D4crK32X8T3y/Hd+SOrQWwQBAEAQHKN5jILSQQagg0IIyIOhRPIxlFSWT0Lk3f7bi+gIJyBOBgchIBr0dzGuY1Atra52+jLX1PP8bwR2rdais4fT7cH3PtnKmHNhAEAQBAEAQBAEAQFf7dbANvEOmsrQyXNzBg1/Uey74H4qDcWil0oanU4Nj8qLVG4ecOp9cfb0KikYYyQ4EEGhBFCCMwRoVV6HdxkpLNaHFDIIAgPU2Zvp9wWhkzMaYOb7TDm3/wDagLZSqOnLaRCxCyheUHSl3Pg+pmwlhtbLfGySM8THtDmnofyKvIyUlmjyqtRnRqOnNZNbmd6yNYQBAQPexf8A6BALOw0fN63SMZ/eOHhxKFe1dmOyuv0Om5NWHPVnXmt0NP8A69tfApxVR6AEAQBAEAQBAco3mMgtJBBqCDQgjIg6FE8jGUVJZPQuTd/tuL6AgnIbOBgchIBr0dzGuY1Atra52+jLX1PP8bwR2rdais4fT7cH3PtnKmHNhAEAQBAEAQBAEAQEB3kbGi8mm0wN+WaKvaB/iNGv1gPeMOShXVvtLbjr6nUYBjLoSVvWfQej/a/x6FPKqO+CAIAgLP3QX/61keeb4v8Am3/l95WNjV/Q+44zlRYaXUF2S+z+3gWgrE4wID45waKnABD6lnuRrxtZfBv21STfNJowcmNwb+viSqKtU5ybkerYZZq0to0uvV/N6/g8haieEAQHsbP7Nz7QCXsWg9mziNTSpJwYPpEVPLBbaVGVTPZ6ivvsSoWexzr+J5fLt+R5MjDGSHAgg0IIoQRmCNCtWhOjJSWa0OKGQQBAco3mMgtJBBqCDQgjIg6FE8jGUVJZPQuTd/tuL6AgnIbOBgchIBr0dzGuY1Atra52+jLX1PP8bwR2rdais4fT7cH3PtnKmHNhAEAQBAEAQBAEAQFN70dmP2XL6REKRSu7wGTZM/c7E+IPRVN5R2JbS0Z6BycxP/IpcxUfSjp2r208O0gihnTBAEBlXXbn3ZNHMz1mODh1pmPAjDzWUJOMlJGi5oRr0pUp6NZGxtgtbbfEyVmLXsDh4OFVfRkpJNHktejKjUlTlqnkZCyNRF95F6fsywyUNHSfJt+3634Q5RrqezTfbuLrALXn72Oekek+7TzyKIVMemBAEB9a0vIAFScgEPjaSzZsFsZcYuCysjp3z3pDze7MeAwHkryhS5uCR5Zi187y5lU6tF8vfU8LeBsQL6BngAE4GIyEgGnR3I65HQjTc2230o6+pZYJjbtWqNZ9D6fbiu9dtNyMMZIcCCDQgihBGYI0KqdD0CMlJZrQ4oZBAEByjeYyC0kEGoINCCMiDoUTyMZRUlk9C5N3+24voCCchs4GByEgGvR3Ma5jUC2trnb6MtfU8/xvBHat1qKzh9Ptwfc+2cqYc2EAQBAEAQBAEAQGDfl2MvmCSF+T20ryOYcOoNCsKkFOLiyTZ3U7atGtDVea60a626yPsEj43ijmOLSOoNPcqGUXF5M9Yo1Y1qcakNGs0dC+G0IAgLj3Q3p6XZXQk4wvw+o+pH4uP4K1sZ5w2eB5/wAqLXm7lVVpJea3emRPFNOZKn3zW/jlhgBwawvI6uNB8Gn3qsv571E7jknb5U6lZ9by8N/3K4UA64IAgJXuzur9p25hIq2IdoeVW0DR94g+RUm0p7VRdm8o+UF3zFlJLWXR/PkXork81CAg28DYgX0DPAAJwMRkJANOjuR1yOhEO5ttvpR19TpMExt2rVGs+h9PtxXeu2m5GGMkOBBBoQRQgjMEaFVLWR6BGSks1ocUMggCA5RvMRBaSCDUEGhBGRB0KJ5GMoqSyehcm7/bcX0BBOQ2cDA5CQDXo7mNcxqBbW1zt9GWvqef43gjtW61FZw+n24PufbOVMObCAIAgCAIAgCAICn98F1ei2hk7RhM2jvrx0FfNpb7iqq+p5TUuJ3vJa75y3lResXu+T98/EgChHUhAEBNN09v9EtwZXCVjm+be8PyI81Lsp5VMuJz3Kahzllt9cWn3aF1q3POig94dr9MvCc1qGuDB9gBpHvqqS6ltVWen4HR5qwpris/Hf6EcWgtwgCAt7c5d/Y2eWYjGSThH1Yx+pd7laWMMoOXE4LlVcbVxCkv0rPvfskS/aG/bPs5A6e0PEcbfeScmtHznHkpxyxQ+0e+q33vJ2dhZ6O0mjaNEkzveCBXkBUcygMNl3bVXn3w63iv/jmL8Je2nuQHk2+yXpc7i+3xWijjjLIHPxyxfjXTMqJcWyn0lqdDg+NTtmqVR9Dq/j7HfFPx/qquUMju6VwpZZ+J3LAlBAdckvB4rJRzNNSso7lqdccz2kFpIINQRgQRkQRkVmkkRZSnUTWqORt98zSgWa12yVxqQzt5HHAVoGl3e8MVZW9yp9F6nFYvgs7bOtTXQ6/4+x6lyb4r0uCTs7Y30hoPeZIzs5WjoQBj9YFSzni99k9qLNtZAJrO6oyc04PY72XDQ/A6ID2kBr/vh22vC47zkis9pfFGI2ENHDSpaCcwgPMivLauYBzfTCCAQREKEHEH1UBxlv3aqwd53pgHWzhw93ZlAZtwb87bYXBtsiZaGjBxA7OXqcO6fDhHiEBd2ym1Nl2rh7WzP4gMHNOD2Hk4aeOR0KA8zehd/p1geaYxOEg8jwu/CT7lFvIbVJ9he8nbjmr6K6pZr7rzRRqpz0kIAgM+4LX6BaYZK0DJWk+HEK/Cqzpy2ZpkW9o89bzp8U/Q2QV+eRmtl9S9vaJne1M8+95K5+o85tnr1pDYt4R4JLyMNYkgIAgL/wBgbN6Ld9nHOPi++S7+qu7aOVKJ5bjVXnL6q+3Lw3FAb4NpZNq7xMERLooX9jEwfOkrwud1Jd3R0A6reVZdu7jYGDY6Fp4WvtLm/KykVNTmxp+awdM6VPQCZIDjIwSghwBBFCCKgg6EaoCmNst2M1ntIdd8XFBI1znM4mgRPGjeIjuurg0VoQchQKLXobfSjr6l9hOLO3apVfg4/t9iEmN0VWuBDgaEHAgjChrkVUPU9EpvOCeeZxkdwBEs2Kk9mOZjxM4ys5PIiUobb3mSBRayckluRzjeYiHNJaQagg0IIyIOhRPI+SipLJ70T2J1l3mWf0W1hsdsa09jPQAkgfHqzI5ihytra52+jLX1PP8AG8Edq3WorOH0+3B9zKx2Gvybd9efDLVrRJ2NpZXDh4qF3Xh9YHXwJUw5s2tBqgNYd/X+ryfwo/5AgNkLg/ytn/gR/wAgQGegIvtpsJY9r4yJYw2WncmaAJGnSp+e36Jw8DigNdbmvC07sb0IdWsT+CZgykiND8W0cDpggNobcGXvZX8J4mSwHhPMPZgfiFhOO1FokWtXmq8J8Gn5muKoD14IAgCAub/qoe0ferbnzz7/AMU+BTRPFiqk9ASyPiH0IAgNhopxdd3h4yisnF9yKv8ARX9NZQR5FeS2rio3xfqa27nLF+1L4s5f3g1z5XV5sY4tPjx8JWZGNq0AQBAEBBt4GxAvoGeAATgYjISAadHcjrkdKQ7m22+lHX1OkwTG3atUaz6H0+3Fd67aUtrDEeFwIIJBBFCCMCCNCqyKyO3ryUkmnue8WcUC+S1NlusoZnasTeEByjeYiHNJaQagg0IIyIOhRPIxlFSWTWaPE29lkvWf0lwBc5jRIQKcTmDhDyOZAbXqOqtra521lLX1PPcbwb/Fk6lH4H1ft9jZnYG2m8btscjjVzrOziPNzWhpPvBUw501/wB/X+ryfwo/5AgNkLg/ytn/AIEf8gQGegCA1+/tJXc2G1WWcChlicw9eycCD40fTyCAsvc3bTb7nspdiWtdH5Rvc1v4QAgKctrOzkeBo9w9xK56SybPYqMtqnF9iOlfDYEAQHd6W/2ivu0zXzUOB05L4ZhD6EAQF/25htl1SNbiX2FwHi6EgK/p/AjyG7WVea7X6mv+4a0CC94gfnxSNHiGF/5NKzI5tAgOE1Q00zoaeNEBrb+3dq/Zt3/pT/8AUgMe37V7TXawyTOtcMYpV77PwtFTQVJjoKmgQFobi9orVtHZ7Q+1SmZzZg1pIaKDgBp3QNUBH9/LI7ttFmk4A3tmvD3DVzODhJ8jnnlyUWvb7XSjr6l9hOLug1SqvodX8fYhNnPE0UVTNZM9Bt5J000dixN4QBAY1pFTTotkCDcpN5MuLdNtNFJBHYnUjkjbSPHB7ak0FfnDlyx50s7e5U+jLX1OIxjBZWy5+lvg9f4+3DwZU2/r/V5P4Uf8gUs542QuD/K2f+BH/IEBnoAgKJ/tMTBz7CzUNmd5OMQH8pQE43GxmO5oCcKulI8O1eP6ICpbe7jlkPN7j7yVz0tWew0VlTiuxeh0L4bQgCA5dmeRTIx2kZN7Rejzyt9mV49ziFlNZSaNVrPbowlxSfkYixN4QBAbA7ETi2XfZzmOyDD9juH8leW7zpRPK8Yp83fVV25+O81ntscm76+Dgf7vaOJo9qImo+8w081uK02tu23x3pEyaJwfHI0OaRqD/XogMlAEBAd+f+jWj60X/usQEc/s2f5S1fxx/IEB62/24zel3dq0VdZ5A88+zcOF/u7rvsoCot3NlF9tlszXUtAHHC0nCRoHfjFcnDBw597xUO5ttvpR19TpMExt2r5mt8D6/wBvt/tGXIwxEtcC0g0IIoQRmCNCqlrI9AjJSWa3o4oZBD4Yjz2hW1bkQJvbnuMyJ5hILSQQQQQaEEZEHQrVnvzJzinHZazWh4u31qmvmf0iSjncDWOIHsCgcfFW9tcbaylr6nnmN4P/AIs3Uo/Bw/b7G1Nwf5Wz/wACP+QKWc8Z6A4veIwSSAAKknIAaoDVPeZfx21vQmAcbatggAzcA4gEfWe5xHQhAbI3XYW7L3cyKopBZsTzc1lXHzNT5rGbyi2brenzlWMF1tLzNfVz57AEAQBAWv8A9Jjl8FZcwcP/AOWZB9vbJ6HeFobzk4//ADAH/mSodzHZqs6TBavO2NN8Fl4bjwFpLQIAgLj3P2/0iyPi1ikP3X4j48atbGWcMuB5/wAqaGxdKp1SXmt3pkYm9/d2dr42zWegtUQoAcBIzPgJ0cDUgnDEg51E05kqDY3b23bu5HWeSMujDu/Z5atc1xzLSR3CcDkQc+qAtaw787snHyjZ4TyLA4eRa418wEBiXrv5sUAPYQTTO04uFjPfUn4ICsr4v69d6c4iYxz2g1bDECImVrRzyTSunE486UrRAXtuu2LOxVlMb39pLI7jkp6gNAA1upA5nPogJfPC20Nc1wDmuBDgciCKEHpRAaybw939p2GtHpFm4zZw/ijlZXiiNahryMqHJ2Rw1wQGPbdvGX61rrTFwWkUDpo6Bsgyq9nzXDDvNz5DCkO5ttvpR19TpMExt2r5mtvh1fx9v9nIWhpyxVXsM7pXMGs1vOt8pfgslHI0zrOe5HZDHw4lYykbqNLZ3s7ViSDFtAqStsNCvuEnJpll3LvehuizMZaYZnujAbxRNYQWtAAJDntodMMPDJWdvX2+jLX1OHxfCf8AHfO0V0Ov+Pt/Wc59/lgaO5Z7S48nCJo94kP5KUUJXu2e9G3baf3aGMwxPNOyjq6ST6JIFXD6IA61QE93O7r33I4Wy2tAmp8lFgezqMXu+nTADTGuOQE43k2/0CwS44yUjH2jj+EOUa7ns0n27i5wChz19DhHpeGnnkUQqY9NCAIDLueyenzxR+3I1vk5wBWUI7UkiPdVeaoTqcE35GyfCF0B5Fmyo98lg7K0RTAYPj4T4sP6OHuVXfRykpHdclK+1QnS4PPuf+ivVBOrCAICZbqr19AtoYTRszSzpxDvNP5t+0pdnPZqZcTnuUlrz1ntrWDz7tH+e4u1W550eVfuzlk2gaBaYI5qZFze8PBwxb5FAQ6fcpdEpqGSs6NldT8VSgMi79z10WIgmB0pH7yR5HuBAPmEBNbvu+G7GCOGNkLBk1jQ0e4BAZKAID45ocKHEHMICG3xusum9nFzrMI3HWIuj/C00+CAj99booLLAfQjIXtx4JHghw9kGg4T8PzUS4t9tbUdfU6DBsWVvJUq++H0+39RWboewJBBaQaEEUIIzBrkVUtvrPQqcYZZx6wvhsCA4OjDl9UmjXKlGTzZ8MDTovu2zB29NrJomO7/AGYuW+qRT2bhtAxB7WYNkAxwHHQOHs65jUC0trnb6MtfU4TG8Edq3WorOH0+3B9z7bcuXZqx3DX0azxQkihc1o4iORdmfephzZ6yAqbfJevayxWdpwY3jf8AWfg0eIAJ+0qy+nnJRO55K2uzSnXfXuXyWvn6FcqAdaEAQEv3WWH0y3sdTCJrnnxpwj4mvkpVnHaq58Ch5R1+asXHrk0vv9i8FcHm5EN6N2ftCwucBV0LhIPAYO+BJ8lFvIbVPPgX3J265m9UXpLo9/V57u8o9U56QEAQHOGV0DmuaaOaQQeRBqCieTzRjOCnFxlo9xsRszfDb9s0cwzcKOHJ4wcPf8KK+pVFUgpHlGIWcrS4lSfVp2rqPUWwhBAEAQBAEAQBAEBBt4GxAvoGeABs4GIyEgGnR3I65HQiHc2230o6+p0mCY27VqjWecPp9uK71203IwxEhwIINCCKEEZgjQqpayPQIyUlmt6OKGQQBAco3mMgtJBBqCDQgjIg6FE8jGUVJZPQuTd/tuL6AgnIE4GByEgGvR3Ma5jWltbXO30Za+p5/jeCO1brUV0Pp9uD7n2zC8ray7YnyvNGsaXHy08TkpU5KMXJlDQoTr1I0oat5Gul73g+9ZpJn+s9xPhyHgBQeSoZzc5OTPWLW3jb0Y0oaJZGIsSQEAQFu7nbs7CCScjGR/C36rNfvEj7KtLGGUXLicHyqutuvGiv0rN/N+3qWEpxypwmiEzS1wq1wIIOoIoQvjWayZlGTjJSjqjXPaC63XLaJIXfMdgebTi0+YoqGrBwk4nrNjdRuqEa0eteD6/M89YEsIAgJpuy2lFyz9lIaQzECujX5Nd0ByPkdFLtK2xLZejOd5Q4Y7qjztNdOPmutfdd/EutW552EAQBAEAQBAEAQBAQbeBsQL6BngAbOBiMhIBp0dyOuR0Ih3Ntt9KOvqdJgmNu1ao1nnD6fbiu9dtNyMMRIcCCDQgihBGYI0KqWsj0CMlJZrQ4oZBAEByjeYyC0kEGoINCCMiDoUTyMZRUlk9CTX/ttPflljgfQFprI4f7lKcNRpqTzNDgpFS5lUgov/ZT2WCUbS5lXh16L9vH270RdRy6CAIDusdmdbZGRsFXPcGtHUmgX2MXJ5I11asaUHOei3s2Nue723VBHC3KNgbXmRmfEmp81fQgoRUUeS3VxK4rSqy1bzMxZkcICuN71w9vG21MGLO7JT2Ce67yOHn0UC9pZrbR1vJe/wBibtpvc96+fWu9ehU6rDuQgCAIC3t2m2At7RZZ3fKtFI3E+u0fN+sPiPAq0tLjaWxLU4PlBg7oydzRXReq4Pj8n5FgqccqEAQBAEAQBAEAQBAQbeBsQL6BngAbOBiMhIBp0dyOuR0Ih3Ntt9KOvqdJgmNu1ao1nnD6fbiu9dtNyMMZIcCCDQgihBGYI0KqWsj0CMlJZrQ4oZBAEAQBAEAQFi7orh9Ikdanjux92Pq8jE+Qw8+in2VLN7b6jk+VF/sU1bRe+W9/Lq8X6FtKzOFCAIDrtMDbUxzHgOa5pa4HIgihC+NJrJmdOcqclOLya3o192suF2ztodEalucbvaYcvMZHqFR1qTpzyPU8Mv43tBVFro1wf90PGWosAgCA5RvMZBaSCDUEGhBGRB0KJ5GMoqSyehcGwe3jb0DYLSQ2bJrzg2T9H9NdOStba6U+jLX1OCxrAZW7dags4da64+3oT1TTmAgCAIAgCAIAgCAICDbwNiBfQM8ADZwMRkJANOjuR1yOhEO5ttvpR19TpMExt2rVGs84fT7cV3rtpuRhjJDgQQaEEUIIzBGhVToegRkpLNaHFDIIAgCAIDNuW7JL5mZDGKueaV0A1cegGKypwc5KKI13dQtqMqs9F59hsNc92suiFkMY7rG06k5lx6k1Pmr2EFCKijyq6uZ3NaVWerMxZkcIAgCAju22zTdpIC0UErMY3Hnq09HZdMDotFxRVWOXX1FrhGJSsa+0/he6S+/zXt1lDWmzusr3Me0tc00cDmCNFStNPJnp1OpGpFTg809DrXwzCAIAgJ9sjvHku6kVqrNHkH/7jR19sfHxyU2heOO6e9HL4pycp186lv0ZcOp/j0+Wpa12XnDerA+GRsjTqDl0IzB6FWcJxms4s4i4tqtvPYqxyZlrI0BAEAQBAEAQBAdNstcdhYXyPbG0ZucQB8V8lJRWbNlKlOrJQprN8EUhvCvmyX1Px2dhBGD5MhJyPDTT2jieWAVPc1ITlnFe56PgdndWtDYry3dS/b3/AG8yKqMXYQBAEB9a0uNBiSh8bSWbLs3c7KfsGLtJQO3kGP0GZhnjqfIaVNva0Objm9WedY9iv+XV5um+hHzfH8ePWTJSznwgCAIAgCAg+8TYz9tt7eEfLtGI/eNGn1hodcuVId1b7a2o6+p0mBYz/iy5mq+g/wDq/wAcfEpl7SwkEUINCDmCNFUnoKaazR8Q+hAEAQGTd94S3Y/jhkdG7m008jzHQrKM5RecWaK9vSrx2KsU12k8uXerLCA20xCUe2zuu8SMifDhU2nfSW6azOZu+StKWcqEtnse9eOvqTS7NvLBeH+8IzykHD8Th8VLhdUpdeXzOeuMBvqP6Npfx3+/kSCC1R2kVY9rxza4H8lvUk9CrnSnB5TTXzO5fTWEB1zTtgFXOa0cyQB8V8bS1MowlJ5RWfyPDvLbWwXd607XHkzvn8OA81pnc0o6ss7fBb2t8NNpcXu9SG3xvXLqizQ05PlNT91v6nwUSd/+xeJf2vJRLfcT7o/l/ggF7XzaL4dxTyOkOlch4AYDyChTqSm85M6i2s6FtHZoxS9fHUwVgSggCAIAgLV3a7Fdhw2q0N72cTDp9N3XkNM86UsrS2y6cu44jH8a287ag936nx7F9/D52UrA5AIAgCAIAgCAICDbebCtvqs0ADZ9Rk2T9HdddeYh3Nrt9KOvqdJguOytcqNbfDq4x9uzw4FO2iB1lcWPaWOaaFpFCCqppp5M7+nUjUipweafWda+GYQBAEAQBAfWPMZqCQeYzQ+NJrJmYy+LTHlPKPCR/wCqy5yfEjuzt3rTj4I+vvm0vznmPjI/9V95yfFhWdutKcfBfgxJZXTGriXHmSSfisG29TfGMYrKKyOCGQQBAEAQBAfWtLyABUnIDOqHxtJZstTYLd/6OW2i1t72bIjpyc/r9HTXHAWVtaZdKfgcTjXKDbToWz3dcuPYvz4dtlKwOQCAIAgCAIAgCAIAgI5tZsfBtI2rvk5QKNkAx8HD5w+I0Oaj1reNX5lthmMVrGWS3w60/twf9ZTW0Ozlo2efwzMwJ7rxix3gefQ4qqq0ZU3lI9BscRoXkdqk9/Wutf3ieQtRPCAIAgCAIAgCAIAgCAIAgCAz7muae+5OzhYXnU/NaOZOgWdOnKbyiiLd3lG1ht1ZZLzfyRcOx2wsNwUkfSWf2qd1n1Rz+kcfDFWtC1jT3vezgcVx2reZ04dGHDrfz/HqS9SihCAIAgCAIAgCAIAgCAIDqtVmZbGlkjWvac2uAIPkV8aTWTM6dWdOSnB5NdaK52k3XNkq+xu4T+6eSW/ZdmPA18QoFWxWsPA62w5USWULpZ/yWvevx4FcXpdM90O4Zo3RnSowPgcj5KvnTlB5SR1ttd0bmO1Skmv71amEsSSEAQBAEAQBAEAQBAZFgsEt4uDImOkcdGgnz6DqvsYuTySNNavTox26kkl2lhbObrnyUfbHcA/dsNXHo52Q8BXxCn0rFvfPwOWv+VEY5wtVm/3PTuX58Cy7tu6K62COFjY2DQD4k6nqcVYQhGCyijjq9xVuJ7dWWb7TKWRpCAIAgCAIAgCAIAgCAIAgCAIDqtNnZamlsjWvac2uAIPkV8aTWTM6dSdOW1B5PiiH3vu0sduqY+Kzu+iat+67LwBCizsqctNxf2vKW7pbqmU126+K+6ZELx3W2uz/AOE+OYeJa73HD4qJKxmtN5fUOVNrP/kTi/FeW/yI3bdl7bYvXs0o6hpcPe2oWiVCpHWJb0sUs6vwVF45ep5T2GM0IIPIjFaicmms0cUPoQH0DiyxQ+N5Hp2PZ21231LPK7rwED3nBbI0aktEQ6uI2lL46iXevQkV3bsbbaaGTs4R9J3E73Nr+a3xsqj13FTX5T2dP4M5fJZLz/BLbp3XWWy0Mznznl6jPcMfipULGC+LeUVzyouam6klBeL893kTSw2GK728EUbY28mtAHwzKlxiorJI56tXqVpbVSTk+0yFkaggCAIAgCAIAgCAIAgCAIAgCAIAgCAIAgCA86+MlrmS7XUrvaD1yoNXU6ux+FGPcvrDxWNPU23fwssa5VPpnJXZ662kE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0386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Spread and Influence of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Buddhism spread from India outward across Asia</a:t>
            </a:r>
          </a:p>
        </p:txBody>
      </p:sp>
      <p:pic>
        <p:nvPicPr>
          <p:cNvPr id="4" name="Picture 3" descr="0306MC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3622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considered the founder of Buddhism?</a:t>
            </a:r>
          </a:p>
          <a:p>
            <a:r>
              <a:rPr lang="en-US" dirty="0" smtClean="0"/>
              <a:t>What is the ultimate goal of Buddhism?</a:t>
            </a:r>
          </a:p>
          <a:p>
            <a:r>
              <a:rPr lang="en-US" dirty="0" smtClean="0"/>
              <a:t>What does someone have to overcome in order to reach Nirvana?</a:t>
            </a:r>
          </a:p>
          <a:p>
            <a:r>
              <a:rPr lang="en-US" dirty="0" smtClean="0"/>
              <a:t>How many folds are there on the path to Nirvana?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114800"/>
            <a:ext cx="7406640" cy="862584"/>
          </a:xfrm>
        </p:spPr>
        <p:txBody>
          <a:bodyPr/>
          <a:lstStyle/>
          <a:p>
            <a:pPr algn="ctr"/>
            <a:r>
              <a:rPr lang="en-US" dirty="0" smtClean="0"/>
              <a:t>Judaism </a:t>
            </a:r>
            <a:endParaRPr lang="en-US" dirty="0"/>
          </a:p>
        </p:txBody>
      </p:sp>
      <p:pic>
        <p:nvPicPr>
          <p:cNvPr id="3" name="Picture 2" descr="intro-juda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748"/>
            <a:ext cx="5250012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4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Hinduism developed thousands of years ago in Ancient </a:t>
            </a:r>
            <a:r>
              <a:rPr lang="en-US" sz="3500" i="1" u="sng" dirty="0" smtClean="0"/>
              <a:t>India</a:t>
            </a:r>
          </a:p>
          <a:p>
            <a:r>
              <a:rPr lang="en-US" sz="3500" dirty="0" smtClean="0"/>
              <a:t>There is </a:t>
            </a:r>
            <a:r>
              <a:rPr lang="en-US" sz="3500" u="sng" dirty="0" smtClean="0"/>
              <a:t>no single founder </a:t>
            </a:r>
            <a:r>
              <a:rPr lang="en-US" sz="3500" dirty="0" smtClean="0"/>
              <a:t>or single sacred text for Hinduism</a:t>
            </a:r>
          </a:p>
          <a:p>
            <a:r>
              <a:rPr lang="en-US" sz="3500" dirty="0" smtClean="0"/>
              <a:t>Hinduism traces its beginnings back to the Aryans conquering the </a:t>
            </a:r>
            <a:r>
              <a:rPr lang="en-US" sz="3500" i="1" u="sng" dirty="0" smtClean="0"/>
              <a:t>Indus River Valley Civilization</a:t>
            </a:r>
          </a:p>
        </p:txBody>
      </p:sp>
    </p:spTree>
    <p:extLst>
      <p:ext uri="{BB962C8B-B14F-4D97-AF65-F5344CB8AC3E}">
        <p14:creationId xmlns:p14="http://schemas.microsoft.com/office/powerpoint/2010/main" val="295091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u="sng" dirty="0" smtClean="0"/>
              <a:t>oldest</a:t>
            </a:r>
            <a:r>
              <a:rPr lang="en-US" b="1" dirty="0" smtClean="0"/>
              <a:t> </a:t>
            </a:r>
            <a:r>
              <a:rPr lang="en-US" dirty="0" smtClean="0"/>
              <a:t>of the world’s </a:t>
            </a:r>
            <a:r>
              <a:rPr lang="en-US" i="1" u="sng" dirty="0" smtClean="0"/>
              <a:t>monotheistic </a:t>
            </a:r>
            <a:r>
              <a:rPr lang="en-US" dirty="0" smtClean="0"/>
              <a:t>religions</a:t>
            </a:r>
            <a:endParaRPr lang="en-US" i="1" u="sng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Began approximately </a:t>
            </a:r>
            <a:r>
              <a:rPr lang="en-US" i="1" u="sng" dirty="0" smtClean="0"/>
              <a:t>4,000</a:t>
            </a:r>
            <a:r>
              <a:rPr lang="en-US" dirty="0" smtClean="0"/>
              <a:t> years ago and was developed by the </a:t>
            </a:r>
            <a:r>
              <a:rPr lang="en-US" i="1" u="sng" dirty="0" smtClean="0"/>
              <a:t>Israelites (between 600-800 BC)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89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Abraham and his 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7714488" cy="5334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Began with a man named </a:t>
            </a:r>
            <a:r>
              <a:rPr lang="en-US" i="1" u="sng" dirty="0" smtClean="0"/>
              <a:t>Abraham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Abraham was from the town of Ur, located in </a:t>
            </a:r>
            <a:r>
              <a:rPr lang="en-US" i="1" u="sng" dirty="0" smtClean="0"/>
              <a:t>Mesopotamia.</a:t>
            </a:r>
            <a:r>
              <a:rPr lang="en-US" i="1" dirty="0" smtClean="0"/>
              <a:t> </a:t>
            </a:r>
          </a:p>
          <a:p>
            <a:pPr algn="just"/>
            <a:r>
              <a:rPr lang="en-US" dirty="0" smtClean="0"/>
              <a:t>Abraham migrated his family and animals to a region called </a:t>
            </a:r>
            <a:r>
              <a:rPr lang="en-US" i="1" u="sng" dirty="0" smtClean="0"/>
              <a:t>Canaan.</a:t>
            </a:r>
            <a:endParaRPr lang="en-US" dirty="0" smtClean="0"/>
          </a:p>
          <a:p>
            <a:pPr lvl="1" algn="just"/>
            <a:endParaRPr lang="en-US" dirty="0"/>
          </a:p>
        </p:txBody>
      </p:sp>
      <p:pic>
        <p:nvPicPr>
          <p:cNvPr id="4" name="Picture 3" descr="3516-bible-map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733800"/>
            <a:ext cx="48196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9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410200"/>
          </a:xfrm>
        </p:spPr>
        <p:txBody>
          <a:bodyPr>
            <a:normAutofit/>
          </a:bodyPr>
          <a:lstStyle/>
          <a:p>
            <a:pPr algn="just"/>
            <a:r>
              <a:rPr lang="en-US" i="1" dirty="0" smtClean="0"/>
              <a:t>Abraham</a:t>
            </a:r>
            <a:r>
              <a:rPr lang="en-US" b="1" i="1" dirty="0" smtClean="0"/>
              <a:t> </a:t>
            </a:r>
            <a:r>
              <a:rPr lang="en-US" i="1" dirty="0" smtClean="0"/>
              <a:t>made a </a:t>
            </a:r>
            <a:r>
              <a:rPr lang="en-US" b="1" i="1" u="sng" dirty="0" smtClean="0"/>
              <a:t>covenant</a:t>
            </a:r>
            <a:r>
              <a:rPr lang="en-US" i="1" dirty="0" smtClean="0"/>
              <a:t> </a:t>
            </a:r>
            <a:r>
              <a:rPr lang="en-US" dirty="0" smtClean="0"/>
              <a:t>with God.</a:t>
            </a:r>
          </a:p>
          <a:p>
            <a:pPr algn="just"/>
            <a:r>
              <a:rPr lang="en-US" dirty="0" smtClean="0"/>
              <a:t>The covenant declared:</a:t>
            </a:r>
          </a:p>
          <a:p>
            <a:pPr lvl="1" algn="just"/>
            <a:r>
              <a:rPr lang="en-US" dirty="0" smtClean="0"/>
              <a:t>1) Abrahams descendants would view themselves as </a:t>
            </a:r>
            <a:r>
              <a:rPr lang="en-US" i="1" u="sng" dirty="0" smtClean="0"/>
              <a:t>“the chosen people”</a:t>
            </a:r>
            <a:r>
              <a:rPr lang="en-US" dirty="0" smtClean="0"/>
              <a:t> because of their special relationship with God</a:t>
            </a:r>
          </a:p>
          <a:p>
            <a:pPr lvl="1" algn="just"/>
            <a:r>
              <a:rPr lang="en-US" dirty="0" smtClean="0"/>
              <a:t>2) The land in which Abraham lived would be known as </a:t>
            </a:r>
            <a:r>
              <a:rPr lang="en-US" i="1" u="sng" dirty="0" smtClean="0"/>
              <a:t>“the promised land”</a:t>
            </a:r>
          </a:p>
          <a:p>
            <a:pPr algn="just"/>
            <a:r>
              <a:rPr lang="en-US" sz="2800" dirty="0" smtClean="0"/>
              <a:t>Abraham is considered a </a:t>
            </a:r>
            <a:r>
              <a:rPr lang="en-US" sz="2800" b="1" i="1" u="sng" dirty="0" smtClean="0"/>
              <a:t>prophet</a:t>
            </a:r>
            <a:r>
              <a:rPr lang="en-US" sz="2800" dirty="0" smtClean="0"/>
              <a:t> because he was chosen by God to speak to people and pass on a message or teaching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Abraham and his Covenant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6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Drought and famine made decedents of Abraham leave Israel for </a:t>
            </a:r>
            <a:r>
              <a:rPr lang="en-US" i="1" u="sng" dirty="0" smtClean="0"/>
              <a:t>Egypt. </a:t>
            </a:r>
          </a:p>
          <a:p>
            <a:pPr marL="82296" indent="0">
              <a:buNone/>
            </a:pPr>
            <a:endParaRPr lang="en-US" i="1" u="sng" dirty="0" smtClean="0"/>
          </a:p>
          <a:p>
            <a:r>
              <a:rPr lang="en-US" dirty="0" smtClean="0"/>
              <a:t>When the Israelites arrived in </a:t>
            </a:r>
          </a:p>
          <a:p>
            <a:pPr>
              <a:buNone/>
            </a:pPr>
            <a:r>
              <a:rPr lang="en-US" dirty="0" smtClean="0"/>
              <a:t> Egypt, they were enslaved by the </a:t>
            </a:r>
          </a:p>
          <a:p>
            <a:pPr>
              <a:buNone/>
            </a:pPr>
            <a:r>
              <a:rPr lang="en-US" i="1" u="sng" dirty="0" smtClean="0"/>
              <a:t> pharaoh</a:t>
            </a:r>
            <a:r>
              <a:rPr lang="en-US" dirty="0" smtClean="0"/>
              <a:t>, the ruler of Egypt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121" name="Picture 1" descr="C:\Documents and Settings\kmcloughlin\Local Settings\Temporary Internet Files\Content.IE5\YRAMOGPA\MC9002810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438400"/>
            <a:ext cx="1451572" cy="2462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1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Escape from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80772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The Israelites lived as slaves in Egypt for many years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u="sng" dirty="0" smtClean="0"/>
              <a:t>descendant</a:t>
            </a:r>
            <a:r>
              <a:rPr lang="en-US" dirty="0" smtClean="0"/>
              <a:t> in the line of Levi (one of Jacob’s sons), was named Moses</a:t>
            </a:r>
          </a:p>
          <a:p>
            <a:endParaRPr lang="en-US" dirty="0" smtClean="0"/>
          </a:p>
          <a:p>
            <a:r>
              <a:rPr lang="en-US" dirty="0" smtClean="0"/>
              <a:t>Moses freed the enslaved Israelites from the Egyptians in what is known as the </a:t>
            </a:r>
            <a:r>
              <a:rPr lang="en-US" b="1" i="1" u="sng" dirty="0" smtClean="0"/>
              <a:t>exodus</a:t>
            </a:r>
            <a:endParaRPr lang="en-US" i="1" u="sng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6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66888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After escaping from Egypt,</a:t>
            </a:r>
          </a:p>
          <a:p>
            <a:pPr>
              <a:buNone/>
            </a:pPr>
            <a:r>
              <a:rPr lang="en-US" dirty="0"/>
              <a:t>a</a:t>
            </a:r>
            <a:r>
              <a:rPr lang="en-US" dirty="0" smtClean="0"/>
              <a:t>nd reaching Mt. Sinai,</a:t>
            </a:r>
          </a:p>
          <a:p>
            <a:pPr>
              <a:buNone/>
            </a:pPr>
            <a:r>
              <a:rPr lang="en-US" i="1" dirty="0" smtClean="0"/>
              <a:t>God spoke to Moses </a:t>
            </a:r>
            <a:r>
              <a:rPr lang="en-US" dirty="0" smtClean="0"/>
              <a:t>and </a:t>
            </a:r>
          </a:p>
          <a:p>
            <a:pPr>
              <a:buNone/>
            </a:pPr>
            <a:r>
              <a:rPr lang="en-US" dirty="0" smtClean="0"/>
              <a:t>gave him </a:t>
            </a:r>
            <a:r>
              <a:rPr lang="en-US" b="1" dirty="0" smtClean="0"/>
              <a:t>laws</a:t>
            </a:r>
            <a:r>
              <a:rPr lang="en-US" dirty="0" smtClean="0"/>
              <a:t> to follow </a:t>
            </a:r>
          </a:p>
          <a:p>
            <a:pPr>
              <a:buNone/>
            </a:pPr>
            <a:r>
              <a:rPr lang="en-US" dirty="0" smtClean="0"/>
              <a:t>known as </a:t>
            </a:r>
          </a:p>
          <a:p>
            <a:pPr>
              <a:buNone/>
            </a:pPr>
            <a:r>
              <a:rPr lang="en-US" u="sng" dirty="0" smtClean="0"/>
              <a:t>The </a:t>
            </a:r>
            <a:r>
              <a:rPr lang="en-US" i="1" u="sng" dirty="0" smtClean="0"/>
              <a:t>Ten Commandments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Escape from Egypt</a:t>
            </a:r>
            <a:endParaRPr lang="en-US" dirty="0"/>
          </a:p>
        </p:txBody>
      </p:sp>
      <p:pic>
        <p:nvPicPr>
          <p:cNvPr id="6" name="Picture 5" descr="634817184458319286-moses-and-the-ten-commandments-oils-16x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0305" y="0"/>
            <a:ext cx="306369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n-commandment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199" y="0"/>
            <a:ext cx="5329825" cy="7010400"/>
          </a:xfrm>
        </p:spPr>
      </p:pic>
    </p:spTree>
    <p:extLst>
      <p:ext uri="{BB962C8B-B14F-4D97-AF65-F5344CB8AC3E}">
        <p14:creationId xmlns:p14="http://schemas.microsoft.com/office/powerpoint/2010/main" val="52278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0772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Torah is the most </a:t>
            </a:r>
            <a:r>
              <a:rPr lang="en-US" i="1" u="sng" dirty="0" smtClean="0"/>
              <a:t>sacred</a:t>
            </a:r>
            <a:r>
              <a:rPr lang="en-US" dirty="0" smtClean="0"/>
              <a:t> text of Judaism. </a:t>
            </a:r>
          </a:p>
          <a:p>
            <a:r>
              <a:rPr lang="en-US" dirty="0" smtClean="0"/>
              <a:t>The Torah contains the 5 books revealed to </a:t>
            </a:r>
            <a:r>
              <a:rPr lang="en-US" i="1" u="sng" dirty="0" smtClean="0"/>
              <a:t>Moses</a:t>
            </a:r>
            <a:r>
              <a:rPr lang="en-US" b="1" dirty="0" smtClean="0"/>
              <a:t> </a:t>
            </a:r>
            <a:r>
              <a:rPr lang="en-US" dirty="0" smtClean="0"/>
              <a:t>on Mt. Sinai The books are: </a:t>
            </a:r>
          </a:p>
          <a:p>
            <a:pPr lvl="1"/>
            <a:r>
              <a:rPr lang="en-US" dirty="0" smtClean="0"/>
              <a:t>Genesis</a:t>
            </a:r>
          </a:p>
          <a:p>
            <a:pPr lvl="1"/>
            <a:r>
              <a:rPr lang="en-US" dirty="0" smtClean="0"/>
              <a:t>Exodus</a:t>
            </a:r>
          </a:p>
          <a:p>
            <a:pPr lvl="1"/>
            <a:r>
              <a:rPr lang="en-US" dirty="0" smtClean="0"/>
              <a:t>Leviticus</a:t>
            </a:r>
          </a:p>
          <a:p>
            <a:pPr lvl="1"/>
            <a:r>
              <a:rPr lang="en-US" dirty="0" smtClean="0"/>
              <a:t>Numbers</a:t>
            </a:r>
          </a:p>
          <a:p>
            <a:pPr lvl="1"/>
            <a:r>
              <a:rPr lang="en-US" dirty="0" smtClean="0"/>
              <a:t>Deuteronomy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These books also make up the first 5 books of the Old Testament in the Holy Bible for Christianity (We’ll get to Christianity next!)</a:t>
            </a:r>
          </a:p>
          <a:p>
            <a:endParaRPr lang="en-US" dirty="0" smtClean="0"/>
          </a:p>
          <a:p>
            <a:r>
              <a:rPr lang="en-US" dirty="0" smtClean="0"/>
              <a:t>The Torah is so special that no one is allowed to </a:t>
            </a:r>
          </a:p>
          <a:p>
            <a:pPr>
              <a:buNone/>
            </a:pPr>
            <a:r>
              <a:rPr lang="en-US" dirty="0" smtClean="0"/>
              <a:t>    touch it. They must use a </a:t>
            </a:r>
            <a:r>
              <a:rPr lang="en-US" u="sng" dirty="0" err="1" smtClean="0"/>
              <a:t>yad</a:t>
            </a:r>
            <a:r>
              <a:rPr lang="en-US" dirty="0" smtClean="0"/>
              <a:t>, which is a special </a:t>
            </a:r>
          </a:p>
          <a:p>
            <a:pPr>
              <a:buNone/>
            </a:pPr>
            <a:r>
              <a:rPr lang="en-US" dirty="0" smtClean="0"/>
              <a:t>	pointer used to follow the words when reading it. </a:t>
            </a:r>
            <a:endParaRPr lang="en-US" dirty="0"/>
          </a:p>
        </p:txBody>
      </p:sp>
      <p:pic>
        <p:nvPicPr>
          <p:cNvPr id="3074" name="Picture 2" descr="http://www.boardofrabbis.org/files/images/torah_y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648200"/>
            <a:ext cx="1990725" cy="199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07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Jewish Belief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Jews believe in an </a:t>
            </a:r>
            <a:r>
              <a:rPr lang="en-US" i="1" u="sng" dirty="0" smtClean="0"/>
              <a:t>all-knowing</a:t>
            </a:r>
            <a:r>
              <a:rPr lang="en-US" dirty="0" smtClean="0"/>
              <a:t> God. Each member of the Jewish faith believes they can have an individual and </a:t>
            </a:r>
            <a:r>
              <a:rPr lang="en-US" i="1" u="sng" dirty="0" smtClean="0"/>
              <a:t>personal</a:t>
            </a:r>
            <a:r>
              <a:rPr lang="en-US" dirty="0" smtClean="0"/>
              <a:t> relationship with God.</a:t>
            </a:r>
          </a:p>
          <a:p>
            <a:r>
              <a:rPr lang="en-US" dirty="0" smtClean="0"/>
              <a:t>Jewish people worship God in</a:t>
            </a:r>
          </a:p>
          <a:p>
            <a:pPr>
              <a:buNone/>
            </a:pPr>
            <a:r>
              <a:rPr lang="en-US" dirty="0" smtClean="0"/>
              <a:t>  a </a:t>
            </a:r>
            <a:r>
              <a:rPr lang="en-US" i="1" u="sng" dirty="0" smtClean="0"/>
              <a:t>synagogue</a:t>
            </a:r>
            <a:r>
              <a:rPr lang="en-US" dirty="0" smtClean="0"/>
              <a:t> where men an </a:t>
            </a:r>
            <a:br>
              <a:rPr lang="en-US" dirty="0" smtClean="0"/>
            </a:br>
            <a:r>
              <a:rPr lang="en-US" dirty="0" smtClean="0"/>
              <a:t>woman sit separately. Men </a:t>
            </a:r>
            <a:br>
              <a:rPr lang="en-US" dirty="0" smtClean="0"/>
            </a:br>
            <a:r>
              <a:rPr lang="en-US" dirty="0" smtClean="0"/>
              <a:t>cover their heads with a </a:t>
            </a:r>
            <a:r>
              <a:rPr lang="en-US" i="1" u="sng" dirty="0" err="1" smtClean="0"/>
              <a:t>yamika</a:t>
            </a:r>
            <a:endParaRPr lang="en-US" i="1" u="sng" dirty="0" smtClean="0"/>
          </a:p>
          <a:p>
            <a:r>
              <a:rPr lang="en-US" sz="3200" dirty="0" smtClean="0"/>
              <a:t>Jewish spiritual leaders are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3200" dirty="0" smtClean="0"/>
              <a:t>known as </a:t>
            </a:r>
            <a:r>
              <a:rPr lang="en-US" sz="3200" i="1" u="sng" dirty="0" smtClean="0"/>
              <a:t>rabbis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49" name="Picture 1" descr="C:\Documents and Settings\kmcloughlin\Local Settings\Temporary Internet Files\Content.IE5\YRAMOGPA\MC90043630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667000"/>
            <a:ext cx="1828572" cy="1828572"/>
          </a:xfrm>
          <a:prstGeom prst="rect">
            <a:avLst/>
          </a:prstGeom>
          <a:noFill/>
        </p:spPr>
      </p:pic>
      <p:pic>
        <p:nvPicPr>
          <p:cNvPr id="2050" name="Picture 2" descr="C:\Documents and Settings\kmcloughlin\Local Settings\Temporary Internet Files\Content.IE5\YRAMOGPA\MC9003103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800600"/>
            <a:ext cx="1621231" cy="1808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66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Who made a covenant with God and began what we know as Judaism?</a:t>
            </a:r>
          </a:p>
          <a:p>
            <a:r>
              <a:rPr lang="en-US" dirty="0" smtClean="0"/>
              <a:t>What are the laws from God that the Jewish people needed to follow called?</a:t>
            </a:r>
          </a:p>
          <a:p>
            <a:r>
              <a:rPr lang="en-US" dirty="0" smtClean="0"/>
              <a:t>What is the most sacred text of Judaism?</a:t>
            </a:r>
          </a:p>
          <a:p>
            <a:r>
              <a:rPr lang="en-US" dirty="0" smtClean="0"/>
              <a:t>Is this a monotheistic or polytheistic religion?</a:t>
            </a:r>
          </a:p>
        </p:txBody>
      </p:sp>
    </p:spTree>
    <p:extLst>
      <p:ext uri="{BB962C8B-B14F-4D97-AF65-F5344CB8AC3E}">
        <p14:creationId xmlns:p14="http://schemas.microsoft.com/office/powerpoint/2010/main" val="105076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u="sng" dirty="0" smtClean="0"/>
              <a:t>Brahman</a:t>
            </a:r>
            <a:r>
              <a:rPr lang="en-US" dirty="0" smtClean="0"/>
              <a:t> is the all powerful spiritual force that controls all things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gods and goddesses </a:t>
            </a:r>
            <a:r>
              <a:rPr lang="en-US" dirty="0" smtClean="0"/>
              <a:t>of Hinduism are used to explain and represent the force of Brahman</a:t>
            </a:r>
          </a:p>
          <a:p>
            <a:r>
              <a:rPr lang="en-US" dirty="0" smtClean="0"/>
              <a:t>The sacred texts of Hinduism are referred to as </a:t>
            </a:r>
            <a:r>
              <a:rPr lang="en-US" i="1" u="sng" dirty="0" smtClean="0"/>
              <a:t>Vedas.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323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0600"/>
            <a:ext cx="7406640" cy="841482"/>
          </a:xfrm>
        </p:spPr>
        <p:txBody>
          <a:bodyPr/>
          <a:lstStyle/>
          <a:p>
            <a:pPr algn="ctr"/>
            <a:r>
              <a:rPr lang="en-US" dirty="0" smtClean="0"/>
              <a:t>Christianity</a:t>
            </a:r>
            <a:endParaRPr lang="en-US" dirty="0"/>
          </a:p>
        </p:txBody>
      </p:sp>
      <p:pic>
        <p:nvPicPr>
          <p:cNvPr id="23554" name="Picture 2" descr="http://www.donmacgregor.co.uk/wp-content/uploads/2010/09/StJohnsAshfield_StainedGlass_GoodShepherd_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55043"/>
            <a:ext cx="4572000" cy="4572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958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everything we know about Jesus comes from the </a:t>
            </a:r>
            <a:r>
              <a:rPr lang="en-US" i="1" u="sng" dirty="0" smtClean="0"/>
              <a:t>Gospels.</a:t>
            </a:r>
            <a:r>
              <a:rPr lang="en-US" dirty="0" smtClean="0"/>
              <a:t> 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The Gospels are the first four books of the </a:t>
            </a:r>
            <a:r>
              <a:rPr lang="en-US" i="1" u="sng" dirty="0" smtClean="0"/>
              <a:t>New Testament</a:t>
            </a:r>
            <a:r>
              <a:rPr lang="en-US" dirty="0" smtClean="0"/>
              <a:t> in the Bible.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The Gospels were written stories from 4 of Jesus’ followers: </a:t>
            </a:r>
            <a:r>
              <a:rPr lang="en-US" i="1" u="sng" dirty="0" smtClean="0"/>
              <a:t>Matt, Mark, Luke and John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0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866888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Jesus was born in </a:t>
            </a:r>
            <a:r>
              <a:rPr lang="en-US" i="1" u="sng" dirty="0" smtClean="0"/>
              <a:t>Bethlehem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Jesus grew up </a:t>
            </a:r>
            <a:r>
              <a:rPr lang="en-US" i="1" u="sng" dirty="0" smtClean="0"/>
              <a:t>Jewish</a:t>
            </a:r>
            <a:r>
              <a:rPr lang="en-US" dirty="0" smtClean="0"/>
              <a:t> in the small town of Nazareth and worked as a carpenter as a young man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Stories of Jesus report that he performed </a:t>
            </a:r>
            <a:r>
              <a:rPr lang="en-US" i="1" u="sng" dirty="0" smtClean="0"/>
              <a:t>miracles</a:t>
            </a:r>
            <a:r>
              <a:rPr lang="en-US" dirty="0" smtClean="0"/>
              <a:t> to heal the sick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Jesus had 12 </a:t>
            </a:r>
            <a:r>
              <a:rPr lang="en-US" i="1" u="sng" dirty="0" smtClean="0"/>
              <a:t>disciples</a:t>
            </a:r>
            <a:r>
              <a:rPr lang="en-US" dirty="0" smtClean="0"/>
              <a:t> or close followers that traveled with him to help spread his message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355302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Teachings of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Jesus believed in the idea of </a:t>
            </a:r>
            <a:r>
              <a:rPr lang="en-US" i="1" dirty="0" smtClean="0"/>
              <a:t>monotheism</a:t>
            </a:r>
            <a:r>
              <a:rPr lang="en-US" dirty="0" smtClean="0"/>
              <a:t> (One God)</a:t>
            </a:r>
          </a:p>
          <a:p>
            <a:r>
              <a:rPr lang="en-US" dirty="0" smtClean="0"/>
              <a:t>He supported the </a:t>
            </a:r>
            <a:r>
              <a:rPr lang="en-US" i="1" u="sng" dirty="0" smtClean="0"/>
              <a:t>10 Commandments </a:t>
            </a:r>
            <a:r>
              <a:rPr lang="en-US" dirty="0" smtClean="0"/>
              <a:t>given to Moses and supported many teachings of Judaism</a:t>
            </a:r>
          </a:p>
          <a:p>
            <a:r>
              <a:rPr lang="en-US" dirty="0" smtClean="0"/>
              <a:t>Many people believed Jesus was the </a:t>
            </a:r>
            <a:r>
              <a:rPr lang="en-US" i="1" u="sng" dirty="0" smtClean="0"/>
              <a:t>messiah</a:t>
            </a:r>
            <a:r>
              <a:rPr lang="en-US" dirty="0" smtClean="0"/>
              <a:t> or savior of people</a:t>
            </a:r>
          </a:p>
          <a:p>
            <a:r>
              <a:rPr lang="en-US" dirty="0" smtClean="0"/>
              <a:t>Jesus called himself the </a:t>
            </a:r>
            <a:r>
              <a:rPr lang="en-US" i="1" u="sng" dirty="0" smtClean="0"/>
              <a:t>Son of God</a:t>
            </a:r>
            <a:r>
              <a:rPr lang="en-US" dirty="0" smtClean="0"/>
              <a:t> </a:t>
            </a:r>
          </a:p>
          <a:p>
            <a:r>
              <a:rPr lang="en-US" dirty="0" smtClean="0"/>
              <a:t>His goal was to bring </a:t>
            </a:r>
            <a:r>
              <a:rPr lang="en-US" i="1" u="sng" dirty="0" smtClean="0"/>
              <a:t>spiritual salvation</a:t>
            </a:r>
            <a:r>
              <a:rPr lang="en-US" dirty="0" smtClean="0"/>
              <a:t> and </a:t>
            </a:r>
            <a:r>
              <a:rPr lang="en-US" i="1" u="sng" dirty="0" smtClean="0"/>
              <a:t>eternal life</a:t>
            </a:r>
            <a:r>
              <a:rPr lang="en-US" dirty="0" smtClean="0"/>
              <a:t> to those that followed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0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people believed that Jesus was a troublemaker</a:t>
            </a:r>
          </a:p>
          <a:p>
            <a:r>
              <a:rPr lang="en-US" dirty="0" smtClean="0"/>
              <a:t>One of Jesus’ disciples, </a:t>
            </a:r>
            <a:r>
              <a:rPr lang="en-US" i="1" u="sng" dirty="0" smtClean="0"/>
              <a:t>Judas</a:t>
            </a:r>
            <a:r>
              <a:rPr lang="en-US" dirty="0" smtClean="0"/>
              <a:t>, betrayed him and Jesus was arrested by the Romans</a:t>
            </a:r>
          </a:p>
          <a:p>
            <a:r>
              <a:rPr lang="en-US" dirty="0" smtClean="0"/>
              <a:t>He was sentenced to death by </a:t>
            </a:r>
            <a:r>
              <a:rPr lang="en-US" i="1" u="sng" dirty="0" smtClean="0"/>
              <a:t>crucifixion</a:t>
            </a:r>
          </a:p>
          <a:p>
            <a:r>
              <a:rPr lang="en-US" dirty="0" smtClean="0"/>
              <a:t>It is believed by Christians that Jesus rose from the dead and went to heaven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9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After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8077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Jesus died, many of his disciples or </a:t>
            </a:r>
            <a:r>
              <a:rPr lang="en-US" i="1" u="sng" dirty="0" smtClean="0"/>
              <a:t>apostles</a:t>
            </a:r>
            <a:r>
              <a:rPr lang="en-US" dirty="0" smtClean="0"/>
              <a:t> continued to spread his teachings</a:t>
            </a:r>
          </a:p>
          <a:p>
            <a:r>
              <a:rPr lang="en-US" dirty="0" smtClean="0"/>
              <a:t>Two of the most important people to spread Christianity were </a:t>
            </a:r>
            <a:r>
              <a:rPr lang="en-US" i="1" u="sng" dirty="0" smtClean="0"/>
              <a:t>Peter and</a:t>
            </a:r>
            <a:r>
              <a:rPr lang="en-US" b="1" i="1" u="sng" dirty="0" smtClean="0"/>
              <a:t> </a:t>
            </a:r>
            <a:r>
              <a:rPr lang="en-US" i="1" u="sng" dirty="0" smtClean="0"/>
              <a:t>Paul</a:t>
            </a:r>
          </a:p>
          <a:p>
            <a:r>
              <a:rPr lang="en-US" dirty="0" smtClean="0"/>
              <a:t>Peter was one of Jesus’ </a:t>
            </a:r>
            <a:r>
              <a:rPr lang="en-US" i="1" u="sng" dirty="0" smtClean="0"/>
              <a:t>disciples</a:t>
            </a:r>
            <a:r>
              <a:rPr lang="en-US" dirty="0" smtClean="0"/>
              <a:t> and supporters</a:t>
            </a:r>
          </a:p>
          <a:p>
            <a:r>
              <a:rPr lang="en-US" dirty="0" smtClean="0"/>
              <a:t>Paul was not a believer of Jesus at first, but began to believe and spread the teachings to the </a:t>
            </a:r>
            <a:r>
              <a:rPr lang="en-US" i="1" u="sng" dirty="0" smtClean="0"/>
              <a:t>gentiles</a:t>
            </a:r>
            <a:r>
              <a:rPr lang="en-US" dirty="0" smtClean="0"/>
              <a:t> or Non-Jews</a:t>
            </a:r>
          </a:p>
          <a:p>
            <a:r>
              <a:rPr lang="en-US" b="1" dirty="0" smtClean="0"/>
              <a:t>This mass spread of the teachings of Jesus helped Christianity become one of the main religions of the world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212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791200"/>
            <a:ext cx="7406640" cy="612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Islam</a:t>
            </a:r>
            <a:endParaRPr lang="en-US" dirty="0"/>
          </a:p>
        </p:txBody>
      </p:sp>
      <p:pic>
        <p:nvPicPr>
          <p:cNvPr id="3" name="Picture 2" descr="5e3N76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95" y="685800"/>
            <a:ext cx="7785019" cy="421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Muhammad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19288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founder of Islam was a man named </a:t>
            </a:r>
            <a:r>
              <a:rPr lang="en-US" i="1" u="sng" dirty="0" smtClean="0"/>
              <a:t>Muhammad</a:t>
            </a:r>
          </a:p>
          <a:p>
            <a:pPr marL="82296" indent="0">
              <a:buNone/>
            </a:pPr>
            <a:endParaRPr lang="en-US" i="1" u="sng" dirty="0" smtClean="0"/>
          </a:p>
          <a:p>
            <a:r>
              <a:rPr lang="en-US" dirty="0" smtClean="0"/>
              <a:t>Muhammad was born in a town called </a:t>
            </a:r>
            <a:r>
              <a:rPr lang="en-US" i="1" u="sng" dirty="0" smtClean="0"/>
              <a:t>Mecca</a:t>
            </a:r>
            <a:r>
              <a:rPr lang="en-US" dirty="0" smtClean="0"/>
              <a:t> in A.D. 570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Muhammad worked for a tribe called the </a:t>
            </a:r>
            <a:r>
              <a:rPr lang="en-US" i="1" u="sng" dirty="0" smtClean="0"/>
              <a:t>Bedouins</a:t>
            </a:r>
            <a:r>
              <a:rPr lang="en-US" dirty="0" smtClean="0"/>
              <a:t>. He worked as a shepherd who led </a:t>
            </a:r>
            <a:r>
              <a:rPr lang="en-US" i="1" u="sng" dirty="0" smtClean="0"/>
              <a:t>caravans</a:t>
            </a:r>
            <a:r>
              <a:rPr lang="en-US" dirty="0" smtClean="0"/>
              <a:t> of people and animals across across the desert.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406634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Muhammad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Muhammad was a successful </a:t>
            </a:r>
            <a:r>
              <a:rPr lang="en-US" i="1" u="sng" dirty="0" smtClean="0"/>
              <a:t>merchant</a:t>
            </a:r>
            <a:r>
              <a:rPr lang="en-US" dirty="0" smtClean="0"/>
              <a:t> as he brought caravans across the desert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Muhammad did not like the greediness of people in his city of Mecca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One day, in his escape from the city to meditate, Muhammad was spoken to by the angel </a:t>
            </a:r>
            <a:r>
              <a:rPr lang="en-US" i="1" u="sng" dirty="0" smtClean="0"/>
              <a:t>Gabriel</a:t>
            </a:r>
            <a:r>
              <a:rPr lang="en-US" dirty="0" smtClean="0"/>
              <a:t> who asked him to be a messenger for God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He dedicated his life to worshipping and spreading the word of God, known as </a:t>
            </a:r>
            <a:r>
              <a:rPr lang="en-US" i="1" u="sng" dirty="0" smtClean="0"/>
              <a:t>Allah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26415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/>
          <a:lstStyle/>
          <a:p>
            <a:r>
              <a:rPr lang="en-US" dirty="0" smtClean="0"/>
              <a:t>Spread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8077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Muhammad began teaching the word of God around Mecca and asked people to give up their </a:t>
            </a:r>
            <a:r>
              <a:rPr lang="en-US" i="1" u="sng" dirty="0" smtClean="0"/>
              <a:t>polytheism</a:t>
            </a:r>
            <a:r>
              <a:rPr lang="en-US" dirty="0" smtClean="0"/>
              <a:t>, or many Gods to worship Allah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Muhammad was threatened by merchants in Mecca that he would be killed if he continued to spread this message</a:t>
            </a:r>
          </a:p>
          <a:p>
            <a:r>
              <a:rPr lang="en-US" dirty="0" smtClean="0"/>
              <a:t>Muhammad and his followers left Mecca for the city of </a:t>
            </a:r>
            <a:r>
              <a:rPr lang="en-US" i="1" u="sng" dirty="0" err="1" smtClean="0"/>
              <a:t>Yathrib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journey out of Mecca to </a:t>
            </a:r>
            <a:r>
              <a:rPr lang="en-US" dirty="0" err="1" smtClean="0"/>
              <a:t>Yathrib</a:t>
            </a:r>
            <a:r>
              <a:rPr lang="en-US" dirty="0" smtClean="0"/>
              <a:t> is known as the </a:t>
            </a:r>
            <a:r>
              <a:rPr lang="en-US" i="1" u="sng" dirty="0" err="1" smtClean="0"/>
              <a:t>hijra</a:t>
            </a:r>
            <a:endParaRPr lang="en-US" i="1" u="sng" dirty="0" smtClean="0"/>
          </a:p>
          <a:p>
            <a:r>
              <a:rPr lang="en-US" dirty="0" smtClean="0"/>
              <a:t>The city of </a:t>
            </a:r>
            <a:r>
              <a:rPr lang="en-US" dirty="0" err="1" smtClean="0"/>
              <a:t>Yathrib</a:t>
            </a:r>
            <a:r>
              <a:rPr lang="en-US" dirty="0" smtClean="0"/>
              <a:t> is now known as </a:t>
            </a:r>
            <a:r>
              <a:rPr lang="en-US" i="1" u="sng" dirty="0" smtClean="0"/>
              <a:t>Medina</a:t>
            </a:r>
            <a:r>
              <a:rPr lang="en-US" dirty="0" smtClean="0"/>
              <a:t> which means the “</a:t>
            </a:r>
            <a:r>
              <a:rPr lang="en-US" i="1" u="sng" dirty="0" smtClean="0"/>
              <a:t>city of the Prophet”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72225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 of 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ultimate goal of Hinduism is to achieve </a:t>
            </a:r>
            <a:r>
              <a:rPr lang="en-US" b="1" i="1" u="sng" dirty="0" smtClean="0"/>
              <a:t>moksha</a:t>
            </a:r>
            <a:r>
              <a:rPr lang="en-US" dirty="0" smtClean="0"/>
              <a:t> which is the union with the spiritual force, Brahman. 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In order to achieve </a:t>
            </a:r>
            <a:r>
              <a:rPr lang="en-US" b="1" dirty="0" err="1" smtClean="0"/>
              <a:t>moksha</a:t>
            </a:r>
            <a:r>
              <a:rPr lang="en-US" dirty="0" smtClean="0"/>
              <a:t>, a person has to free themselves of selfish wants and desires</a:t>
            </a:r>
          </a:p>
        </p:txBody>
      </p:sp>
    </p:spTree>
    <p:extLst>
      <p:ext uri="{BB962C8B-B14F-4D97-AF65-F5344CB8AC3E}">
        <p14:creationId xmlns:p14="http://schemas.microsoft.com/office/powerpoint/2010/main" val="87588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8983"/>
            <a:ext cx="6553200" cy="67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6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Mecca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/>
          <a:lstStyle/>
          <a:p>
            <a:r>
              <a:rPr lang="en-US" dirty="0" smtClean="0"/>
              <a:t>Muhammad gained many followers in Medina and eventually went to war with Mecca</a:t>
            </a:r>
          </a:p>
          <a:p>
            <a:r>
              <a:rPr lang="en-US" dirty="0" smtClean="0"/>
              <a:t>Muhammad returned to Mecca in </a:t>
            </a:r>
            <a:r>
              <a:rPr lang="en-US" i="1" u="sng" dirty="0" smtClean="0"/>
              <a:t>630 AD</a:t>
            </a:r>
          </a:p>
          <a:p>
            <a:r>
              <a:rPr lang="en-US" dirty="0" smtClean="0"/>
              <a:t>Muhammad rededicated the </a:t>
            </a:r>
            <a:r>
              <a:rPr lang="en-US" i="1" u="sng" dirty="0" err="1" smtClean="0"/>
              <a:t>Kaaba</a:t>
            </a:r>
            <a:r>
              <a:rPr lang="en-US" dirty="0" smtClean="0"/>
              <a:t> or temple in Mecca to worship </a:t>
            </a:r>
            <a:r>
              <a:rPr lang="en-US" i="1" u="sng" dirty="0" smtClean="0"/>
              <a:t>Allah</a:t>
            </a:r>
          </a:p>
          <a:p>
            <a:r>
              <a:rPr lang="en-US" dirty="0" smtClean="0"/>
              <a:t>Muhammad died in 632 AD while trying to unite the Arab peninsula under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0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 &amp; the </a:t>
            </a:r>
            <a:r>
              <a:rPr lang="en-US" dirty="0" err="1" smtClean="0"/>
              <a:t>Qu’ran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Islam is another </a:t>
            </a:r>
            <a:r>
              <a:rPr lang="en-US" i="1" u="sng" dirty="0" smtClean="0"/>
              <a:t>monotheistic</a:t>
            </a:r>
            <a:r>
              <a:rPr lang="en-US" dirty="0" smtClean="0"/>
              <a:t> religion like Judaism and Christianity</a:t>
            </a:r>
          </a:p>
          <a:p>
            <a:r>
              <a:rPr lang="en-US" dirty="0" smtClean="0"/>
              <a:t>Islam also believes in prophets like Abraham, Moses and Jesus, but believes Muhammad to be the </a:t>
            </a:r>
            <a:r>
              <a:rPr lang="en-US" i="1" u="sng" dirty="0" smtClean="0"/>
              <a:t>last and greatest</a:t>
            </a:r>
            <a:r>
              <a:rPr lang="en-US" dirty="0" smtClean="0"/>
              <a:t> prophet</a:t>
            </a:r>
          </a:p>
          <a:p>
            <a:r>
              <a:rPr lang="en-US" dirty="0" smtClean="0"/>
              <a:t>The most </a:t>
            </a:r>
            <a:r>
              <a:rPr lang="en-US" i="1" dirty="0" smtClean="0"/>
              <a:t>sacred text </a:t>
            </a:r>
            <a:r>
              <a:rPr lang="en-US" dirty="0" smtClean="0"/>
              <a:t>of Islam is the </a:t>
            </a:r>
            <a:r>
              <a:rPr lang="en-US" i="1" u="sng" dirty="0" err="1" smtClean="0"/>
              <a:t>Qu’ran</a:t>
            </a:r>
            <a:r>
              <a:rPr lang="en-US" dirty="0" smtClean="0"/>
              <a:t> which contains the words said to Muhammad by God</a:t>
            </a:r>
          </a:p>
          <a:p>
            <a:r>
              <a:rPr lang="en-US" dirty="0" smtClean="0"/>
              <a:t>Beliefs outlined in the </a:t>
            </a:r>
            <a:r>
              <a:rPr lang="en-US" dirty="0" err="1" smtClean="0"/>
              <a:t>Qu’ran</a:t>
            </a:r>
            <a:r>
              <a:rPr lang="en-US" dirty="0" smtClean="0"/>
              <a:t> are </a:t>
            </a:r>
            <a:r>
              <a:rPr lang="en-US" i="1" u="sng" dirty="0" smtClean="0"/>
              <a:t>honesty, generosity and justice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Qu’ran</a:t>
            </a:r>
            <a:r>
              <a:rPr lang="en-US" dirty="0" smtClean="0"/>
              <a:t> also states that God is </a:t>
            </a:r>
            <a:r>
              <a:rPr lang="en-US" i="1" u="sng" dirty="0" smtClean="0"/>
              <a:t>all powerful and compassionate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Qu’ran</a:t>
            </a:r>
            <a:r>
              <a:rPr lang="en-US" dirty="0" smtClean="0"/>
              <a:t> is written in the original texts so almost all Muslims learn </a:t>
            </a:r>
            <a:r>
              <a:rPr lang="en-US" i="1" u="sng" dirty="0" smtClean="0"/>
              <a:t>Arabic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68727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Pillars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Declare your faith in Allah and Islam</a:t>
            </a:r>
          </a:p>
          <a:p>
            <a:endParaRPr lang="en-US" dirty="0" smtClean="0"/>
          </a:p>
          <a:p>
            <a:r>
              <a:rPr lang="en-US" dirty="0" smtClean="0"/>
              <a:t>2) Pray </a:t>
            </a:r>
            <a:r>
              <a:rPr lang="en-US" i="1" u="sng" dirty="0" smtClean="0"/>
              <a:t>five</a:t>
            </a:r>
            <a:r>
              <a:rPr lang="en-US" dirty="0" smtClean="0"/>
              <a:t> times daily while facing the city of Mecca. Many Muslims pray in their place of worship known as the mosque</a:t>
            </a:r>
          </a:p>
          <a:p>
            <a:endParaRPr lang="en-US" dirty="0" smtClean="0"/>
          </a:p>
          <a:p>
            <a:r>
              <a:rPr lang="en-US" dirty="0" smtClean="0"/>
              <a:t>3) Give </a:t>
            </a:r>
            <a:r>
              <a:rPr lang="en-US" i="1" u="sng" dirty="0" smtClean="0"/>
              <a:t>charity</a:t>
            </a:r>
            <a:r>
              <a:rPr lang="en-US" dirty="0" smtClean="0"/>
              <a:t> to the poor</a:t>
            </a:r>
          </a:p>
        </p:txBody>
      </p:sp>
    </p:spTree>
    <p:extLst>
      <p:ext uri="{BB962C8B-B14F-4D97-AF65-F5344CB8AC3E}">
        <p14:creationId xmlns:p14="http://schemas.microsoft.com/office/powerpoint/2010/main" val="158265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Pillars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/>
          <a:lstStyle/>
          <a:p>
            <a:r>
              <a:rPr lang="en-US" dirty="0" smtClean="0"/>
              <a:t>4) Fast from sunrise to sunset during the holy month of </a:t>
            </a:r>
            <a:r>
              <a:rPr lang="en-US" i="1" u="sng" dirty="0" smtClean="0"/>
              <a:t>Ramadan</a:t>
            </a:r>
          </a:p>
          <a:p>
            <a:pPr lvl="1"/>
            <a:r>
              <a:rPr lang="en-US" dirty="0" smtClean="0"/>
              <a:t>Ramadan is when Muhammad first heard the word from God</a:t>
            </a:r>
          </a:p>
          <a:p>
            <a:pPr lvl="1"/>
            <a:r>
              <a:rPr lang="en-US" dirty="0" smtClean="0"/>
              <a:t>In 2016, Ramadan took place in June 5- July 5</a:t>
            </a:r>
          </a:p>
          <a:p>
            <a:r>
              <a:rPr lang="en-US" dirty="0" smtClean="0"/>
              <a:t>5) Make a </a:t>
            </a:r>
            <a:r>
              <a:rPr lang="en-US" i="1" u="sng" dirty="0" smtClean="0"/>
              <a:t>hajj</a:t>
            </a:r>
            <a:r>
              <a:rPr lang="en-US" dirty="0" smtClean="0"/>
              <a:t> or pilgrimage to Mecca. People must go to Mecca, if possible financially, at least one time in their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1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Jihad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/>
          <a:lstStyle/>
          <a:p>
            <a:r>
              <a:rPr lang="en-US" i="1" u="sng" dirty="0" smtClean="0"/>
              <a:t>Jihad</a:t>
            </a:r>
            <a:r>
              <a:rPr lang="en-US" dirty="0" smtClean="0"/>
              <a:t> is a word for struggle in God’s service.</a:t>
            </a:r>
          </a:p>
          <a:p>
            <a:pPr marL="82296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Many Muslims treat this as a personal duty to overcome immorality in their own life – internal struggle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Other, more extreme Muslims, take this to mean a Holy War to defend Islam – this is a VERY small percentage of Muslims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7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/>
          <a:lstStyle/>
          <a:p>
            <a:r>
              <a:rPr lang="en-US" dirty="0" smtClean="0"/>
              <a:t>Achieving </a:t>
            </a:r>
            <a:r>
              <a:rPr lang="en-US" dirty="0" err="1" smtClean="0"/>
              <a:t>Moksha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Moksha is believed to be difficult to achieve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Hindus believe in </a:t>
            </a:r>
            <a:r>
              <a:rPr lang="en-US" i="1" u="sng" dirty="0" smtClean="0"/>
              <a:t>reincarnation</a:t>
            </a:r>
            <a:r>
              <a:rPr lang="en-US" dirty="0" smtClean="0"/>
              <a:t> or rebirth.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order to achieve </a:t>
            </a:r>
            <a:r>
              <a:rPr lang="en-US" dirty="0" err="1" smtClean="0"/>
              <a:t>moksha</a:t>
            </a:r>
            <a:r>
              <a:rPr lang="en-US" dirty="0" smtClean="0"/>
              <a:t>, people must obey the laws of </a:t>
            </a:r>
            <a:r>
              <a:rPr lang="en-US" i="1" u="sng" dirty="0" smtClean="0"/>
              <a:t>Karma</a:t>
            </a:r>
            <a:r>
              <a:rPr lang="en-US" dirty="0" smtClean="0"/>
              <a:t>. Karma is all of the actions of a person’s life that affect their fate in the next life</a:t>
            </a:r>
          </a:p>
          <a:p>
            <a:pPr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2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Reincarnation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Karma influences what a person will come back as in their next life. Those who are bad come back as a </a:t>
            </a:r>
            <a:r>
              <a:rPr lang="en-US" sz="2800" i="1" u="sng" dirty="0" smtClean="0"/>
              <a:t>lower</a:t>
            </a:r>
            <a:r>
              <a:rPr lang="en-US" sz="2800" dirty="0" smtClean="0"/>
              <a:t> form. Those who are good come back as a </a:t>
            </a:r>
            <a:r>
              <a:rPr lang="en-US" sz="2800" i="1" u="sng" dirty="0" smtClean="0"/>
              <a:t>higher</a:t>
            </a:r>
            <a:r>
              <a:rPr lang="en-US" sz="2800" dirty="0" smtClean="0"/>
              <a:t> form. </a:t>
            </a:r>
            <a:endParaRPr lang="en-US" sz="2800" dirty="0"/>
          </a:p>
        </p:txBody>
      </p:sp>
      <p:sp>
        <p:nvSpPr>
          <p:cNvPr id="18" name="Isosceles Triangle 17"/>
          <p:cNvSpPr/>
          <p:nvPr/>
        </p:nvSpPr>
        <p:spPr>
          <a:xfrm>
            <a:off x="2286000" y="3200400"/>
            <a:ext cx="4876800" cy="3276600"/>
          </a:xfrm>
          <a:prstGeom prst="triangle">
            <a:avLst>
              <a:gd name="adj" fmla="val 49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14800" y="403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33800" y="4724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0" y="533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0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</a:t>
            </a:r>
            <a:r>
              <a:rPr lang="en-US" dirty="0" err="1" smtClean="0"/>
              <a:t>Moksha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order to achieve moksha, Hindus must perform their religious and moral duties which is known as </a:t>
            </a:r>
            <a:r>
              <a:rPr lang="en-US" b="1" i="1" u="sng" dirty="0" smtClean="0"/>
              <a:t>dharma</a:t>
            </a:r>
            <a:r>
              <a:rPr lang="en-US" dirty="0" smtClean="0"/>
              <a:t>.  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The Aryans introduced the </a:t>
            </a:r>
            <a:r>
              <a:rPr lang="en-US" b="1" i="1" u="sng" dirty="0" smtClean="0"/>
              <a:t>caste system </a:t>
            </a:r>
            <a:r>
              <a:rPr lang="en-US" dirty="0" smtClean="0"/>
              <a:t>where each person in society served a different role in life. </a:t>
            </a:r>
          </a:p>
          <a:p>
            <a:endParaRPr lang="en-US" dirty="0"/>
          </a:p>
          <a:p>
            <a:r>
              <a:rPr lang="en-US" dirty="0" smtClean="0"/>
              <a:t>The actions required for dharma was dependent on a person’s position in the caste system. </a:t>
            </a:r>
          </a:p>
        </p:txBody>
      </p:sp>
    </p:spTree>
    <p:extLst>
      <p:ext uri="{BB962C8B-B14F-4D97-AF65-F5344CB8AC3E}">
        <p14:creationId xmlns:p14="http://schemas.microsoft.com/office/powerpoint/2010/main" val="378959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algn="ctr"/>
            <a:r>
              <a:rPr lang="en-US" dirty="0" smtClean="0"/>
              <a:t>Castes – social stratification</a:t>
            </a:r>
            <a:endParaRPr lang="en-US" dirty="0"/>
          </a:p>
        </p:txBody>
      </p:sp>
      <p:pic>
        <p:nvPicPr>
          <p:cNvPr id="36868" name="Picture 4" descr="india social class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6400" y="1158931"/>
            <a:ext cx="5678733" cy="5546669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57342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8077200" cy="50292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is the ultimate goal of Hinduism?</a:t>
            </a:r>
          </a:p>
          <a:p>
            <a:r>
              <a:rPr lang="en-US" sz="3500" dirty="0" smtClean="0"/>
              <a:t>What is dharma?</a:t>
            </a:r>
          </a:p>
          <a:p>
            <a:r>
              <a:rPr lang="en-US" sz="3500" dirty="0" smtClean="0"/>
              <a:t>What are the collection of sacred texts called?</a:t>
            </a:r>
          </a:p>
          <a:p>
            <a:r>
              <a:rPr lang="en-US" sz="3500" dirty="0" smtClean="0"/>
              <a:t>How does reincarnation work in Hinduism?</a:t>
            </a:r>
          </a:p>
          <a:p>
            <a:r>
              <a:rPr lang="en-US" sz="3500" dirty="0" smtClean="0"/>
              <a:t>What is the record of all good/bad things a person has done that affect their fate?</a:t>
            </a:r>
          </a:p>
          <a:p>
            <a:r>
              <a:rPr lang="en-US" sz="3500" dirty="0" smtClean="0"/>
              <a:t>What is the Hindu term for nonviolence?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64706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2631</TotalTime>
  <Words>1729</Words>
  <Application>Microsoft Macintosh PowerPoint</Application>
  <PresentationFormat>On-screen Show (4:3)</PresentationFormat>
  <Paragraphs>238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Solstice</vt:lpstr>
      <vt:lpstr>Hinduism</vt:lpstr>
      <vt:lpstr>Origin of Hinduism</vt:lpstr>
      <vt:lpstr>Brahman</vt:lpstr>
      <vt:lpstr>Important Terms of Hinduism</vt:lpstr>
      <vt:lpstr>Achieving Moksha</vt:lpstr>
      <vt:lpstr>Reincarnation</vt:lpstr>
      <vt:lpstr>Achieving Moksha</vt:lpstr>
      <vt:lpstr>Castes – social stratification</vt:lpstr>
      <vt:lpstr>REVIEW</vt:lpstr>
      <vt:lpstr>Buddhism</vt:lpstr>
      <vt:lpstr>Buddhism</vt:lpstr>
      <vt:lpstr>Buddhism</vt:lpstr>
      <vt:lpstr>Four Noble Truths</vt:lpstr>
      <vt:lpstr>Eightfold Path/Middle Path</vt:lpstr>
      <vt:lpstr>Eightfold Path</vt:lpstr>
      <vt:lpstr>Teachings of Buddha</vt:lpstr>
      <vt:lpstr>Spread and Influence of Buddhism</vt:lpstr>
      <vt:lpstr>REVIEW</vt:lpstr>
      <vt:lpstr>Judaism </vt:lpstr>
      <vt:lpstr>Judaism</vt:lpstr>
      <vt:lpstr>Abraham and his Covenant</vt:lpstr>
      <vt:lpstr>Abraham and his Covenant</vt:lpstr>
      <vt:lpstr>Leaving Israel</vt:lpstr>
      <vt:lpstr>Escape from Egypt</vt:lpstr>
      <vt:lpstr>Escape from Egypt</vt:lpstr>
      <vt:lpstr>PowerPoint Presentation</vt:lpstr>
      <vt:lpstr>Torah</vt:lpstr>
      <vt:lpstr>Jewish Belief</vt:lpstr>
      <vt:lpstr>Review</vt:lpstr>
      <vt:lpstr>Christianity</vt:lpstr>
      <vt:lpstr>Life of Jesus</vt:lpstr>
      <vt:lpstr>Life of Jesus</vt:lpstr>
      <vt:lpstr>Teachings of Jesus</vt:lpstr>
      <vt:lpstr>Death of Jesus</vt:lpstr>
      <vt:lpstr>Life After Jesus</vt:lpstr>
      <vt:lpstr>Islam</vt:lpstr>
      <vt:lpstr>Life of Muhammad</vt:lpstr>
      <vt:lpstr>Life of Muhammad</vt:lpstr>
      <vt:lpstr>Spread of Islam</vt:lpstr>
      <vt:lpstr>PowerPoint Presentation</vt:lpstr>
      <vt:lpstr>Return to Mecca</vt:lpstr>
      <vt:lpstr>Islam &amp; the Qu’ran</vt:lpstr>
      <vt:lpstr>5 Pillars of Islam</vt:lpstr>
      <vt:lpstr>5 Pillars of Islam</vt:lpstr>
      <vt:lpstr>Jihad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</dc:title>
  <dc:creator>kmcloughlin</dc:creator>
  <cp:lastModifiedBy>Julia Maurer</cp:lastModifiedBy>
  <cp:revision>47</cp:revision>
  <dcterms:created xsi:type="dcterms:W3CDTF">2013-09-08T20:45:05Z</dcterms:created>
  <dcterms:modified xsi:type="dcterms:W3CDTF">2018-02-11T20:22:19Z</dcterms:modified>
</cp:coreProperties>
</file>