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946900" cy="928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A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575" autoAdjust="0"/>
  </p:normalViewPr>
  <p:slideViewPr>
    <p:cSldViewPr>
      <p:cViewPr varScale="1">
        <p:scale>
          <a:sx n="71" d="100"/>
          <a:sy n="71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l" defTabSz="927100"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fld id="{17FA7A31-553B-B34D-9E96-1DDD4D9C71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036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ＭＳ Ｐゴシック" charset="0"/>
        <a:cs typeface="Times New Roman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Times New Roman" charset="0"/>
        <a:cs typeface="Times New Roman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Times New Roman" charset="0"/>
        <a:cs typeface="Times New Roman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Times New Roman" charset="0"/>
        <a:cs typeface="Times New Roman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charset="0"/>
        <a:ea typeface="Times New Roman" charset="0"/>
        <a:cs typeface="Times New Roman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19475" y="1828800"/>
            <a:ext cx="5343525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6350" y="4184650"/>
            <a:ext cx="4946650" cy="1368425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6249" name="Rectangle 169"/>
          <p:cNvSpPr>
            <a:spLocks noGrp="1" noChangeArrowheads="1"/>
          </p:cNvSpPr>
          <p:nvPr>
            <p:ph type="dt" sz="half" idx="2"/>
          </p:nvPr>
        </p:nvSpPr>
        <p:spPr>
          <a:xfrm>
            <a:off x="12255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0" name="Rectangle 170"/>
          <p:cNvSpPr>
            <a:spLocks noGrp="1" noChangeArrowheads="1"/>
          </p:cNvSpPr>
          <p:nvPr>
            <p:ph type="ftr" sz="quarter" idx="3"/>
          </p:nvPr>
        </p:nvSpPr>
        <p:spPr>
          <a:xfrm>
            <a:off x="3303588" y="6200775"/>
            <a:ext cx="3636962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6251" name="Rectangle 17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92950" y="62007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C5B1690-8443-0349-B33D-816020F51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42EA73-3DF7-F640-8834-3CF14E5C43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26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225425"/>
            <a:ext cx="1925638" cy="5975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2988" y="225425"/>
            <a:ext cx="5627687" cy="5975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C7F60-4106-4E4F-8E9A-0F0EAF002B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343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1E013A6F-954C-984E-AF2B-6869FD8C1C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915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8" y="225425"/>
            <a:ext cx="7705725" cy="863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42988" y="1304925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2988" y="3829050"/>
            <a:ext cx="7705725" cy="2371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42988" y="6308725"/>
            <a:ext cx="1838325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54350" y="6308725"/>
            <a:ext cx="3636963" cy="349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843713" y="6308725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15535B2A-3302-CB4D-89FB-2436220DDA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2876D6-7FF6-A640-BA74-3559AF432C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47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C27990-D4B7-224F-93C5-0B290AA646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275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04925"/>
            <a:ext cx="3776662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2050" y="1304925"/>
            <a:ext cx="3776663" cy="4895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600C69-5E78-E249-82C0-C3236541DB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6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DF1921-15EC-0246-AD61-1B42303E42E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AFB494-7682-DD4A-B4DB-1F580EFEA0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23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52F730-C687-694A-B39A-F2643FF4DC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1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79054D-9465-4F44-B1B6-DEA9FB263A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57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25375-E31D-444E-98C5-45D9597153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142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225425"/>
            <a:ext cx="7705725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04925"/>
            <a:ext cx="7705725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42988" y="6308725"/>
            <a:ext cx="1838325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54350" y="6308725"/>
            <a:ext cx="3636963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43713" y="6308725"/>
            <a:ext cx="1905000" cy="34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A3CC0F53-5FFB-CD44-8245-8B4C5877B57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  <p:sldLayoutId id="2147483663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charset="0"/>
          <a:ea typeface="ＭＳ Ｐゴシック" charset="0"/>
          <a:cs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charset="0"/>
          <a:ea typeface="ＭＳ Ｐゴシック" charset="0"/>
          <a:cs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charset="0"/>
          <a:ea typeface="ＭＳ Ｐゴシック" charset="0"/>
          <a:cs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charset="0"/>
          <a:ea typeface="ＭＳ Ｐゴシック" charset="0"/>
          <a:cs typeface="Times New Roman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charset="0"/>
          <a:ea typeface="ＭＳ Ｐゴシック" charset="0"/>
          <a:cs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charset="0"/>
          <a:ea typeface="ＭＳ Ｐゴシック" charset="0"/>
          <a:cs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charset="0"/>
          <a:ea typeface="ＭＳ Ｐゴシック" charset="0"/>
          <a:cs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entury Schoolbook" charset="0"/>
          <a:ea typeface="ＭＳ Ｐゴシック" charset="0"/>
          <a:cs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latin typeface="+mn-lt"/>
          <a:ea typeface="Times New Roman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>
          <a:solidFill>
            <a:schemeClr val="tx1"/>
          </a:solidFill>
          <a:latin typeface="+mn-lt"/>
          <a:ea typeface="Times New Roman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Times New Roman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Times New Roman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Times New Roman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Times New Roman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Times New Roman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Times New Roman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663788" y="0"/>
            <a:ext cx="6484118" cy="2362200"/>
          </a:xfrm>
        </p:spPr>
        <p:txBody>
          <a:bodyPr/>
          <a:lstStyle/>
          <a:p>
            <a:pPr algn="ctr"/>
            <a:r>
              <a:rPr lang="en-US" sz="5500" b="1" u="sng" dirty="0" smtClean="0">
                <a:solidFill>
                  <a:schemeClr val="tx2"/>
                </a:solidFill>
              </a:rPr>
              <a:t>Welcome to World History</a:t>
            </a:r>
            <a:endParaRPr lang="en-US" sz="5500" b="1" u="sng" dirty="0">
              <a:solidFill>
                <a:schemeClr val="tx2"/>
              </a:solidFill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879812" y="2780928"/>
            <a:ext cx="6264188" cy="2592288"/>
          </a:xfrm>
        </p:spPr>
        <p:txBody>
          <a:bodyPr/>
          <a:lstStyle/>
          <a:p>
            <a:pPr algn="ctr"/>
            <a:r>
              <a:rPr lang="en-US" sz="3300" b="1" dirty="0" smtClean="0">
                <a:solidFill>
                  <a:schemeClr val="accent2">
                    <a:lumMod val="25000"/>
                  </a:schemeClr>
                </a:solidFill>
              </a:rPr>
              <a:t>Mrs. Anderson</a:t>
            </a:r>
          </a:p>
          <a:p>
            <a:pPr algn="ctr"/>
            <a:r>
              <a:rPr lang="en-US" sz="3300" b="1" dirty="0" smtClean="0">
                <a:solidFill>
                  <a:schemeClr val="accent2">
                    <a:lumMod val="25000"/>
                  </a:schemeClr>
                </a:solidFill>
              </a:rPr>
              <a:t>Room 112</a:t>
            </a:r>
          </a:p>
          <a:p>
            <a:pPr algn="ctr"/>
            <a:r>
              <a:rPr lang="en-US" sz="3300" b="1" dirty="0" smtClean="0">
                <a:solidFill>
                  <a:schemeClr val="accent2">
                    <a:lumMod val="25000"/>
                  </a:schemeClr>
                </a:solidFill>
              </a:rPr>
              <a:t>Sanderson High School</a:t>
            </a:r>
            <a:endParaRPr lang="en-US" sz="3300" b="1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700" b="1" u="sng" dirty="0" smtClean="0">
                <a:solidFill>
                  <a:schemeClr val="accent2">
                    <a:lumMod val="50000"/>
                  </a:schemeClr>
                </a:solidFill>
              </a:rPr>
              <a:t>Syllabus highlights</a:t>
            </a:r>
            <a:endParaRPr lang="en-US" sz="37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4925"/>
            <a:ext cx="9144000" cy="4895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3300" b="1" dirty="0" smtClean="0">
                <a:solidFill>
                  <a:schemeClr val="tx1"/>
                </a:solidFill>
              </a:rPr>
              <a:t>Expectations</a:t>
            </a:r>
            <a:r>
              <a:rPr lang="en-US" sz="3300" dirty="0" smtClean="0">
                <a:solidFill>
                  <a:schemeClr val="tx1"/>
                </a:solidFill>
              </a:rPr>
              <a:t>:  </a:t>
            </a:r>
          </a:p>
          <a:p>
            <a:pPr marL="0" indent="0" algn="ctr">
              <a:buNone/>
            </a:pPr>
            <a:endParaRPr lang="en-US" sz="33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300" dirty="0" smtClean="0">
                <a:solidFill>
                  <a:schemeClr val="tx1"/>
                </a:solidFill>
              </a:rPr>
              <a:t>Students </a:t>
            </a:r>
            <a:r>
              <a:rPr lang="en-US" sz="3300" dirty="0">
                <a:solidFill>
                  <a:schemeClr val="tx1"/>
                </a:solidFill>
              </a:rPr>
              <a:t>will be expected to help maintain an atmosphere of learning, productivity, and professionalism in the classroom. </a:t>
            </a:r>
            <a:r>
              <a:rPr lang="en-US" sz="3300" dirty="0" smtClean="0">
                <a:solidFill>
                  <a:schemeClr val="tx1"/>
                </a:solidFill>
              </a:rPr>
              <a:t>Phones/</a:t>
            </a:r>
            <a:r>
              <a:rPr lang="en-US" sz="3300" dirty="0" err="1" smtClean="0">
                <a:solidFill>
                  <a:schemeClr val="tx1"/>
                </a:solidFill>
              </a:rPr>
              <a:t>earbuds</a:t>
            </a:r>
            <a:r>
              <a:rPr lang="en-US" sz="3300" dirty="0" smtClean="0">
                <a:solidFill>
                  <a:schemeClr val="tx1"/>
                </a:solidFill>
              </a:rPr>
              <a:t> are to be put away at the beginning of class, if the phone is a continuous problem I will call/email the parent or guardian.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8652806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700" b="1" u="sng" dirty="0" smtClean="0">
                <a:solidFill>
                  <a:schemeClr val="accent2">
                    <a:lumMod val="50000"/>
                  </a:schemeClr>
                </a:solidFill>
              </a:rPr>
              <a:t>Syllabus highlights</a:t>
            </a:r>
            <a:endParaRPr lang="en-US" sz="37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4925"/>
            <a:ext cx="9144000" cy="4895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2">
                    <a:lumMod val="25000"/>
                  </a:schemeClr>
                </a:solidFill>
              </a:rPr>
              <a:t>Grading</a:t>
            </a: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: </a:t>
            </a:r>
          </a:p>
          <a:p>
            <a:pPr marL="457200" lvl="1" indent="0" algn="ctr">
              <a:buNone/>
            </a:pPr>
            <a:r>
              <a:rPr lang="en-US" sz="4000" dirty="0">
                <a:solidFill>
                  <a:schemeClr val="accent2">
                    <a:lumMod val="25000"/>
                  </a:schemeClr>
                </a:solidFill>
              </a:rPr>
              <a:t>50% - Major grades (quizzes, tests, projects)</a:t>
            </a:r>
          </a:p>
          <a:p>
            <a:pPr marL="457200" lvl="1" indent="0" algn="ctr">
              <a:buNone/>
            </a:pPr>
            <a:r>
              <a:rPr lang="en-US" sz="4000" dirty="0">
                <a:solidFill>
                  <a:schemeClr val="accent2">
                    <a:lumMod val="25000"/>
                  </a:schemeClr>
                </a:solidFill>
              </a:rPr>
              <a:t>40% - Minor grades (class work)</a:t>
            </a:r>
          </a:p>
          <a:p>
            <a:pPr marL="457200" lvl="1" indent="0" algn="ctr">
              <a:buNone/>
            </a:pPr>
            <a:r>
              <a:rPr lang="en-US" sz="4000" dirty="0">
                <a:solidFill>
                  <a:schemeClr val="accent2">
                    <a:lumMod val="25000"/>
                  </a:schemeClr>
                </a:solidFill>
              </a:rPr>
              <a:t>10% - Homework (vocab charts, study guides, etc.)</a:t>
            </a:r>
          </a:p>
        </p:txBody>
      </p:sp>
    </p:spTree>
    <p:extLst>
      <p:ext uri="{BB962C8B-B14F-4D97-AF65-F5344CB8AC3E}">
        <p14:creationId xmlns:p14="http://schemas.microsoft.com/office/powerpoint/2010/main" val="178244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700" b="1" u="sng" dirty="0" smtClean="0">
                <a:solidFill>
                  <a:schemeClr val="accent2">
                    <a:lumMod val="50000"/>
                  </a:schemeClr>
                </a:solidFill>
              </a:rPr>
              <a:t>Syllabus highlights</a:t>
            </a:r>
            <a:endParaRPr lang="en-US" sz="37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4925"/>
            <a:ext cx="9144000" cy="4895850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2">
                    <a:lumMod val="25000"/>
                  </a:schemeClr>
                </a:solidFill>
              </a:rPr>
              <a:t>Make up work</a:t>
            </a: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: </a:t>
            </a:r>
          </a:p>
          <a:p>
            <a:pPr marL="457200" lvl="1" indent="0" algn="ctr">
              <a:buNone/>
            </a:pP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Excused Absence: Student will have 2 days for each day missed to turn in assignments.</a:t>
            </a:r>
          </a:p>
          <a:p>
            <a:pPr marL="457200" lvl="1" indent="0" algn="ctr">
              <a:buNone/>
            </a:pP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Unexcused/Late work: </a:t>
            </a:r>
            <a:r>
              <a:rPr lang="en-US" sz="4000" dirty="0">
                <a:solidFill>
                  <a:schemeClr val="accent2">
                    <a:lumMod val="25000"/>
                  </a:schemeClr>
                </a:solidFill>
              </a:rPr>
              <a:t>S</a:t>
            </a: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tudent have until the end of the unit to turn in work for up to 60% (honors) and 70% (academic).</a:t>
            </a:r>
            <a:endParaRPr lang="en-US" sz="4000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277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700" b="1" u="sng" dirty="0" smtClean="0">
                <a:solidFill>
                  <a:schemeClr val="accent2">
                    <a:lumMod val="50000"/>
                  </a:schemeClr>
                </a:solidFill>
              </a:rPr>
              <a:t>Syllabus highlights</a:t>
            </a:r>
            <a:endParaRPr lang="en-US" sz="3700" b="1" u="sng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04924"/>
            <a:ext cx="9144000" cy="5553075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b="1" dirty="0" smtClean="0">
                <a:solidFill>
                  <a:schemeClr val="accent2">
                    <a:lumMod val="25000"/>
                  </a:schemeClr>
                </a:solidFill>
              </a:rPr>
              <a:t>Grade Recovery</a:t>
            </a: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: </a:t>
            </a:r>
          </a:p>
          <a:p>
            <a:pPr marL="457200" lvl="1" indent="0" algn="ctr">
              <a:buNone/>
            </a:pP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All students may participate in test recovery as long as they turned in the study guide. </a:t>
            </a:r>
          </a:p>
          <a:p>
            <a:pPr marL="457200" lvl="1" indent="0" algn="ctr">
              <a:buNone/>
            </a:pP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Test recovery is used to show the students </a:t>
            </a: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mastery of </a:t>
            </a:r>
            <a:r>
              <a:rPr lang="en-US" sz="4000" dirty="0" smtClean="0">
                <a:solidFill>
                  <a:schemeClr val="accent2">
                    <a:lumMod val="25000"/>
                  </a:schemeClr>
                </a:solidFill>
              </a:rPr>
              <a:t>the content.</a:t>
            </a:r>
            <a:endParaRPr lang="en-US" sz="4000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628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25000"/>
                  </a:schemeClr>
                </a:solidFill>
              </a:rPr>
              <a:t>What have we been doing?</a:t>
            </a:r>
            <a:endParaRPr lang="en-US" dirty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300" dirty="0" smtClean="0"/>
              <a:t>Early Civilization vocab (quiz on Monday)</a:t>
            </a:r>
          </a:p>
          <a:p>
            <a:r>
              <a:rPr lang="en-US" sz="3300" dirty="0" smtClean="0"/>
              <a:t>Discussing </a:t>
            </a:r>
            <a:r>
              <a:rPr lang="en-US" sz="3300" dirty="0" smtClean="0"/>
              <a:t>early civilizations</a:t>
            </a:r>
            <a:endParaRPr lang="en-US" sz="3300" dirty="0" smtClean="0"/>
          </a:p>
          <a:p>
            <a:r>
              <a:rPr lang="en-US" sz="3300" dirty="0" smtClean="0"/>
              <a:t>Hammurabi’s Code case activity</a:t>
            </a:r>
          </a:p>
          <a:p>
            <a:r>
              <a:rPr lang="en-US" sz="3300" dirty="0" smtClean="0"/>
              <a:t>Watching CNN 10 every day!</a:t>
            </a:r>
          </a:p>
          <a:p>
            <a:r>
              <a:rPr lang="en-US" sz="3300" dirty="0" smtClean="0"/>
              <a:t>Working on speaking and reading out loud in class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662526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737300"/>
                </a:solidFill>
              </a:rPr>
              <a:t>Looking ahead</a:t>
            </a:r>
            <a:endParaRPr lang="en-US" dirty="0">
              <a:solidFill>
                <a:srgbClr val="7373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160748"/>
            <a:ext cx="5292079" cy="5040027"/>
          </a:xfrm>
        </p:spPr>
        <p:txBody>
          <a:bodyPr/>
          <a:lstStyle/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Shark Tank civilization pitch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World religions and conflicts through out history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Middle Ages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Renaissance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Global exploration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Absolutism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Enlightenment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Industrialization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Imperialism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WWI/WWII</a:t>
            </a:r>
          </a:p>
          <a:p>
            <a:r>
              <a:rPr lang="en-US" sz="2600" dirty="0" smtClean="0">
                <a:solidFill>
                  <a:schemeClr val="tx2">
                    <a:lumMod val="75000"/>
                  </a:schemeClr>
                </a:solidFill>
              </a:rPr>
              <a:t>Cold War/Modern Era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112060" y="1664804"/>
            <a:ext cx="403194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3000" dirty="0" smtClean="0">
                <a:solidFill>
                  <a:schemeClr val="accent2">
                    <a:lumMod val="25000"/>
                  </a:schemeClr>
                </a:solidFill>
              </a:rPr>
              <a:t>Vocab for each unit followed by a quiz</a:t>
            </a:r>
          </a:p>
          <a:p>
            <a:pPr marL="342900" indent="-342900">
              <a:buFont typeface="Arial"/>
              <a:buChar char="•"/>
            </a:pPr>
            <a:r>
              <a:rPr lang="en-US" sz="3000" dirty="0" smtClean="0">
                <a:solidFill>
                  <a:schemeClr val="accent2">
                    <a:lumMod val="25000"/>
                  </a:schemeClr>
                </a:solidFill>
              </a:rPr>
              <a:t>Test for each unit (multiple choice and written response)</a:t>
            </a:r>
          </a:p>
          <a:p>
            <a:pPr marL="342900" indent="-342900">
              <a:buFont typeface="Arial"/>
              <a:buChar char="•"/>
            </a:pPr>
            <a:r>
              <a:rPr lang="en-US" sz="3000" dirty="0" smtClean="0">
                <a:solidFill>
                  <a:schemeClr val="accent2">
                    <a:lumMod val="25000"/>
                  </a:schemeClr>
                </a:solidFill>
              </a:rPr>
              <a:t>Honors project</a:t>
            </a:r>
          </a:p>
          <a:p>
            <a:pPr marL="342900" indent="-342900">
              <a:buFont typeface="Arial"/>
              <a:buChar char="•"/>
            </a:pPr>
            <a:r>
              <a:rPr lang="en-US" sz="3000" dirty="0" smtClean="0">
                <a:solidFill>
                  <a:schemeClr val="accent2">
                    <a:lumMod val="25000"/>
                  </a:schemeClr>
                </a:solidFill>
              </a:rPr>
              <a:t>Research in and out of class</a:t>
            </a:r>
          </a:p>
          <a:p>
            <a:pPr marL="342900" indent="-342900">
              <a:buFont typeface="Arial"/>
              <a:buChar char="•"/>
            </a:pPr>
            <a:r>
              <a:rPr lang="en-US" sz="3000" dirty="0" smtClean="0">
                <a:solidFill>
                  <a:schemeClr val="accent2">
                    <a:lumMod val="25000"/>
                  </a:schemeClr>
                </a:solidFill>
              </a:rPr>
              <a:t>CNN 10 news activities</a:t>
            </a:r>
            <a:endParaRPr lang="en-US" sz="3000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363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</a:rPr>
              <a:t>Stay connected</a:t>
            </a:r>
            <a:endParaRPr lang="en-US" sz="44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0787"/>
            <a:ext cx="9144000" cy="4679987"/>
          </a:xfrm>
        </p:spPr>
        <p:txBody>
          <a:bodyPr/>
          <a:lstStyle/>
          <a:p>
            <a:r>
              <a:rPr lang="en-US" sz="3300" b="1" dirty="0" smtClean="0">
                <a:solidFill>
                  <a:schemeClr val="accent2">
                    <a:lumMod val="25000"/>
                  </a:schemeClr>
                </a:solidFill>
              </a:rPr>
              <a:t>Email</a:t>
            </a:r>
            <a:r>
              <a:rPr lang="en-US" sz="3300" dirty="0" smtClean="0">
                <a:solidFill>
                  <a:schemeClr val="accent2">
                    <a:lumMod val="25000"/>
                  </a:schemeClr>
                </a:solidFill>
              </a:rPr>
              <a:t>: jmanderson@wcpss.net</a:t>
            </a:r>
          </a:p>
          <a:p>
            <a:r>
              <a:rPr lang="en-US" sz="3300" b="1" dirty="0" smtClean="0">
                <a:solidFill>
                  <a:schemeClr val="accent2">
                    <a:lumMod val="25000"/>
                  </a:schemeClr>
                </a:solidFill>
              </a:rPr>
              <a:t>Website</a:t>
            </a:r>
            <a:r>
              <a:rPr lang="en-US" sz="3300" dirty="0" smtClean="0">
                <a:solidFill>
                  <a:schemeClr val="accent2">
                    <a:lumMod val="25000"/>
                  </a:schemeClr>
                </a:solidFill>
              </a:rPr>
              <a:t>: www.andersonwh.weebly.com</a:t>
            </a:r>
          </a:p>
          <a:p>
            <a:r>
              <a:rPr lang="en-US" sz="3300" b="1" dirty="0" smtClean="0">
                <a:solidFill>
                  <a:schemeClr val="accent2">
                    <a:lumMod val="25000"/>
                  </a:schemeClr>
                </a:solidFill>
              </a:rPr>
              <a:t>Sign up for remind</a:t>
            </a:r>
          </a:p>
          <a:p>
            <a:pPr lvl="1"/>
            <a:r>
              <a:rPr lang="en-US" sz="3300" dirty="0" smtClean="0">
                <a:solidFill>
                  <a:schemeClr val="accent2">
                    <a:lumMod val="25000"/>
                  </a:schemeClr>
                </a:solidFill>
              </a:rPr>
              <a:t>1</a:t>
            </a:r>
            <a:r>
              <a:rPr lang="en-US" sz="3300" baseline="30000" dirty="0" smtClean="0">
                <a:solidFill>
                  <a:schemeClr val="accent2">
                    <a:lumMod val="25000"/>
                  </a:schemeClr>
                </a:solidFill>
              </a:rPr>
              <a:t>st</a:t>
            </a:r>
            <a:r>
              <a:rPr lang="en-US" sz="3300" dirty="0" smtClean="0">
                <a:solidFill>
                  <a:schemeClr val="accent2">
                    <a:lumMod val="25000"/>
                  </a:schemeClr>
                </a:solidFill>
              </a:rPr>
              <a:t> period – Text @d8hf3 to #81010</a:t>
            </a:r>
          </a:p>
          <a:p>
            <a:pPr lvl="1"/>
            <a:r>
              <a:rPr lang="en-US" sz="3300" dirty="0" smtClean="0">
                <a:solidFill>
                  <a:schemeClr val="accent2">
                    <a:lumMod val="25000"/>
                  </a:schemeClr>
                </a:solidFill>
              </a:rPr>
              <a:t>3</a:t>
            </a:r>
            <a:r>
              <a:rPr lang="en-US" sz="3300" baseline="30000" dirty="0" smtClean="0">
                <a:solidFill>
                  <a:schemeClr val="accent2">
                    <a:lumMod val="25000"/>
                  </a:schemeClr>
                </a:solidFill>
              </a:rPr>
              <a:t>rd</a:t>
            </a:r>
            <a:r>
              <a:rPr lang="en-US" sz="3300" dirty="0" smtClean="0">
                <a:solidFill>
                  <a:schemeClr val="accent2">
                    <a:lumMod val="25000"/>
                  </a:schemeClr>
                </a:solidFill>
              </a:rPr>
              <a:t>/4</a:t>
            </a:r>
            <a:r>
              <a:rPr lang="en-US" sz="3300" baseline="30000" dirty="0" smtClean="0">
                <a:solidFill>
                  <a:schemeClr val="accent2">
                    <a:lumMod val="25000"/>
                  </a:schemeClr>
                </a:solidFill>
              </a:rPr>
              <a:t>th</a:t>
            </a:r>
            <a:r>
              <a:rPr lang="en-US" sz="3300" dirty="0" smtClean="0">
                <a:solidFill>
                  <a:schemeClr val="accent2">
                    <a:lumMod val="25000"/>
                  </a:schemeClr>
                </a:solidFill>
              </a:rPr>
              <a:t> period – Text @3d4dkg to #81010</a:t>
            </a:r>
            <a:endParaRPr lang="en-US" sz="3300" dirty="0">
              <a:solidFill>
                <a:schemeClr val="accent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331666"/>
      </p:ext>
    </p:extLst>
  </p:cSld>
  <p:clrMapOvr>
    <a:masterClrMapping/>
  </p:clrMapOvr>
</p:sld>
</file>

<file path=ppt/theme/theme1.xml><?xml version="1.0" encoding="utf-8"?>
<a:theme xmlns:a="http://schemas.openxmlformats.org/drawingml/2006/main" name="TM01018371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Century Schoolbook"/>
        <a:ea typeface="ＭＳ Ｐゴシック"/>
        <a:cs typeface="Times New Roman"/>
      </a:majorFont>
      <a:minorFont>
        <a:latin typeface="Century Schoolbook"/>
        <a:ea typeface="ＭＳ Ｐゴシック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  <a:cs typeface="Times New Roman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TM01018371</Template>
  <TotalTime>273</TotalTime>
  <Words>327</Words>
  <Application>Microsoft Macintosh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TM01018371</vt:lpstr>
      <vt:lpstr>Welcome to World History</vt:lpstr>
      <vt:lpstr>Syllabus highlights</vt:lpstr>
      <vt:lpstr>Syllabus highlights</vt:lpstr>
      <vt:lpstr>Syllabus highlights</vt:lpstr>
      <vt:lpstr>Syllabus highlights</vt:lpstr>
      <vt:lpstr>What have we been doing?</vt:lpstr>
      <vt:lpstr>Looking ahead</vt:lpstr>
      <vt:lpstr>Stay connected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World History</dc:title>
  <dc:subject/>
  <dc:creator/>
  <cp:keywords/>
  <dc:description/>
  <cp:lastModifiedBy>Julia Maurer</cp:lastModifiedBy>
  <cp:revision>20</cp:revision>
  <cp:lastPrinted>1601-01-01T00:00:00Z</cp:lastPrinted>
  <dcterms:created xsi:type="dcterms:W3CDTF">2001-06-03T04:22:04Z</dcterms:created>
  <dcterms:modified xsi:type="dcterms:W3CDTF">2018-02-01T22:49:31Z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TC010183711033</vt:lpwstr>
  </property>
</Properties>
</file>