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353" r:id="rId6"/>
    <p:sldId id="344" r:id="rId7"/>
    <p:sldId id="259" r:id="rId8"/>
    <p:sldId id="342" r:id="rId9"/>
    <p:sldId id="337" r:id="rId10"/>
    <p:sldId id="262" r:id="rId11"/>
    <p:sldId id="279" r:id="rId12"/>
    <p:sldId id="339" r:id="rId13"/>
    <p:sldId id="345" r:id="rId14"/>
    <p:sldId id="263" r:id="rId15"/>
    <p:sldId id="276" r:id="rId16"/>
    <p:sldId id="290" r:id="rId17"/>
    <p:sldId id="260" r:id="rId18"/>
    <p:sldId id="326" r:id="rId19"/>
    <p:sldId id="346" r:id="rId20"/>
    <p:sldId id="338" r:id="rId21"/>
    <p:sldId id="328" r:id="rId22"/>
    <p:sldId id="272" r:id="rId23"/>
    <p:sldId id="343" r:id="rId24"/>
    <p:sldId id="333" r:id="rId25"/>
    <p:sldId id="280" r:id="rId26"/>
    <p:sldId id="355" r:id="rId27"/>
    <p:sldId id="351" r:id="rId28"/>
    <p:sldId id="352" r:id="rId29"/>
    <p:sldId id="354" r:id="rId30"/>
    <p:sldId id="347" r:id="rId31"/>
    <p:sldId id="334" r:id="rId32"/>
    <p:sldId id="275" r:id="rId33"/>
    <p:sldId id="335" r:id="rId34"/>
    <p:sldId id="336" r:id="rId35"/>
    <p:sldId id="277" r:id="rId36"/>
    <p:sldId id="283" r:id="rId37"/>
    <p:sldId id="271" r:id="rId38"/>
    <p:sldId id="266" r:id="rId39"/>
    <p:sldId id="281" r:id="rId40"/>
    <p:sldId id="329" r:id="rId41"/>
    <p:sldId id="348" r:id="rId42"/>
    <p:sldId id="285" r:id="rId43"/>
    <p:sldId id="264" r:id="rId44"/>
    <p:sldId id="356" r:id="rId45"/>
    <p:sldId id="265" r:id="rId46"/>
    <p:sldId id="361" r:id="rId47"/>
    <p:sldId id="289" r:id="rId48"/>
    <p:sldId id="286" r:id="rId49"/>
    <p:sldId id="288" r:id="rId50"/>
    <p:sldId id="269" r:id="rId51"/>
    <p:sldId id="349" r:id="rId52"/>
    <p:sldId id="267" r:id="rId53"/>
    <p:sldId id="323" r:id="rId54"/>
    <p:sldId id="322" r:id="rId55"/>
    <p:sldId id="330" r:id="rId56"/>
    <p:sldId id="359" r:id="rId57"/>
    <p:sldId id="268" r:id="rId58"/>
    <p:sldId id="358" r:id="rId59"/>
    <p:sldId id="287" r:id="rId60"/>
    <p:sldId id="270" r:id="rId61"/>
    <p:sldId id="360" r:id="rId62"/>
    <p:sldId id="291" r:id="rId63"/>
    <p:sldId id="274" r:id="rId64"/>
    <p:sldId id="282" r:id="rId65"/>
    <p:sldId id="332" r:id="rId66"/>
    <p:sldId id="362" r:id="rId67"/>
    <p:sldId id="278" r:id="rId68"/>
    <p:sldId id="331" r:id="rId69"/>
    <p:sldId id="284" r:id="rId70"/>
    <p:sldId id="350" r:id="rId71"/>
    <p:sldId id="340" r:id="rId72"/>
    <p:sldId id="341" r:id="rId73"/>
    <p:sldId id="357" r:id="rId74"/>
    <p:sldId id="292" r:id="rId75"/>
    <p:sldId id="293" r:id="rId76"/>
    <p:sldId id="294" r:id="rId77"/>
    <p:sldId id="295" r:id="rId78"/>
    <p:sldId id="296" r:id="rId79"/>
    <p:sldId id="297" r:id="rId80"/>
    <p:sldId id="298" r:id="rId81"/>
    <p:sldId id="299" r:id="rId82"/>
    <p:sldId id="300" r:id="rId83"/>
    <p:sldId id="301" r:id="rId84"/>
    <p:sldId id="302" r:id="rId85"/>
    <p:sldId id="303" r:id="rId86"/>
    <p:sldId id="304" r:id="rId87"/>
    <p:sldId id="305" r:id="rId88"/>
    <p:sldId id="306" r:id="rId89"/>
    <p:sldId id="307" r:id="rId90"/>
    <p:sldId id="308" r:id="rId91"/>
    <p:sldId id="309" r:id="rId92"/>
    <p:sldId id="310" r:id="rId93"/>
    <p:sldId id="311" r:id="rId94"/>
    <p:sldId id="312" r:id="rId95"/>
    <p:sldId id="313" r:id="rId96"/>
    <p:sldId id="314" r:id="rId97"/>
    <p:sldId id="315" r:id="rId98"/>
    <p:sldId id="316" r:id="rId99"/>
    <p:sldId id="317" r:id="rId100"/>
    <p:sldId id="318" r:id="rId101"/>
    <p:sldId id="319" r:id="rId102"/>
    <p:sldId id="320" r:id="rId103"/>
    <p:sldId id="321" r:id="rId104"/>
    <p:sldId id="363"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6600"/>
    <a:srgbClr val="FF0066"/>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39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printerSettings" Target="printerSettings/printerSettings1.bin"/><Relationship Id="rId10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viewProps" Target="viewProps.xml"/><Relationship Id="rId109"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16CE6A-282C-42F5-BA13-9EE660FA67A3}" type="datetimeFigureOut">
              <a:rPr lang="en-US" smtClean="0"/>
              <a:pPr/>
              <a:t>5/30/17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051EB-5334-46E6-9992-FF13E39C3224}" type="slidenum">
              <a:rPr lang="en-US" smtClean="0"/>
              <a:pPr/>
              <a:t>‹#›</a:t>
            </a:fld>
            <a:endParaRPr lang="en-US"/>
          </a:p>
        </p:txBody>
      </p:sp>
    </p:spTree>
    <p:extLst>
      <p:ext uri="{BB962C8B-B14F-4D97-AF65-F5344CB8AC3E}">
        <p14:creationId xmlns:p14="http://schemas.microsoft.com/office/powerpoint/2010/main" val="135962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6CE6A-282C-42F5-BA13-9EE660FA67A3}" type="datetimeFigureOut">
              <a:rPr lang="en-US" smtClean="0"/>
              <a:pPr/>
              <a:t>5/30/17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051EB-5334-46E6-9992-FF13E39C3224}" type="slidenum">
              <a:rPr lang="en-US" smtClean="0"/>
              <a:pPr/>
              <a:t>‹#›</a:t>
            </a:fld>
            <a:endParaRPr lang="en-US"/>
          </a:p>
        </p:txBody>
      </p:sp>
    </p:spTree>
    <p:extLst>
      <p:ext uri="{BB962C8B-B14F-4D97-AF65-F5344CB8AC3E}">
        <p14:creationId xmlns:p14="http://schemas.microsoft.com/office/powerpoint/2010/main" val="22993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6CE6A-282C-42F5-BA13-9EE660FA67A3}" type="datetimeFigureOut">
              <a:rPr lang="en-US" smtClean="0"/>
              <a:pPr/>
              <a:t>5/30/17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051EB-5334-46E6-9992-FF13E39C3224}" type="slidenum">
              <a:rPr lang="en-US" smtClean="0"/>
              <a:pPr/>
              <a:t>‹#›</a:t>
            </a:fld>
            <a:endParaRPr lang="en-US"/>
          </a:p>
        </p:txBody>
      </p:sp>
    </p:spTree>
    <p:extLst>
      <p:ext uri="{BB962C8B-B14F-4D97-AF65-F5344CB8AC3E}">
        <p14:creationId xmlns:p14="http://schemas.microsoft.com/office/powerpoint/2010/main" val="319444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6CE6A-282C-42F5-BA13-9EE660FA67A3}" type="datetimeFigureOut">
              <a:rPr lang="en-US" smtClean="0"/>
              <a:pPr/>
              <a:t>5/30/17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051EB-5334-46E6-9992-FF13E39C3224}" type="slidenum">
              <a:rPr lang="en-US" smtClean="0"/>
              <a:pPr/>
              <a:t>‹#›</a:t>
            </a:fld>
            <a:endParaRPr lang="en-US"/>
          </a:p>
        </p:txBody>
      </p:sp>
    </p:spTree>
    <p:extLst>
      <p:ext uri="{BB962C8B-B14F-4D97-AF65-F5344CB8AC3E}">
        <p14:creationId xmlns:p14="http://schemas.microsoft.com/office/powerpoint/2010/main" val="150507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16CE6A-282C-42F5-BA13-9EE660FA67A3}" type="datetimeFigureOut">
              <a:rPr lang="en-US" smtClean="0"/>
              <a:pPr/>
              <a:t>5/30/17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051EB-5334-46E6-9992-FF13E39C3224}" type="slidenum">
              <a:rPr lang="en-US" smtClean="0"/>
              <a:pPr/>
              <a:t>‹#›</a:t>
            </a:fld>
            <a:endParaRPr lang="en-US"/>
          </a:p>
        </p:txBody>
      </p:sp>
    </p:spTree>
    <p:extLst>
      <p:ext uri="{BB962C8B-B14F-4D97-AF65-F5344CB8AC3E}">
        <p14:creationId xmlns:p14="http://schemas.microsoft.com/office/powerpoint/2010/main" val="243763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16CE6A-282C-42F5-BA13-9EE660FA67A3}" type="datetimeFigureOut">
              <a:rPr lang="en-US" smtClean="0"/>
              <a:pPr/>
              <a:t>5/30/17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051EB-5334-46E6-9992-FF13E39C3224}" type="slidenum">
              <a:rPr lang="en-US" smtClean="0"/>
              <a:pPr/>
              <a:t>‹#›</a:t>
            </a:fld>
            <a:endParaRPr lang="en-US"/>
          </a:p>
        </p:txBody>
      </p:sp>
    </p:spTree>
    <p:extLst>
      <p:ext uri="{BB962C8B-B14F-4D97-AF65-F5344CB8AC3E}">
        <p14:creationId xmlns:p14="http://schemas.microsoft.com/office/powerpoint/2010/main" val="74450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16CE6A-282C-42F5-BA13-9EE660FA67A3}" type="datetimeFigureOut">
              <a:rPr lang="en-US" smtClean="0"/>
              <a:pPr/>
              <a:t>5/30/17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8051EB-5334-46E6-9992-FF13E39C3224}" type="slidenum">
              <a:rPr lang="en-US" smtClean="0"/>
              <a:pPr/>
              <a:t>‹#›</a:t>
            </a:fld>
            <a:endParaRPr lang="en-US"/>
          </a:p>
        </p:txBody>
      </p:sp>
    </p:spTree>
    <p:extLst>
      <p:ext uri="{BB962C8B-B14F-4D97-AF65-F5344CB8AC3E}">
        <p14:creationId xmlns:p14="http://schemas.microsoft.com/office/powerpoint/2010/main" val="274092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16CE6A-282C-42F5-BA13-9EE660FA67A3}" type="datetimeFigureOut">
              <a:rPr lang="en-US" smtClean="0"/>
              <a:pPr/>
              <a:t>5/30/17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8051EB-5334-46E6-9992-FF13E39C3224}" type="slidenum">
              <a:rPr lang="en-US" smtClean="0"/>
              <a:pPr/>
              <a:t>‹#›</a:t>
            </a:fld>
            <a:endParaRPr lang="en-US"/>
          </a:p>
        </p:txBody>
      </p:sp>
    </p:spTree>
    <p:extLst>
      <p:ext uri="{BB962C8B-B14F-4D97-AF65-F5344CB8AC3E}">
        <p14:creationId xmlns:p14="http://schemas.microsoft.com/office/powerpoint/2010/main" val="251881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6CE6A-282C-42F5-BA13-9EE660FA67A3}" type="datetimeFigureOut">
              <a:rPr lang="en-US" smtClean="0"/>
              <a:pPr/>
              <a:t>5/30/17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8051EB-5334-46E6-9992-FF13E39C3224}" type="slidenum">
              <a:rPr lang="en-US" smtClean="0"/>
              <a:pPr/>
              <a:t>‹#›</a:t>
            </a:fld>
            <a:endParaRPr lang="en-US"/>
          </a:p>
        </p:txBody>
      </p:sp>
    </p:spTree>
    <p:extLst>
      <p:ext uri="{BB962C8B-B14F-4D97-AF65-F5344CB8AC3E}">
        <p14:creationId xmlns:p14="http://schemas.microsoft.com/office/powerpoint/2010/main" val="92880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16CE6A-282C-42F5-BA13-9EE660FA67A3}" type="datetimeFigureOut">
              <a:rPr lang="en-US" smtClean="0"/>
              <a:pPr/>
              <a:t>5/30/17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051EB-5334-46E6-9992-FF13E39C3224}" type="slidenum">
              <a:rPr lang="en-US" smtClean="0"/>
              <a:pPr/>
              <a:t>‹#›</a:t>
            </a:fld>
            <a:endParaRPr lang="en-US"/>
          </a:p>
        </p:txBody>
      </p:sp>
    </p:spTree>
    <p:extLst>
      <p:ext uri="{BB962C8B-B14F-4D97-AF65-F5344CB8AC3E}">
        <p14:creationId xmlns:p14="http://schemas.microsoft.com/office/powerpoint/2010/main" val="419496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16CE6A-282C-42F5-BA13-9EE660FA67A3}" type="datetimeFigureOut">
              <a:rPr lang="en-US" smtClean="0"/>
              <a:pPr/>
              <a:t>5/30/17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051EB-5334-46E6-9992-FF13E39C3224}" type="slidenum">
              <a:rPr lang="en-US" smtClean="0"/>
              <a:pPr/>
              <a:t>‹#›</a:t>
            </a:fld>
            <a:endParaRPr lang="en-US"/>
          </a:p>
        </p:txBody>
      </p:sp>
    </p:spTree>
    <p:extLst>
      <p:ext uri="{BB962C8B-B14F-4D97-AF65-F5344CB8AC3E}">
        <p14:creationId xmlns:p14="http://schemas.microsoft.com/office/powerpoint/2010/main" val="24170066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6CE6A-282C-42F5-BA13-9EE660FA67A3}" type="datetimeFigureOut">
              <a:rPr lang="en-US" smtClean="0"/>
              <a:pPr/>
              <a:t>5/30/17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051EB-5334-46E6-9992-FF13E39C3224}" type="slidenum">
              <a:rPr lang="en-US" smtClean="0"/>
              <a:pPr/>
              <a:t>‹#›</a:t>
            </a:fld>
            <a:endParaRPr lang="en-US"/>
          </a:p>
        </p:txBody>
      </p:sp>
    </p:spTree>
    <p:extLst>
      <p:ext uri="{BB962C8B-B14F-4D97-AF65-F5344CB8AC3E}">
        <p14:creationId xmlns:p14="http://schemas.microsoft.com/office/powerpoint/2010/main" val="4109219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Nn5uqE3C9w&amp;list=PLBDA2E52FB1EF80C9&amp;index=6" TargetMode="External"/><Relationship Id="rId4" Type="http://schemas.openxmlformats.org/officeDocument/2006/relationships/hyperlink" Target="https://www.youtube.com/watch?v=ylWORyToTo4&amp;index=7&amp;list=PLBDA2E52FB1EF80C9" TargetMode="External"/><Relationship Id="rId5" Type="http://schemas.openxmlformats.org/officeDocument/2006/relationships/hyperlink" Target="https://www.youtube.com/watch?v=0LsrkWDCvxg&amp;index=8&amp;list=PLBDA2E52FB1EF80C9" TargetMode="External"/><Relationship Id="rId1" Type="http://schemas.openxmlformats.org/officeDocument/2006/relationships/slideLayout" Target="../slideLayouts/slideLayout2.xml"/><Relationship Id="rId2" Type="http://schemas.openxmlformats.org/officeDocument/2006/relationships/hyperlink" Target="https://www.youtube.com/watch?v=Q-mkVSasZIM&amp;list=PLBDA2E52FB1EF80C9&amp;index=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oPf27gAup9U&amp;list=PLBDA2E52FB1EF80C9&amp;index=10" TargetMode="External"/><Relationship Id="rId3" Type="http://schemas.openxmlformats.org/officeDocument/2006/relationships/hyperlink" Target="https://www.youtube.com/watch?v=TG55ErfdaeY&amp;list=PLBDA2E52FB1EF80C9&amp;index=1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X0zudTQelzI&amp;list=PLBDA2E52FB1EF80C9&amp;index=15" TargetMode="External"/><Relationship Id="rId4" Type="http://schemas.openxmlformats.org/officeDocument/2006/relationships/hyperlink" Target="https://www.youtube.com/watch?v=szxPar0BcMo&amp;list=PLBDA2E52FB1EF80C9&amp;index=17" TargetMode="External"/><Relationship Id="rId5" Type="http://schemas.openxmlformats.org/officeDocument/2006/relationships/hyperlink" Target="https://www.youtube.com/watch?v=a6XtBLDmPA0&amp;list=PLBDA2E52FB1EF80C9&amp;index=18" TargetMode="External"/><Relationship Id="rId6" Type="http://schemas.openxmlformats.org/officeDocument/2006/relationships/hyperlink" Target="https://www.youtube.com/watch?v=UN-II_jBzzo&amp;list=PLBDA2E52FB1EF80C9&amp;index=19" TargetMode="External"/><Relationship Id="rId7" Type="http://schemas.openxmlformats.org/officeDocument/2006/relationships/hyperlink" Target="https://www.youtube.com/watch?v=etmRI2_9Q_A&amp;list=PLBDA2E52FB1EF80C9&amp;index=20" TargetMode="External"/><Relationship Id="rId8" Type="http://schemas.openxmlformats.org/officeDocument/2006/relationships/hyperlink" Target="https://www.youtube.com/watch?v=Nosq94oCl_M&amp;list=PLBDA2E52FB1EF80C9&amp;index=34" TargetMode="External"/><Relationship Id="rId1" Type="http://schemas.openxmlformats.org/officeDocument/2006/relationships/slideLayout" Target="../slideLayouts/slideLayout2.xml"/><Relationship Id="rId2" Type="http://schemas.openxmlformats.org/officeDocument/2006/relationships/hyperlink" Target="https://www.youtube.com/watch?v=QV7CanyzhZg&amp;list=PLBDA2E52FB1EF80C9&amp;index=14"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 Id="rId3" Type="http://schemas.openxmlformats.org/officeDocument/2006/relationships/image" Target="../media/image27.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 Id="rId3"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Vufba_ZcoR0&amp;list=PLBDA2E52FB1EF80C9&amp;index=22" TargetMode="External"/><Relationship Id="rId4" Type="http://schemas.openxmlformats.org/officeDocument/2006/relationships/hyperlink" Target="https://www.youtube.com/watch?v=dnV_MTFEGIY&amp;list=PLBDA2E52FB1EF80C9&amp;index=24" TargetMode="External"/><Relationship Id="rId1" Type="http://schemas.openxmlformats.org/officeDocument/2006/relationships/slideLayout" Target="../slideLayouts/slideLayout2.xml"/><Relationship Id="rId2" Type="http://schemas.openxmlformats.org/officeDocument/2006/relationships/hyperlink" Target="https://www.youtube.com/watch?v=NjEGncridoQ&amp;list=PLBDA2E52FB1EF80C9&amp;index=21"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j0qbzNHmfW0&amp;index=26&amp;list=PLBDA2E52FB1EF80C9" TargetMode="External"/><Relationship Id="rId4" Type="http://schemas.openxmlformats.org/officeDocument/2006/relationships/hyperlink" Target="https://www.youtube.com/watch?v=HlUiSBXQHCw&amp;list=PLBDA2E52FB1EF80C9&amp;index=28" TargetMode="External"/><Relationship Id="rId5" Type="http://schemas.openxmlformats.org/officeDocument/2006/relationships/hyperlink" Target="https://www.youtube.com/watch?v=lTTvKwCylFY&amp;index=29&amp;list=PLBDA2E52FB1EF80C9" TargetMode="External"/><Relationship Id="rId6" Type="http://schemas.openxmlformats.org/officeDocument/2006/relationships/hyperlink" Target="https://www.youtube.com/watch?v=5A_o-nU5s2U&amp;list=PLBDA2E52FB1EF80C9&amp;index=30" TargetMode="External"/><Relationship Id="rId1" Type="http://schemas.openxmlformats.org/officeDocument/2006/relationships/slideLayout" Target="../slideLayouts/slideLayout2.xml"/><Relationship Id="rId2" Type="http://schemas.openxmlformats.org/officeDocument/2006/relationships/hyperlink" Target="https://www.youtube.com/watch?v=rjhIzemLdos&amp;index=25&amp;list=PLBDA2E52FB1EF80C9"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jpg"/><Relationship Id="rId3" Type="http://schemas.openxmlformats.org/officeDocument/2006/relationships/image" Target="../media/image4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7ndRwqJYDM&amp;list=PLBDA2E52FB1EF80C9&amp;index=2" TargetMode="External"/><Relationship Id="rId4" Type="http://schemas.openxmlformats.org/officeDocument/2006/relationships/hyperlink" Target="https://www.youtube.com/watch?v=Z3Wvw6BivVI&amp;index=4&amp;list=PLBDA2E52FB1EF80C9" TargetMode="External"/><Relationship Id="rId1" Type="http://schemas.openxmlformats.org/officeDocument/2006/relationships/slideLayout" Target="../slideLayouts/slideLayout2.xml"/><Relationship Id="rId2" Type="http://schemas.openxmlformats.org/officeDocument/2006/relationships/hyperlink" Target="https://www.youtube.com/watch?v=Yocja_N5s1I&amp;index=1&amp;list=PLBDA2E52FB1EF80C9"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jpeg"/><Relationship Id="rId3" Type="http://schemas.openxmlformats.org/officeDocument/2006/relationships/image" Target="../media/image4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y9HjvHZfCUI&amp;index=39&amp;list=PLBDA2E52FB1EF80C9" TargetMode="External"/><Relationship Id="rId3" Type="http://schemas.openxmlformats.org/officeDocument/2006/relationships/image" Target="../media/image52.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UUCEeC4f6ts&amp;list=PLBDA2E52FB1EF80C9&amp;index=37" TargetMode="External"/><Relationship Id="rId4" Type="http://schemas.openxmlformats.org/officeDocument/2006/relationships/hyperlink" Target="https://www.youtube.com/watch?v=Q78COTwT7nE&amp;index=38&amp;list=PLBDA2E52FB1EF80C9" TargetMode="External"/><Relationship Id="rId5" Type="http://schemas.openxmlformats.org/officeDocument/2006/relationships/hyperlink" Target="https://www.youtube.com/watch?v=y9HjvHZfCUI&amp;index=39&amp;list=PLBDA2E52FB1EF80C9" TargetMode="External"/><Relationship Id="rId1" Type="http://schemas.openxmlformats.org/officeDocument/2006/relationships/slideLayout" Target="../slideLayouts/slideLayout2.xml"/><Relationship Id="rId2" Type="http://schemas.openxmlformats.org/officeDocument/2006/relationships/hyperlink" Target="https://www.youtube.com/watch?v=_XPZQ0LAlR4&amp;index=36&amp;list=PLBDA2E52FB1EF80C9"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gif"/></Relationships>
</file>

<file path=ppt/slides/_rels/slide73.xml.rels><?xml version="1.0" encoding="UTF-8" standalone="yes"?>
<Relationships xmlns="http://schemas.openxmlformats.org/package/2006/relationships"><Relationship Id="rId3" Type="http://schemas.openxmlformats.org/officeDocument/2006/relationships/hyperlink" Target="https://www.youtube.com/watch?v=MOrD8eOdRxU" TargetMode="External"/><Relationship Id="rId4" Type="http://schemas.openxmlformats.org/officeDocument/2006/relationships/hyperlink" Target="https://www.youtube.com/watch?v=1hsDn2kNriI" TargetMode="External"/><Relationship Id="rId5" Type="http://schemas.openxmlformats.org/officeDocument/2006/relationships/hyperlink" Target="https://www.youtube.com/watch?v=x-sIF78QYCI" TargetMode="External"/><Relationship Id="rId6" Type="http://schemas.openxmlformats.org/officeDocument/2006/relationships/hyperlink" Target="https://www.youtube.com/watch?v=SXB1Z_CxBK0" TargetMode="External"/><Relationship Id="rId7" Type="http://schemas.openxmlformats.org/officeDocument/2006/relationships/hyperlink" Target="https://www.youtube.com/watch?v=ewd4l2rD2_U" TargetMode="External"/><Relationship Id="rId1" Type="http://schemas.openxmlformats.org/officeDocument/2006/relationships/slideLayout" Target="../slideLayouts/slideLayout2.xml"/><Relationship Id="rId2" Type="http://schemas.openxmlformats.org/officeDocument/2006/relationships/hyperlink" Target="https://www.youtube.com/watch?v=70SePnXRKzQ"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 Id="rId3"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solidFill>
                  <a:srgbClr val="C00000"/>
                </a:solidFill>
                <a:latin typeface="Algerian" panose="04020705040A02060702" pitchFamily="82" charset="0"/>
              </a:rPr>
              <a:t>World History in Review</a:t>
            </a:r>
            <a:endParaRPr lang="en-US" sz="4800" dirty="0">
              <a:solidFill>
                <a:srgbClr val="C00000"/>
              </a:solidFill>
              <a:latin typeface="Algerian" panose="04020705040A02060702" pitchFamily="82" charset="0"/>
            </a:endParaRPr>
          </a:p>
        </p:txBody>
      </p:sp>
      <p:sp>
        <p:nvSpPr>
          <p:cNvPr id="3" name="Subtitle 2"/>
          <p:cNvSpPr>
            <a:spLocks noGrp="1"/>
          </p:cNvSpPr>
          <p:nvPr>
            <p:ph type="subTitle" idx="1"/>
          </p:nvPr>
        </p:nvSpPr>
        <p:spPr>
          <a:xfrm>
            <a:off x="1371600" y="3962400"/>
            <a:ext cx="6400800" cy="1752600"/>
          </a:xfrm>
        </p:spPr>
        <p:txBody>
          <a:bodyPr/>
          <a:lstStyle/>
          <a:p>
            <a:r>
              <a:rPr lang="en-US" dirty="0" smtClean="0"/>
              <a:t>World History</a:t>
            </a:r>
            <a:endParaRPr lang="en-US" dirty="0"/>
          </a:p>
        </p:txBody>
      </p:sp>
    </p:spTree>
    <p:extLst>
      <p:ext uri="{BB962C8B-B14F-4D97-AF65-F5344CB8AC3E}">
        <p14:creationId xmlns:p14="http://schemas.microsoft.com/office/powerpoint/2010/main" val="20024618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14400"/>
          </a:xfrm>
        </p:spPr>
        <p:txBody>
          <a:bodyPr>
            <a:normAutofit/>
          </a:bodyPr>
          <a:lstStyle/>
          <a:p>
            <a:r>
              <a:rPr lang="en-US" sz="3600" b="1" u="sng" dirty="0" smtClean="0">
                <a:solidFill>
                  <a:srgbClr val="0070C0"/>
                </a:solidFill>
              </a:rPr>
              <a:t>Chinese Dynastic Cycle / Mandate of Heaven </a:t>
            </a:r>
            <a:endParaRPr lang="en-US" sz="3600" b="1" u="sng" dirty="0">
              <a:solidFill>
                <a:srgbClr val="0070C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143000"/>
            <a:ext cx="8610599" cy="5486400"/>
          </a:xfrm>
        </p:spPr>
      </p:pic>
    </p:spTree>
    <p:extLst>
      <p:ext uri="{BB962C8B-B14F-4D97-AF65-F5344CB8AC3E}">
        <p14:creationId xmlns:p14="http://schemas.microsoft.com/office/powerpoint/2010/main" val="3901918961"/>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00200"/>
            <a:ext cx="9067800" cy="5105400"/>
          </a:xfrm>
        </p:spPr>
        <p:txBody>
          <a:bodyPr>
            <a:normAutofit/>
          </a:bodyPr>
          <a:lstStyle/>
          <a:p>
            <a:r>
              <a:rPr lang="en-US" dirty="0" smtClean="0"/>
              <a:t>European nations such as Portugal, Spain, France, and England led explorations to new lands in the sixteenth and seventeenth centuries. These voyages extended from the coast of Africa to the Americas and beyond. Explain how the voyages of exploration affected global interactions and new patterns of trade. Give two examples: one for impact on global interactions and another for new patterns of trade.</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36594"/>
            <a:ext cx="8229600" cy="5257800"/>
          </a:xfrm>
        </p:spPr>
        <p:txBody>
          <a:bodyPr/>
          <a:lstStyle/>
          <a:p>
            <a:r>
              <a:rPr lang="en-US" dirty="0" smtClean="0"/>
              <a:t>The changing climate affects society and ecosystems in a variety of ways. Give three twentieth-century examples of environmental change due to climate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did the 1973 Organization of Petroleum Exporting Countries (OPEC) oil crisis affect international affairs? Give three examples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Economic and social conditions of colonial rule led to many nationalistic movements. Explain how social and economic conditions in two countries led to nationalistic movements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a:t>How did agricultural improvements transform daily life through the Neolithic revolution and early history? Give two examples:</a:t>
            </a:r>
          </a:p>
        </p:txBody>
      </p:sp>
    </p:spTree>
    <p:extLst>
      <p:ext uri="{BB962C8B-B14F-4D97-AF65-F5344CB8AC3E}">
        <p14:creationId xmlns:p14="http://schemas.microsoft.com/office/powerpoint/2010/main" val="384371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u="sng" dirty="0" smtClean="0">
                <a:solidFill>
                  <a:srgbClr val="006600"/>
                </a:solidFill>
                <a:latin typeface="Baskerville Old Face" panose="02020602080505020303" pitchFamily="18" charset="0"/>
              </a:rPr>
              <a:t>Ancient Chinese Achievements </a:t>
            </a:r>
            <a:endParaRPr lang="en-US" b="1" u="sng" dirty="0">
              <a:solidFill>
                <a:srgbClr val="006600"/>
              </a:solidFill>
              <a:latin typeface="Baskerville Old Face" panose="02020602080505020303" pitchFamily="18" charset="0"/>
            </a:endParaRPr>
          </a:p>
        </p:txBody>
      </p:sp>
      <p:sp>
        <p:nvSpPr>
          <p:cNvPr id="3" name="Content Placeholder 2"/>
          <p:cNvSpPr>
            <a:spLocks noGrp="1"/>
          </p:cNvSpPr>
          <p:nvPr>
            <p:ph sz="half" idx="1"/>
          </p:nvPr>
        </p:nvSpPr>
        <p:spPr>
          <a:xfrm>
            <a:off x="0" y="1371600"/>
            <a:ext cx="4114800" cy="5486400"/>
          </a:xfrm>
        </p:spPr>
        <p:txBody>
          <a:bodyPr>
            <a:normAutofit fontScale="92500" lnSpcReduction="20000"/>
          </a:bodyPr>
          <a:lstStyle/>
          <a:p>
            <a:r>
              <a:rPr lang="en-US" dirty="0" smtClean="0"/>
              <a:t>Great </a:t>
            </a:r>
            <a:r>
              <a:rPr lang="en-US" dirty="0"/>
              <a:t>Wall of </a:t>
            </a:r>
            <a:r>
              <a:rPr lang="en-US" dirty="0" smtClean="0"/>
              <a:t>China</a:t>
            </a:r>
          </a:p>
          <a:p>
            <a:r>
              <a:rPr lang="en-US" dirty="0" smtClean="0">
                <a:solidFill>
                  <a:srgbClr val="FF0000"/>
                </a:solidFill>
              </a:rPr>
              <a:t>Confusions philosophy is greatest influence on social order</a:t>
            </a:r>
            <a:endParaRPr lang="en-US" dirty="0">
              <a:solidFill>
                <a:srgbClr val="FF0000"/>
              </a:solidFill>
            </a:endParaRPr>
          </a:p>
          <a:p>
            <a:r>
              <a:rPr lang="en-US" dirty="0">
                <a:solidFill>
                  <a:srgbClr val="92D050"/>
                </a:solidFill>
              </a:rPr>
              <a:t>Standard weights and </a:t>
            </a:r>
            <a:r>
              <a:rPr lang="en-US" dirty="0" smtClean="0">
                <a:solidFill>
                  <a:srgbClr val="92D050"/>
                </a:solidFill>
              </a:rPr>
              <a:t>measures</a:t>
            </a:r>
          </a:p>
          <a:p>
            <a:r>
              <a:rPr lang="en-US" dirty="0" smtClean="0">
                <a:solidFill>
                  <a:schemeClr val="accent2">
                    <a:lumMod val="50000"/>
                  </a:schemeClr>
                </a:solidFill>
              </a:rPr>
              <a:t>Terra cotta Soldiers</a:t>
            </a:r>
            <a:endParaRPr lang="en-US" dirty="0">
              <a:solidFill>
                <a:schemeClr val="accent2">
                  <a:lumMod val="50000"/>
                </a:schemeClr>
              </a:solidFill>
            </a:endParaRPr>
          </a:p>
          <a:p>
            <a:r>
              <a:rPr lang="en-US" dirty="0">
                <a:solidFill>
                  <a:srgbClr val="000099"/>
                </a:solidFill>
              </a:rPr>
              <a:t>Silk</a:t>
            </a:r>
          </a:p>
          <a:p>
            <a:r>
              <a:rPr lang="en-US" dirty="0">
                <a:solidFill>
                  <a:srgbClr val="7030A0"/>
                </a:solidFill>
              </a:rPr>
              <a:t>Acupuncture</a:t>
            </a:r>
            <a:r>
              <a:rPr lang="en-US" dirty="0"/>
              <a:t> </a:t>
            </a:r>
            <a:endParaRPr lang="en-US" dirty="0" smtClean="0"/>
          </a:p>
          <a:p>
            <a:r>
              <a:rPr lang="en-US" dirty="0" smtClean="0">
                <a:solidFill>
                  <a:srgbClr val="FF6600"/>
                </a:solidFill>
              </a:rPr>
              <a:t>Porcelain </a:t>
            </a:r>
          </a:p>
          <a:p>
            <a:r>
              <a:rPr lang="en-US" dirty="0" smtClean="0">
                <a:solidFill>
                  <a:srgbClr val="FFC000"/>
                </a:solidFill>
              </a:rPr>
              <a:t>Printing press</a:t>
            </a:r>
          </a:p>
          <a:p>
            <a:r>
              <a:rPr lang="en-US" dirty="0" smtClean="0">
                <a:solidFill>
                  <a:srgbClr val="002060"/>
                </a:solidFill>
              </a:rPr>
              <a:t>Gun powder and compass in medieval times</a:t>
            </a:r>
          </a:p>
          <a:p>
            <a:r>
              <a:rPr lang="en-US" dirty="0" smtClean="0">
                <a:solidFill>
                  <a:srgbClr val="00B0F0"/>
                </a:solidFill>
              </a:rPr>
              <a:t>Silk Road</a:t>
            </a:r>
            <a:endParaRPr lang="en-US" dirty="0">
              <a:solidFill>
                <a:srgbClr val="00B0F0"/>
              </a:solidFill>
            </a:endParaRP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14800" y="1371600"/>
            <a:ext cx="5029200" cy="5486400"/>
          </a:xfrm>
        </p:spPr>
      </p:pic>
    </p:spTree>
    <p:extLst>
      <p:ext uri="{BB962C8B-B14F-4D97-AF65-F5344CB8AC3E}">
        <p14:creationId xmlns:p14="http://schemas.microsoft.com/office/powerpoint/2010/main" val="22760963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914400"/>
          </a:xfrm>
        </p:spPr>
        <p:txBody>
          <a:bodyPr>
            <a:normAutofit fontScale="90000"/>
          </a:bodyPr>
          <a:lstStyle/>
          <a:p>
            <a:r>
              <a:rPr lang="en-US" dirty="0" smtClean="0">
                <a:solidFill>
                  <a:srgbClr val="C00000"/>
                </a:solidFill>
              </a:rPr>
              <a:t>The </a:t>
            </a:r>
            <a:r>
              <a:rPr lang="en-US" b="1" u="sng" dirty="0" smtClean="0">
                <a:solidFill>
                  <a:srgbClr val="C00000"/>
                </a:solidFill>
              </a:rPr>
              <a:t>Silk Road </a:t>
            </a:r>
            <a:r>
              <a:rPr lang="en-US" dirty="0" smtClean="0">
                <a:solidFill>
                  <a:srgbClr val="C00000"/>
                </a:solidFill>
              </a:rPr>
              <a:t>linking china with the west</a:t>
            </a:r>
            <a:endParaRPr lang="en-US" dirty="0">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914400"/>
            <a:ext cx="9067800" cy="5943600"/>
          </a:xfrm>
        </p:spPr>
      </p:pic>
    </p:spTree>
    <p:extLst>
      <p:ext uri="{BB962C8B-B14F-4D97-AF65-F5344CB8AC3E}">
        <p14:creationId xmlns:p14="http://schemas.microsoft.com/office/powerpoint/2010/main" val="38561272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smtClean="0"/>
              <a:t>Summary Videos</a:t>
            </a:r>
            <a:endParaRPr lang="en-US" b="1" dirty="0"/>
          </a:p>
        </p:txBody>
      </p:sp>
      <p:sp>
        <p:nvSpPr>
          <p:cNvPr id="3" name="Content Placeholder 2"/>
          <p:cNvSpPr>
            <a:spLocks noGrp="1"/>
          </p:cNvSpPr>
          <p:nvPr>
            <p:ph idx="1"/>
          </p:nvPr>
        </p:nvSpPr>
        <p:spPr>
          <a:xfrm>
            <a:off x="0" y="609600"/>
            <a:ext cx="9144000" cy="6172200"/>
          </a:xfrm>
        </p:spPr>
        <p:txBody>
          <a:bodyPr>
            <a:normAutofit fontScale="85000" lnSpcReduction="20000"/>
          </a:bodyPr>
          <a:lstStyle/>
          <a:p>
            <a:r>
              <a:rPr lang="en-US" dirty="0" smtClean="0"/>
              <a:t>Crash Course Persians </a:t>
            </a:r>
            <a:r>
              <a:rPr lang="en-US" dirty="0"/>
              <a:t>And Greeks: </a:t>
            </a:r>
            <a:r>
              <a:rPr lang="en-US" dirty="0">
                <a:hlinkClick r:id="rId2"/>
              </a:rPr>
              <a:t>https://</a:t>
            </a:r>
            <a:r>
              <a:rPr lang="en-US" dirty="0" smtClean="0">
                <a:hlinkClick r:id="rId2"/>
              </a:rPr>
              <a:t>www.youtube.com/watch?v=Q-mkVSasZIM&amp;list=PLBDA2E52FB1EF80C9&amp;index=5</a:t>
            </a:r>
            <a:endParaRPr lang="en-US" dirty="0" smtClean="0"/>
          </a:p>
          <a:p>
            <a:r>
              <a:rPr lang="en-US" dirty="0" smtClean="0"/>
              <a:t>Crash Course Buddha and </a:t>
            </a:r>
            <a:r>
              <a:rPr lang="en-US" dirty="0" err="1" smtClean="0"/>
              <a:t>Ashoka</a:t>
            </a:r>
            <a:r>
              <a:rPr lang="en-US" dirty="0"/>
              <a:t>: </a:t>
            </a:r>
            <a:r>
              <a:rPr lang="en-US" dirty="0">
                <a:hlinkClick r:id="rId3"/>
              </a:rPr>
              <a:t>https://</a:t>
            </a:r>
            <a:r>
              <a:rPr lang="en-US" dirty="0" smtClean="0">
                <a:hlinkClick r:id="rId3"/>
              </a:rPr>
              <a:t>www.youtube.com/watch?v=8Nn5uqE3C9w&amp;list=PLBDA2E52FB1EF80C9&amp;index=6</a:t>
            </a:r>
            <a:endParaRPr lang="en-US" dirty="0" smtClean="0"/>
          </a:p>
          <a:p>
            <a:r>
              <a:rPr lang="en-US" dirty="0" smtClean="0"/>
              <a:t>Crash Course Ancient China Mandate of </a:t>
            </a:r>
            <a:r>
              <a:rPr lang="en-US" dirty="0"/>
              <a:t>Heaven and Confusions: </a:t>
            </a:r>
            <a:r>
              <a:rPr lang="en-US" dirty="0">
                <a:hlinkClick r:id="rId4"/>
              </a:rPr>
              <a:t>https://</a:t>
            </a:r>
            <a:r>
              <a:rPr lang="en-US" dirty="0" smtClean="0">
                <a:hlinkClick r:id="rId4"/>
              </a:rPr>
              <a:t>www.youtube.com/watch?v=ylWORyToTo4&amp;index=7&amp;list=PLBDA2E52FB1EF80C9</a:t>
            </a:r>
            <a:endParaRPr lang="en-US" dirty="0" smtClean="0"/>
          </a:p>
          <a:p>
            <a:r>
              <a:rPr lang="en-US" dirty="0" smtClean="0"/>
              <a:t>Crash Course Alexander </a:t>
            </a:r>
            <a:r>
              <a:rPr lang="en-US" dirty="0"/>
              <a:t>the Great: </a:t>
            </a:r>
            <a:r>
              <a:rPr lang="en-US" dirty="0">
                <a:hlinkClick r:id="rId5"/>
              </a:rPr>
              <a:t>https://</a:t>
            </a:r>
            <a:r>
              <a:rPr lang="en-US" dirty="0" smtClean="0">
                <a:hlinkClick r:id="rId5"/>
              </a:rPr>
              <a:t>www.youtube.com/watch?v=0LsrkWDCvxg&amp;index=8&amp;list=PLBDA2E52FB1EF80C9</a:t>
            </a:r>
            <a:endParaRPr lang="en-US" dirty="0" smtClean="0"/>
          </a:p>
          <a:p>
            <a:r>
              <a:rPr lang="en-US" dirty="0" smtClean="0"/>
              <a:t>Crash Course The </a:t>
            </a:r>
            <a:r>
              <a:rPr lang="en-US" dirty="0"/>
              <a:t>Silk Road: </a:t>
            </a:r>
            <a:r>
              <a:rPr lang="en-US" dirty="0">
                <a:hlinkClick r:id="rId5"/>
              </a:rPr>
              <a:t>https://</a:t>
            </a:r>
            <a:r>
              <a:rPr lang="en-US" dirty="0" smtClean="0">
                <a:hlinkClick r:id="rId5"/>
              </a:rPr>
              <a:t>www.youtube.com/watch?v=0LsrkWDCvxg&amp;index=8&amp;list=PLBDA2E52FB1EF80C9</a:t>
            </a:r>
            <a:endParaRPr lang="en-US" dirty="0" smtClean="0"/>
          </a:p>
          <a:p>
            <a:endParaRPr lang="en-US" dirty="0" smtClean="0"/>
          </a:p>
          <a:p>
            <a:endParaRPr lang="en-US" dirty="0"/>
          </a:p>
        </p:txBody>
      </p:sp>
    </p:spTree>
    <p:extLst>
      <p:ext uri="{BB962C8B-B14F-4D97-AF65-F5344CB8AC3E}">
        <p14:creationId xmlns:p14="http://schemas.microsoft.com/office/powerpoint/2010/main" val="15250177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u="sng" dirty="0" smtClean="0">
                <a:solidFill>
                  <a:srgbClr val="7030A0"/>
                </a:solidFill>
              </a:rPr>
              <a:t>The Roman Empire</a:t>
            </a:r>
            <a:endParaRPr lang="en-US" b="1" u="sng" dirty="0">
              <a:solidFill>
                <a:srgbClr val="7030A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143000"/>
            <a:ext cx="8229599" cy="5486400"/>
          </a:xfrm>
        </p:spPr>
      </p:pic>
    </p:spTree>
    <p:extLst>
      <p:ext uri="{BB962C8B-B14F-4D97-AF65-F5344CB8AC3E}">
        <p14:creationId xmlns:p14="http://schemas.microsoft.com/office/powerpoint/2010/main" val="38836347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i="1" u="sng" dirty="0">
                <a:solidFill>
                  <a:srgbClr val="0070C0"/>
                </a:solidFill>
                <a:latin typeface="Algerian" panose="04020705040A02060702" pitchFamily="82" charset="0"/>
              </a:rPr>
              <a:t>Architecture</a:t>
            </a:r>
          </a:p>
        </p:txBody>
      </p:sp>
      <p:sp>
        <p:nvSpPr>
          <p:cNvPr id="3" name="Content Placeholder 2"/>
          <p:cNvSpPr>
            <a:spLocks noGrp="1"/>
          </p:cNvSpPr>
          <p:nvPr>
            <p:ph sz="half" idx="1"/>
          </p:nvPr>
        </p:nvSpPr>
        <p:spPr>
          <a:xfrm>
            <a:off x="152400" y="1600200"/>
            <a:ext cx="4038600" cy="5257800"/>
          </a:xfrm>
        </p:spPr>
        <p:txBody>
          <a:bodyPr>
            <a:normAutofit fontScale="92500" lnSpcReduction="20000"/>
          </a:bodyPr>
          <a:lstStyle/>
          <a:p>
            <a:r>
              <a:rPr lang="en-US" sz="4000" b="1" dirty="0">
                <a:solidFill>
                  <a:srgbClr val="0070C0"/>
                </a:solidFill>
                <a:latin typeface="Algerian" panose="04020705040A02060702" pitchFamily="82" charset="0"/>
              </a:rPr>
              <a:t>Domes, </a:t>
            </a:r>
            <a:endParaRPr lang="en-US" sz="4000" b="1" dirty="0" smtClean="0">
              <a:solidFill>
                <a:srgbClr val="0070C0"/>
              </a:solidFill>
              <a:latin typeface="Algerian" panose="04020705040A02060702" pitchFamily="82" charset="0"/>
            </a:endParaRPr>
          </a:p>
          <a:p>
            <a:r>
              <a:rPr lang="en-US" sz="4000" b="1" dirty="0" smtClean="0">
                <a:solidFill>
                  <a:srgbClr val="FF0000"/>
                </a:solidFill>
                <a:latin typeface="Algerian" panose="04020705040A02060702" pitchFamily="82" charset="0"/>
              </a:rPr>
              <a:t>12 tablets of law</a:t>
            </a:r>
          </a:p>
          <a:p>
            <a:r>
              <a:rPr lang="en-US" sz="4000" b="1" dirty="0" smtClean="0">
                <a:solidFill>
                  <a:srgbClr val="0070C0"/>
                </a:solidFill>
                <a:latin typeface="Algerian" panose="04020705040A02060702" pitchFamily="82" charset="0"/>
              </a:rPr>
              <a:t>arches</a:t>
            </a:r>
            <a:r>
              <a:rPr lang="en-US" sz="4000" b="1" dirty="0">
                <a:solidFill>
                  <a:srgbClr val="0070C0"/>
                </a:solidFill>
                <a:latin typeface="Algerian" panose="04020705040A02060702" pitchFamily="82" charset="0"/>
              </a:rPr>
              <a:t>, </a:t>
            </a:r>
            <a:endParaRPr lang="en-US" sz="4000" b="1" dirty="0" smtClean="0">
              <a:solidFill>
                <a:srgbClr val="0070C0"/>
              </a:solidFill>
              <a:latin typeface="Algerian" panose="04020705040A02060702" pitchFamily="82" charset="0"/>
            </a:endParaRPr>
          </a:p>
          <a:p>
            <a:r>
              <a:rPr lang="en-US" sz="4000" b="1" dirty="0" smtClean="0">
                <a:solidFill>
                  <a:srgbClr val="C00000"/>
                </a:solidFill>
                <a:latin typeface="Algerian" panose="04020705040A02060702" pitchFamily="82" charset="0"/>
              </a:rPr>
              <a:t>aqueducts</a:t>
            </a:r>
            <a:r>
              <a:rPr lang="en-US" sz="4000" b="1" dirty="0">
                <a:solidFill>
                  <a:srgbClr val="C00000"/>
                </a:solidFill>
                <a:latin typeface="Algerian" panose="04020705040A02060702" pitchFamily="82" charset="0"/>
              </a:rPr>
              <a:t>, </a:t>
            </a:r>
            <a:endParaRPr lang="en-US" sz="4000" b="1" dirty="0" smtClean="0">
              <a:solidFill>
                <a:srgbClr val="C00000"/>
              </a:solidFill>
              <a:latin typeface="Algerian" panose="04020705040A02060702" pitchFamily="82" charset="0"/>
            </a:endParaRPr>
          </a:p>
          <a:p>
            <a:r>
              <a:rPr lang="en-US" sz="4000" b="1" dirty="0" smtClean="0">
                <a:solidFill>
                  <a:srgbClr val="0070C0"/>
                </a:solidFill>
                <a:latin typeface="Algerian" panose="04020705040A02060702" pitchFamily="82" charset="0"/>
              </a:rPr>
              <a:t>Roads</a:t>
            </a:r>
          </a:p>
          <a:p>
            <a:r>
              <a:rPr lang="en-US" sz="4000" b="1" dirty="0">
                <a:solidFill>
                  <a:srgbClr val="C00000"/>
                </a:solidFill>
                <a:latin typeface="Algerian" panose="04020705040A02060702" pitchFamily="82" charset="0"/>
              </a:rPr>
              <a:t>Cement</a:t>
            </a:r>
            <a:endParaRPr lang="en-US" sz="4000" dirty="0">
              <a:solidFill>
                <a:srgbClr val="C00000"/>
              </a:solidFill>
              <a:latin typeface="Algerian" panose="04020705040A02060702" pitchFamily="82" charset="0"/>
            </a:endParaRPr>
          </a:p>
          <a:p>
            <a:r>
              <a:rPr lang="en-US" sz="4000" b="1" dirty="0">
                <a:solidFill>
                  <a:srgbClr val="0070C0"/>
                </a:solidFill>
                <a:latin typeface="Algerian" panose="04020705040A02060702" pitchFamily="82" charset="0"/>
              </a:rPr>
              <a:t>Coliseums</a:t>
            </a:r>
            <a:endParaRPr lang="en-US" sz="4000" dirty="0">
              <a:solidFill>
                <a:srgbClr val="0070C0"/>
              </a:solidFill>
              <a:latin typeface="Algerian" panose="04020705040A02060702" pitchFamily="82" charset="0"/>
            </a:endParaRPr>
          </a:p>
          <a:p>
            <a:r>
              <a:rPr lang="en-US" sz="4000" b="1" dirty="0">
                <a:solidFill>
                  <a:srgbClr val="C00000"/>
                </a:solidFill>
                <a:latin typeface="Algerian" panose="04020705040A02060702" pitchFamily="82" charset="0"/>
              </a:rPr>
              <a:t>Bath houses</a:t>
            </a:r>
            <a:endParaRPr lang="en-US" sz="4000" dirty="0">
              <a:solidFill>
                <a:srgbClr val="C00000"/>
              </a:solidFill>
              <a:latin typeface="Algerian" panose="04020705040A02060702" pitchFamily="82" charset="0"/>
            </a:endParaRPr>
          </a:p>
          <a:p>
            <a:endParaRPr lang="en-US" sz="4000" b="1" dirty="0">
              <a:solidFill>
                <a:srgbClr val="0070C0"/>
              </a:solidFill>
              <a:latin typeface="Algerian" panose="04020705040A02060702" pitchFamily="82"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91000" y="1447800"/>
            <a:ext cx="4724400" cy="5410200"/>
          </a:xfrm>
        </p:spPr>
      </p:pic>
    </p:spTree>
    <p:extLst>
      <p:ext uri="{BB962C8B-B14F-4D97-AF65-F5344CB8AC3E}">
        <p14:creationId xmlns:p14="http://schemas.microsoft.com/office/powerpoint/2010/main" val="22388315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u="sng" dirty="0" smtClean="0"/>
              <a:t>Roman Government and Laws</a:t>
            </a:r>
            <a:endParaRPr lang="en-US" b="1" u="sng" dirty="0"/>
          </a:p>
        </p:txBody>
      </p:sp>
      <p:sp>
        <p:nvSpPr>
          <p:cNvPr id="3" name="Content Placeholder 2"/>
          <p:cNvSpPr>
            <a:spLocks noGrp="1"/>
          </p:cNvSpPr>
          <p:nvPr>
            <p:ph sz="half" idx="1"/>
          </p:nvPr>
        </p:nvSpPr>
        <p:spPr>
          <a:xfrm>
            <a:off x="0" y="1600200"/>
            <a:ext cx="4495800" cy="5257800"/>
          </a:xfrm>
        </p:spPr>
        <p:txBody>
          <a:bodyPr/>
          <a:lstStyle/>
          <a:p>
            <a:pPr marL="0" indent="0">
              <a:buNone/>
            </a:pPr>
            <a:r>
              <a:rPr lang="en-US" b="1" dirty="0" smtClean="0"/>
              <a:t>             </a:t>
            </a:r>
            <a:r>
              <a:rPr lang="en-US" b="1" u="sng" dirty="0" smtClean="0"/>
              <a:t>Government</a:t>
            </a:r>
            <a:r>
              <a:rPr lang="en-US" b="1" dirty="0"/>
              <a:t>: </a:t>
            </a:r>
            <a:endParaRPr lang="en-US" b="1" dirty="0" smtClean="0"/>
          </a:p>
          <a:p>
            <a:r>
              <a:rPr lang="en-US" b="1" dirty="0" smtClean="0"/>
              <a:t>Republic  </a:t>
            </a:r>
          </a:p>
          <a:p>
            <a:r>
              <a:rPr lang="en-US" b="1" dirty="0" smtClean="0"/>
              <a:t>Senate </a:t>
            </a:r>
          </a:p>
          <a:p>
            <a:r>
              <a:rPr lang="en-US" b="1" dirty="0"/>
              <a:t>V</a:t>
            </a:r>
            <a:r>
              <a:rPr lang="en-US" b="1" dirty="0" smtClean="0"/>
              <a:t>eto </a:t>
            </a:r>
          </a:p>
          <a:p>
            <a:r>
              <a:rPr lang="en-US" b="1" dirty="0" smtClean="0"/>
              <a:t>Roman </a:t>
            </a:r>
            <a:r>
              <a:rPr lang="en-US" b="1" dirty="0"/>
              <a:t>law and justice</a:t>
            </a:r>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5800" y="1600200"/>
            <a:ext cx="4419599" cy="3886199"/>
          </a:xfrm>
        </p:spPr>
      </p:pic>
    </p:spTree>
    <p:extLst>
      <p:ext uri="{BB962C8B-B14F-4D97-AF65-F5344CB8AC3E}">
        <p14:creationId xmlns:p14="http://schemas.microsoft.com/office/powerpoint/2010/main" val="6534359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solidFill>
                  <a:srgbClr val="000099"/>
                </a:solidFill>
              </a:rPr>
              <a:t>Fall of The Roman Empire</a:t>
            </a:r>
            <a:endParaRPr lang="en-US" b="1" u="sng" dirty="0">
              <a:solidFill>
                <a:srgbClr val="000099"/>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66800"/>
            <a:ext cx="9067800" cy="5791200"/>
          </a:xfrm>
        </p:spPr>
      </p:pic>
    </p:spTree>
    <p:extLst>
      <p:ext uri="{BB962C8B-B14F-4D97-AF65-F5344CB8AC3E}">
        <p14:creationId xmlns:p14="http://schemas.microsoft.com/office/powerpoint/2010/main" val="8991416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u="sng" dirty="0" smtClean="0">
                <a:solidFill>
                  <a:srgbClr val="C00000"/>
                </a:solidFill>
              </a:rPr>
              <a:t>World Religions</a:t>
            </a:r>
            <a:endParaRPr lang="en-US" b="1" u="sng" dirty="0">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5800"/>
            <a:ext cx="9144000" cy="6172200"/>
          </a:xfrm>
        </p:spPr>
      </p:pic>
    </p:spTree>
    <p:extLst>
      <p:ext uri="{BB962C8B-B14F-4D97-AF65-F5344CB8AC3E}">
        <p14:creationId xmlns:p14="http://schemas.microsoft.com/office/powerpoint/2010/main" val="16606293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u="sng" dirty="0" smtClean="0"/>
              <a:t>Summary Videos</a:t>
            </a:r>
            <a:endParaRPr lang="en-US" b="1" u="sng" dirty="0"/>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dirty="0" smtClean="0"/>
              <a:t>Crash Course </a:t>
            </a:r>
            <a:r>
              <a:rPr lang="en-US" dirty="0"/>
              <a:t>Roman Empire: </a:t>
            </a:r>
            <a:r>
              <a:rPr lang="en-US" dirty="0">
                <a:hlinkClick r:id="rId2"/>
              </a:rPr>
              <a:t>https://</a:t>
            </a:r>
            <a:r>
              <a:rPr lang="en-US" dirty="0" smtClean="0">
                <a:hlinkClick r:id="rId2"/>
              </a:rPr>
              <a:t>www.youtube.com/watch?v=oPf27gAup9U&amp;list=PLBDA2E52FB1EF80C9&amp;index=10</a:t>
            </a:r>
            <a:endParaRPr lang="en-US" dirty="0" smtClean="0"/>
          </a:p>
          <a:p>
            <a:r>
              <a:rPr lang="en-US" dirty="0" smtClean="0"/>
              <a:t>Crash Course Christianity and Judaism: </a:t>
            </a:r>
            <a:r>
              <a:rPr lang="en-US" dirty="0">
                <a:hlinkClick r:id="rId3"/>
              </a:rPr>
              <a:t>https://</a:t>
            </a:r>
            <a:r>
              <a:rPr lang="en-US" dirty="0" smtClean="0">
                <a:hlinkClick r:id="rId3"/>
              </a:rPr>
              <a:t>www.youtube.com/watch?v=TG55ErfdaeY&amp;list=PLBDA2E52FB1EF80C9&amp;index=11</a:t>
            </a:r>
            <a:r>
              <a:rPr lang="en-US" dirty="0" smtClean="0"/>
              <a:t> </a:t>
            </a:r>
          </a:p>
          <a:p>
            <a:r>
              <a:rPr lang="en-US" dirty="0" smtClean="0"/>
              <a:t>Crash Course Fall of the </a:t>
            </a:r>
            <a:r>
              <a:rPr lang="en-US" dirty="0"/>
              <a:t>Roam Empire: </a:t>
            </a:r>
            <a:r>
              <a:rPr lang="en-US" dirty="0">
                <a:hlinkClick r:id="rId3"/>
              </a:rPr>
              <a:t>https://</a:t>
            </a:r>
            <a:r>
              <a:rPr lang="en-US" dirty="0" smtClean="0">
                <a:hlinkClick r:id="rId3"/>
              </a:rPr>
              <a:t>www.youtube.com/watch?v=TG55ErfdaeY&amp;list=PLBDA2E52FB1EF80C9&amp;index=11</a:t>
            </a:r>
            <a:endParaRPr lang="en-US" dirty="0" smtClean="0"/>
          </a:p>
          <a:p>
            <a:r>
              <a:rPr lang="en-US" dirty="0" smtClean="0"/>
              <a:t>Crash Course Islam and </a:t>
            </a:r>
            <a:r>
              <a:rPr lang="en-US" dirty="0"/>
              <a:t>the Quran: </a:t>
            </a:r>
            <a:r>
              <a:rPr lang="en-US" dirty="0">
                <a:hlinkClick r:id="rId3"/>
              </a:rPr>
              <a:t>https://</a:t>
            </a:r>
            <a:r>
              <a:rPr lang="en-US" dirty="0" smtClean="0">
                <a:hlinkClick r:id="rId3"/>
              </a:rPr>
              <a:t>www.youtube.com/watch?v=TG55ErfdaeY&amp;list=PLBDA2E52FB1EF80C9&amp;index=11</a:t>
            </a:r>
            <a:endParaRPr lang="en-US" dirty="0" smtClean="0"/>
          </a:p>
          <a:p>
            <a:endParaRPr lang="en-US" dirty="0"/>
          </a:p>
        </p:txBody>
      </p:sp>
    </p:spTree>
    <p:extLst>
      <p:ext uri="{BB962C8B-B14F-4D97-AF65-F5344CB8AC3E}">
        <p14:creationId xmlns:p14="http://schemas.microsoft.com/office/powerpoint/2010/main" val="32694205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en-US" sz="3600" b="1" u="sng" dirty="0" smtClean="0">
                <a:solidFill>
                  <a:srgbClr val="0070C0"/>
                </a:solidFill>
              </a:rPr>
              <a:t>Comparing Paleolithic and Neolithic People</a:t>
            </a:r>
            <a:endParaRPr lang="en-US" sz="3600" b="1" u="sng" dirty="0">
              <a:solidFill>
                <a:srgbClr val="0070C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066800"/>
            <a:ext cx="8991600" cy="5791200"/>
          </a:xfrm>
        </p:spPr>
      </p:pic>
    </p:spTree>
    <p:extLst>
      <p:ext uri="{BB962C8B-B14F-4D97-AF65-F5344CB8AC3E}">
        <p14:creationId xmlns:p14="http://schemas.microsoft.com/office/powerpoint/2010/main" val="39334060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u="sng" dirty="0" smtClean="0">
                <a:solidFill>
                  <a:srgbClr val="FF6600"/>
                </a:solidFill>
              </a:rPr>
              <a:t>Aztec, Inca, and Mayan</a:t>
            </a:r>
            <a:endParaRPr lang="en-US" b="1" u="sng" dirty="0">
              <a:solidFill>
                <a:srgbClr val="FF66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0600"/>
            <a:ext cx="9144000" cy="5867400"/>
          </a:xfrm>
        </p:spPr>
      </p:pic>
    </p:spTree>
    <p:extLst>
      <p:ext uri="{BB962C8B-B14F-4D97-AF65-F5344CB8AC3E}">
        <p14:creationId xmlns:p14="http://schemas.microsoft.com/office/powerpoint/2010/main" val="36552981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u="sng" dirty="0" smtClean="0">
                <a:solidFill>
                  <a:srgbClr val="C00000"/>
                </a:solidFill>
              </a:rPr>
              <a:t>Feudalism In Europe</a:t>
            </a:r>
            <a:r>
              <a:rPr lang="en-US" dirty="0" smtClean="0"/>
              <a:t>:</a:t>
            </a:r>
            <a:endParaRPr lang="en-US" dirty="0"/>
          </a:p>
        </p:txBody>
      </p:sp>
      <p:sp>
        <p:nvSpPr>
          <p:cNvPr id="3" name="Content Placeholder 2"/>
          <p:cNvSpPr>
            <a:spLocks noGrp="1"/>
          </p:cNvSpPr>
          <p:nvPr>
            <p:ph sz="half" idx="1"/>
          </p:nvPr>
        </p:nvSpPr>
        <p:spPr>
          <a:xfrm>
            <a:off x="0" y="990600"/>
            <a:ext cx="4038600" cy="5791200"/>
          </a:xfrm>
        </p:spPr>
        <p:txBody>
          <a:bodyPr>
            <a:normAutofit fontScale="85000" lnSpcReduction="20000"/>
          </a:bodyPr>
          <a:lstStyle/>
          <a:p>
            <a:r>
              <a:rPr lang="en-US" b="1" u="sng" dirty="0">
                <a:solidFill>
                  <a:srgbClr val="C00000"/>
                </a:solidFill>
              </a:rPr>
              <a:t>Feudalism</a:t>
            </a:r>
            <a:r>
              <a:rPr lang="en-US" dirty="0"/>
              <a:t>: A system of obligations that bound lords and their subjects in Europe during much of the Middle Ages. In theory, the king owned all or most of the land and gave it to his leading nobles in return for their loyalty and military service. </a:t>
            </a:r>
            <a:r>
              <a:rPr lang="en-US" dirty="0" smtClean="0"/>
              <a:t>The nobles </a:t>
            </a:r>
            <a:r>
              <a:rPr lang="en-US" dirty="0"/>
              <a:t>in turn held land that peasants, including serfs, were allowed to farm in return for the peasants' labor and a portion of their produce. Under feudalism, people were born with a permanent position in society</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04481" y="1017896"/>
            <a:ext cx="5105400" cy="5867400"/>
          </a:xfrm>
        </p:spPr>
      </p:pic>
    </p:spTree>
    <p:extLst>
      <p:ext uri="{BB962C8B-B14F-4D97-AF65-F5344CB8AC3E}">
        <p14:creationId xmlns:p14="http://schemas.microsoft.com/office/powerpoint/2010/main" val="38844549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solidFill>
                  <a:srgbClr val="006600"/>
                </a:solidFill>
              </a:rPr>
              <a:t>Medieval Agricultural Revolution</a:t>
            </a:r>
            <a:endParaRPr lang="en-US" b="1" u="sng" dirty="0">
              <a:solidFill>
                <a:srgbClr val="006600"/>
              </a:solidFill>
            </a:endParaRPr>
          </a:p>
        </p:txBody>
      </p:sp>
      <p:sp>
        <p:nvSpPr>
          <p:cNvPr id="4" name="Content Placeholder 2"/>
          <p:cNvSpPr>
            <a:spLocks noGrp="1"/>
          </p:cNvSpPr>
          <p:nvPr>
            <p:ph idx="1"/>
          </p:nvPr>
        </p:nvSpPr>
        <p:spPr>
          <a:xfrm>
            <a:off x="76200" y="1066800"/>
            <a:ext cx="9067800" cy="5791200"/>
          </a:xfrm>
        </p:spPr>
        <p:txBody>
          <a:bodyPr>
            <a:normAutofit fontScale="85000" lnSpcReduction="20000"/>
          </a:bodyPr>
          <a:lstStyle/>
          <a:p>
            <a:pPr lvl="0"/>
            <a:r>
              <a:rPr lang="en-US" dirty="0">
                <a:solidFill>
                  <a:srgbClr val="006600"/>
                </a:solidFill>
              </a:rPr>
              <a:t>The appearance of new towns was a symbol of Europe’s economic recovery</a:t>
            </a:r>
          </a:p>
          <a:p>
            <a:r>
              <a:rPr lang="en-US" dirty="0">
                <a:solidFill>
                  <a:srgbClr val="006600"/>
                </a:solidFill>
              </a:rPr>
              <a:t>This revival, which lasted from about 1000 to 1300, is called the High Middle </a:t>
            </a:r>
            <a:r>
              <a:rPr lang="en-US" dirty="0" smtClean="0">
                <a:solidFill>
                  <a:srgbClr val="006600"/>
                </a:solidFill>
              </a:rPr>
              <a:t>Ages</a:t>
            </a:r>
          </a:p>
          <a:p>
            <a:r>
              <a:rPr lang="en-US" sz="3100" dirty="0" smtClean="0">
                <a:solidFill>
                  <a:srgbClr val="006600"/>
                </a:solidFill>
              </a:rPr>
              <a:t>In </a:t>
            </a:r>
            <a:r>
              <a:rPr lang="en-US" sz="3100" dirty="0">
                <a:solidFill>
                  <a:srgbClr val="006600"/>
                </a:solidFill>
              </a:rPr>
              <a:t>1000 Europe’s economic recovery was  underway</a:t>
            </a:r>
          </a:p>
          <a:p>
            <a:r>
              <a:rPr lang="en-US" sz="3200" dirty="0">
                <a:solidFill>
                  <a:srgbClr val="006600"/>
                </a:solidFill>
              </a:rPr>
              <a:t>It began in the </a:t>
            </a:r>
            <a:r>
              <a:rPr lang="en-US" sz="3200" dirty="0" smtClean="0">
                <a:solidFill>
                  <a:srgbClr val="006600"/>
                </a:solidFill>
              </a:rPr>
              <a:t>countryside </a:t>
            </a:r>
            <a:r>
              <a:rPr lang="en-US" sz="3200" dirty="0">
                <a:solidFill>
                  <a:srgbClr val="006600"/>
                </a:solidFill>
              </a:rPr>
              <a:t>where peasants adapted </a:t>
            </a:r>
            <a:r>
              <a:rPr lang="en-US" sz="3200" b="1" dirty="0">
                <a:solidFill>
                  <a:srgbClr val="006600"/>
                </a:solidFill>
              </a:rPr>
              <a:t>new farming technologies making fields more </a:t>
            </a:r>
            <a:r>
              <a:rPr lang="en-US" sz="3200" b="1" dirty="0" smtClean="0">
                <a:solidFill>
                  <a:srgbClr val="006600"/>
                </a:solidFill>
              </a:rPr>
              <a:t>productive</a:t>
            </a:r>
            <a:endParaRPr lang="en-US" b="1" dirty="0" smtClean="0">
              <a:solidFill>
                <a:srgbClr val="006600"/>
              </a:solidFill>
            </a:endParaRPr>
          </a:p>
          <a:p>
            <a:pPr lvl="0"/>
            <a:r>
              <a:rPr lang="en-US" dirty="0">
                <a:solidFill>
                  <a:srgbClr val="006600"/>
                </a:solidFill>
              </a:rPr>
              <a:t>By the 800’s, peasants were using </a:t>
            </a:r>
            <a:r>
              <a:rPr lang="en-US" b="1" dirty="0">
                <a:solidFill>
                  <a:srgbClr val="006600"/>
                </a:solidFill>
              </a:rPr>
              <a:t>iron plows</a:t>
            </a:r>
            <a:r>
              <a:rPr lang="en-US" dirty="0">
                <a:solidFill>
                  <a:srgbClr val="006600"/>
                </a:solidFill>
              </a:rPr>
              <a:t> that could carve </a:t>
            </a:r>
            <a:r>
              <a:rPr lang="en-US" dirty="0" smtClean="0">
                <a:solidFill>
                  <a:srgbClr val="006600"/>
                </a:solidFill>
              </a:rPr>
              <a:t>deeper</a:t>
            </a:r>
            <a:endParaRPr lang="en-US" dirty="0">
              <a:solidFill>
                <a:srgbClr val="006600"/>
              </a:solidFill>
            </a:endParaRPr>
          </a:p>
          <a:p>
            <a:pPr lvl="0"/>
            <a:r>
              <a:rPr lang="en-US" b="1" u="sng" dirty="0">
                <a:solidFill>
                  <a:srgbClr val="C00000"/>
                </a:solidFill>
              </a:rPr>
              <a:t>New harnesses </a:t>
            </a:r>
            <a:r>
              <a:rPr lang="en-US" dirty="0">
                <a:solidFill>
                  <a:srgbClr val="006600"/>
                </a:solidFill>
              </a:rPr>
              <a:t>so they could use </a:t>
            </a:r>
            <a:r>
              <a:rPr lang="en-US" b="1" dirty="0" smtClean="0">
                <a:solidFill>
                  <a:srgbClr val="006600"/>
                </a:solidFill>
              </a:rPr>
              <a:t>horses</a:t>
            </a:r>
            <a:r>
              <a:rPr lang="en-US" dirty="0" smtClean="0">
                <a:solidFill>
                  <a:srgbClr val="006600"/>
                </a:solidFill>
              </a:rPr>
              <a:t> </a:t>
            </a:r>
            <a:r>
              <a:rPr lang="en-US" dirty="0">
                <a:solidFill>
                  <a:srgbClr val="006600"/>
                </a:solidFill>
              </a:rPr>
              <a:t>rather than </a:t>
            </a:r>
            <a:r>
              <a:rPr lang="en-US" b="1" dirty="0" smtClean="0">
                <a:solidFill>
                  <a:srgbClr val="006600"/>
                </a:solidFill>
              </a:rPr>
              <a:t>oxen</a:t>
            </a:r>
            <a:r>
              <a:rPr lang="en-US" dirty="0" smtClean="0">
                <a:solidFill>
                  <a:srgbClr val="006600"/>
                </a:solidFill>
              </a:rPr>
              <a:t> which </a:t>
            </a:r>
            <a:r>
              <a:rPr lang="en-US" dirty="0">
                <a:solidFill>
                  <a:srgbClr val="006600"/>
                </a:solidFill>
              </a:rPr>
              <a:t>would be faster and </a:t>
            </a:r>
            <a:r>
              <a:rPr lang="en-US" b="1" dirty="0">
                <a:solidFill>
                  <a:srgbClr val="006600"/>
                </a:solidFill>
              </a:rPr>
              <a:t>produce more </a:t>
            </a:r>
            <a:r>
              <a:rPr lang="en-US" b="1" dirty="0" smtClean="0">
                <a:solidFill>
                  <a:srgbClr val="006600"/>
                </a:solidFill>
              </a:rPr>
              <a:t>food</a:t>
            </a:r>
            <a:endParaRPr lang="en-US" b="1" dirty="0">
              <a:solidFill>
                <a:srgbClr val="006600"/>
              </a:solidFill>
            </a:endParaRPr>
          </a:p>
          <a:p>
            <a:r>
              <a:rPr lang="en-US" b="1" u="sng" dirty="0">
                <a:solidFill>
                  <a:srgbClr val="C00000"/>
                </a:solidFill>
              </a:rPr>
              <a:t>Windmills </a:t>
            </a:r>
            <a:r>
              <a:rPr lang="en-US" dirty="0">
                <a:solidFill>
                  <a:srgbClr val="006600"/>
                </a:solidFill>
              </a:rPr>
              <a:t>were used where there were no fast moving </a:t>
            </a:r>
            <a:r>
              <a:rPr lang="en-US" dirty="0" smtClean="0">
                <a:solidFill>
                  <a:srgbClr val="006600"/>
                </a:solidFill>
              </a:rPr>
              <a:t>streams and </a:t>
            </a:r>
            <a:r>
              <a:rPr lang="en-US" dirty="0">
                <a:solidFill>
                  <a:srgbClr val="006600"/>
                </a:solidFill>
              </a:rPr>
              <a:t>would  be used to grind the peasants grain into flour </a:t>
            </a:r>
            <a:endParaRPr lang="en-US" dirty="0" smtClean="0">
              <a:solidFill>
                <a:srgbClr val="006600"/>
              </a:solidFill>
            </a:endParaRPr>
          </a:p>
          <a:p>
            <a:r>
              <a:rPr lang="en-US" b="1" u="sng" dirty="0" smtClean="0">
                <a:solidFill>
                  <a:srgbClr val="C00000"/>
                </a:solidFill>
              </a:rPr>
              <a:t>Three Field System </a:t>
            </a:r>
            <a:r>
              <a:rPr lang="en-US" dirty="0" smtClean="0">
                <a:solidFill>
                  <a:srgbClr val="006600"/>
                </a:solidFill>
              </a:rPr>
              <a:t> rotating crops to keep fields fertile</a:t>
            </a:r>
            <a:endParaRPr lang="en-US" dirty="0">
              <a:solidFill>
                <a:srgbClr val="006600"/>
              </a:solidFill>
            </a:endParaRPr>
          </a:p>
        </p:txBody>
      </p:sp>
    </p:spTree>
    <p:extLst>
      <p:ext uri="{BB962C8B-B14F-4D97-AF65-F5344CB8AC3E}">
        <p14:creationId xmlns:p14="http://schemas.microsoft.com/office/powerpoint/2010/main" val="19148650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b="1" u="sng" dirty="0" smtClean="0">
                <a:solidFill>
                  <a:srgbClr val="0070C0"/>
                </a:solidFill>
              </a:rPr>
              <a:t>The Cause and Effects of the Crusades</a:t>
            </a:r>
            <a:endParaRPr lang="en-US" b="1" u="sng"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0600"/>
            <a:ext cx="9143999" cy="5867400"/>
          </a:xfrm>
        </p:spPr>
      </p:pic>
    </p:spTree>
    <p:extLst>
      <p:ext uri="{BB962C8B-B14F-4D97-AF65-F5344CB8AC3E}">
        <p14:creationId xmlns:p14="http://schemas.microsoft.com/office/powerpoint/2010/main" val="695135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solidFill>
                  <a:srgbClr val="FF6600"/>
                </a:solidFill>
              </a:rPr>
              <a:t>Feudal Japan</a:t>
            </a:r>
            <a:endParaRPr lang="en-US" b="1" u="sng" dirty="0">
              <a:solidFill>
                <a:srgbClr val="FF66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0600"/>
            <a:ext cx="9144000" cy="5867400"/>
          </a:xfrm>
        </p:spPr>
      </p:pic>
    </p:spTree>
    <p:extLst>
      <p:ext uri="{BB962C8B-B14F-4D97-AF65-F5344CB8AC3E}">
        <p14:creationId xmlns:p14="http://schemas.microsoft.com/office/powerpoint/2010/main" val="34421560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i="1" u="sng" dirty="0" smtClean="0">
                <a:solidFill>
                  <a:srgbClr val="C00000"/>
                </a:solidFill>
              </a:rPr>
              <a:t>Medieval Knights &amp; Samurai</a:t>
            </a:r>
            <a:endParaRPr lang="en-US" i="1" u="sng"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023652"/>
            <a:ext cx="8610600" cy="5681948"/>
          </a:xfrm>
        </p:spPr>
      </p:pic>
    </p:spTree>
    <p:extLst>
      <p:ext uri="{BB962C8B-B14F-4D97-AF65-F5344CB8AC3E}">
        <p14:creationId xmlns:p14="http://schemas.microsoft.com/office/powerpoint/2010/main" val="23933883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FFC000"/>
                </a:solidFill>
              </a:rPr>
              <a:t>African King of Mali </a:t>
            </a:r>
            <a:r>
              <a:rPr lang="en-US" b="1" i="1" u="sng" dirty="0">
                <a:solidFill>
                  <a:srgbClr val="FFC000"/>
                </a:solidFill>
              </a:rPr>
              <a:t>M</a:t>
            </a:r>
            <a:r>
              <a:rPr lang="en-US" b="1" i="1" u="sng" dirty="0" smtClean="0">
                <a:solidFill>
                  <a:srgbClr val="FFC000"/>
                </a:solidFill>
              </a:rPr>
              <a:t>ansa Musa</a:t>
            </a:r>
            <a:endParaRPr lang="en-US" b="1" i="1" u="sng" dirty="0">
              <a:solidFill>
                <a:srgbClr val="FFC000"/>
              </a:solidFill>
            </a:endParaRPr>
          </a:p>
        </p:txBody>
      </p:sp>
      <p:sp>
        <p:nvSpPr>
          <p:cNvPr id="3" name="Content Placeholder 2"/>
          <p:cNvSpPr>
            <a:spLocks noGrp="1"/>
          </p:cNvSpPr>
          <p:nvPr>
            <p:ph sz="half" idx="1"/>
          </p:nvPr>
        </p:nvSpPr>
        <p:spPr>
          <a:xfrm>
            <a:off x="0" y="1600200"/>
            <a:ext cx="4495800" cy="5105400"/>
          </a:xfrm>
        </p:spPr>
        <p:txBody>
          <a:bodyPr/>
          <a:lstStyle/>
          <a:p>
            <a:r>
              <a:rPr lang="en-US" dirty="0" smtClean="0"/>
              <a:t>Gold and Salt trade</a:t>
            </a:r>
          </a:p>
          <a:p>
            <a:r>
              <a:rPr lang="en-US" dirty="0" smtClean="0"/>
              <a:t>Going on the Hajj, passing out gold along the way</a:t>
            </a:r>
          </a:p>
          <a:p>
            <a:r>
              <a:rPr lang="en-US" dirty="0" smtClean="0"/>
              <a:t>Richest man in history</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1620672"/>
            <a:ext cx="3886200" cy="5084928"/>
          </a:xfrm>
        </p:spPr>
      </p:pic>
    </p:spTree>
    <p:extLst>
      <p:ext uri="{BB962C8B-B14F-4D97-AF65-F5344CB8AC3E}">
        <p14:creationId xmlns:p14="http://schemas.microsoft.com/office/powerpoint/2010/main" val="1359756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dirty="0" smtClean="0">
                <a:solidFill>
                  <a:srgbClr val="FF0000"/>
                </a:solidFill>
              </a:rPr>
              <a:t>Genghis Khan and his Golden Hoard conquer most of Asia</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95400"/>
            <a:ext cx="9143999" cy="5562600"/>
          </a:xfrm>
        </p:spPr>
      </p:pic>
    </p:spTree>
    <p:extLst>
      <p:ext uri="{BB962C8B-B14F-4D97-AF65-F5344CB8AC3E}">
        <p14:creationId xmlns:p14="http://schemas.microsoft.com/office/powerpoint/2010/main" val="3674104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3600" b="1" u="sng" dirty="0" smtClean="0">
                <a:solidFill>
                  <a:srgbClr val="7030A0"/>
                </a:solidFill>
              </a:rPr>
              <a:t>Magna Carta signed by King John of England</a:t>
            </a:r>
            <a:endParaRPr lang="en-US" sz="3600" b="1" u="sng" dirty="0">
              <a:solidFill>
                <a:srgbClr val="7030A0"/>
              </a:solidFill>
            </a:endParaRPr>
          </a:p>
        </p:txBody>
      </p:sp>
      <p:sp>
        <p:nvSpPr>
          <p:cNvPr id="3" name="Content Placeholder 2"/>
          <p:cNvSpPr>
            <a:spLocks noGrp="1"/>
          </p:cNvSpPr>
          <p:nvPr>
            <p:ph sz="half" idx="1"/>
          </p:nvPr>
        </p:nvSpPr>
        <p:spPr>
          <a:xfrm>
            <a:off x="0" y="1600200"/>
            <a:ext cx="4495800" cy="5105400"/>
          </a:xfrm>
        </p:spPr>
        <p:txBody>
          <a:bodyPr/>
          <a:lstStyle/>
          <a:p>
            <a:r>
              <a:rPr lang="en-US" dirty="0" smtClean="0"/>
              <a:t>First document to  put limits on the power of a king</a:t>
            </a:r>
          </a:p>
          <a:p>
            <a:r>
              <a:rPr lang="en-US" dirty="0" smtClean="0"/>
              <a:t>No freeman can be imprisoned without a trial</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600200"/>
            <a:ext cx="4419600" cy="4800600"/>
          </a:xfrm>
        </p:spPr>
      </p:pic>
    </p:spTree>
    <p:extLst>
      <p:ext uri="{BB962C8B-B14F-4D97-AF65-F5344CB8AC3E}">
        <p14:creationId xmlns:p14="http://schemas.microsoft.com/office/powerpoint/2010/main" val="2871547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Effects of the Plague in Europe</a:t>
            </a:r>
            <a:endParaRPr lang="en-US" b="1" u="sng" dirty="0"/>
          </a:p>
        </p:txBody>
      </p:sp>
      <p:sp>
        <p:nvSpPr>
          <p:cNvPr id="3" name="Content Placeholder 2"/>
          <p:cNvSpPr>
            <a:spLocks noGrp="1"/>
          </p:cNvSpPr>
          <p:nvPr>
            <p:ph sz="half" idx="1"/>
          </p:nvPr>
        </p:nvSpPr>
        <p:spPr>
          <a:xfrm>
            <a:off x="0" y="1600200"/>
            <a:ext cx="4495800" cy="4525963"/>
          </a:xfrm>
        </p:spPr>
        <p:txBody>
          <a:bodyPr/>
          <a:lstStyle/>
          <a:p>
            <a:r>
              <a:rPr lang="en-US" dirty="0" smtClean="0"/>
              <a:t>Death of millions of people</a:t>
            </a:r>
          </a:p>
          <a:p>
            <a:r>
              <a:rPr lang="en-US" dirty="0" smtClean="0"/>
              <a:t>Labor shortages</a:t>
            </a:r>
          </a:p>
          <a:p>
            <a:r>
              <a:rPr lang="en-US" dirty="0" smtClean="0"/>
              <a:t>Food shortages</a:t>
            </a:r>
          </a:p>
          <a:p>
            <a:r>
              <a:rPr lang="en-US" dirty="0" smtClean="0"/>
              <a:t>Anti Semitism</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00200"/>
            <a:ext cx="4343400" cy="4800600"/>
          </a:xfrm>
        </p:spPr>
      </p:pic>
    </p:spTree>
    <p:extLst>
      <p:ext uri="{BB962C8B-B14F-4D97-AF65-F5344CB8AC3E}">
        <p14:creationId xmlns:p14="http://schemas.microsoft.com/office/powerpoint/2010/main" val="4040344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rPr>
              <a:t>River Valley Civilizations</a:t>
            </a:r>
            <a:endParaRPr lang="en-US" u="sng" dirty="0">
              <a:solidFill>
                <a:srgbClr val="C0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1" y="914400"/>
            <a:ext cx="9067800" cy="5715000"/>
          </a:xfrm>
        </p:spPr>
      </p:pic>
    </p:spTree>
    <p:extLst>
      <p:ext uri="{BB962C8B-B14F-4D97-AF65-F5344CB8AC3E}">
        <p14:creationId xmlns:p14="http://schemas.microsoft.com/office/powerpoint/2010/main" val="707055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solidFill>
                  <a:srgbClr val="0070C0"/>
                </a:solidFill>
              </a:rPr>
              <a:t>Summary Videos</a:t>
            </a:r>
            <a:endParaRPr lang="en-US" b="1" u="sng" dirty="0">
              <a:solidFill>
                <a:srgbClr val="0070C0"/>
              </a:solidFill>
            </a:endParaRPr>
          </a:p>
        </p:txBody>
      </p:sp>
      <p:sp>
        <p:nvSpPr>
          <p:cNvPr id="3" name="Content Placeholder 2"/>
          <p:cNvSpPr>
            <a:spLocks noGrp="1"/>
          </p:cNvSpPr>
          <p:nvPr>
            <p:ph idx="1"/>
          </p:nvPr>
        </p:nvSpPr>
        <p:spPr>
          <a:xfrm>
            <a:off x="0" y="838200"/>
            <a:ext cx="9144000" cy="6019800"/>
          </a:xfrm>
        </p:spPr>
        <p:txBody>
          <a:bodyPr>
            <a:normAutofit fontScale="55000" lnSpcReduction="20000"/>
          </a:bodyPr>
          <a:lstStyle/>
          <a:p>
            <a:r>
              <a:rPr lang="en-US" sz="3300" dirty="0" smtClean="0"/>
              <a:t>Crash </a:t>
            </a:r>
            <a:r>
              <a:rPr lang="en-US" sz="3300" dirty="0"/>
              <a:t>Course Middle Ages: </a:t>
            </a:r>
            <a:r>
              <a:rPr lang="en-US" sz="3300" dirty="0">
                <a:hlinkClick r:id="rId2"/>
              </a:rPr>
              <a:t>https://</a:t>
            </a:r>
            <a:r>
              <a:rPr lang="en-US" sz="3300" dirty="0" smtClean="0">
                <a:hlinkClick r:id="rId2"/>
              </a:rPr>
              <a:t>www.youtube.com/watch?v=QV7CanyzhZg&amp;list=PLBDA2E52FB1EF80C9&amp;index=14</a:t>
            </a:r>
            <a:endParaRPr lang="en-US" sz="3300" dirty="0" smtClean="0"/>
          </a:p>
          <a:p>
            <a:r>
              <a:rPr lang="en-US" sz="3300" dirty="0" smtClean="0"/>
              <a:t>Crash Course </a:t>
            </a:r>
            <a:r>
              <a:rPr lang="en-US" sz="3300" dirty="0"/>
              <a:t>the Crusades: </a:t>
            </a:r>
            <a:r>
              <a:rPr lang="en-US" sz="3300" dirty="0" smtClean="0">
                <a:hlinkClick r:id="rId3"/>
              </a:rPr>
              <a:t>https</a:t>
            </a:r>
            <a:r>
              <a:rPr lang="en-US" sz="3300" dirty="0">
                <a:hlinkClick r:id="rId3"/>
              </a:rPr>
              <a:t>://</a:t>
            </a:r>
            <a:r>
              <a:rPr lang="en-US" sz="3300" dirty="0" smtClean="0">
                <a:hlinkClick r:id="rId3"/>
              </a:rPr>
              <a:t>www.youtube.com/watch?v=X0zudTQelzI&amp;list=PLBDA2E52FB1EF80C9&amp;index=15</a:t>
            </a:r>
            <a:endParaRPr lang="en-US" sz="3300" dirty="0" smtClean="0"/>
          </a:p>
          <a:p>
            <a:r>
              <a:rPr lang="en-US" sz="3300" dirty="0" smtClean="0"/>
              <a:t>Crash Course Africa and </a:t>
            </a:r>
            <a:r>
              <a:rPr lang="en-US" sz="3300" dirty="0"/>
              <a:t>Mansa Musa: </a:t>
            </a:r>
            <a:r>
              <a:rPr lang="en-US" sz="3300" dirty="0">
                <a:hlinkClick r:id="rId3"/>
              </a:rPr>
              <a:t>https://</a:t>
            </a:r>
            <a:r>
              <a:rPr lang="en-US" sz="3300" dirty="0" smtClean="0">
                <a:hlinkClick r:id="rId3"/>
              </a:rPr>
              <a:t>www.youtube.com/watch?v=X0zudTQelzI&amp;list=PLBDA2E52FB1EF80C9&amp;index=15</a:t>
            </a:r>
            <a:endParaRPr lang="en-US" sz="3300" dirty="0" smtClean="0"/>
          </a:p>
          <a:p>
            <a:r>
              <a:rPr lang="en-US" sz="3300" dirty="0" smtClean="0"/>
              <a:t>Crash </a:t>
            </a:r>
            <a:r>
              <a:rPr lang="en-US" sz="3300" dirty="0"/>
              <a:t>Course Mongols: </a:t>
            </a:r>
            <a:r>
              <a:rPr lang="en-US" sz="3300" dirty="0">
                <a:hlinkClick r:id="rId4"/>
              </a:rPr>
              <a:t>https://</a:t>
            </a:r>
            <a:r>
              <a:rPr lang="en-US" sz="3300" dirty="0" smtClean="0">
                <a:hlinkClick r:id="rId4"/>
              </a:rPr>
              <a:t>www.youtube.com/watch?v=szxPar0BcMo&amp;list=PLBDA2E52FB1EF80C9&amp;index=17</a:t>
            </a:r>
            <a:endParaRPr lang="en-US" sz="3300" dirty="0" smtClean="0"/>
          </a:p>
          <a:p>
            <a:r>
              <a:rPr lang="en-US" sz="3300" dirty="0" smtClean="0"/>
              <a:t>Crash Course Indian </a:t>
            </a:r>
            <a:r>
              <a:rPr lang="en-US" sz="3300" dirty="0"/>
              <a:t>Ocean Trade: </a:t>
            </a:r>
            <a:r>
              <a:rPr lang="en-US" sz="3300" dirty="0">
                <a:hlinkClick r:id="rId5"/>
              </a:rPr>
              <a:t>https://</a:t>
            </a:r>
            <a:r>
              <a:rPr lang="en-US" sz="3300" dirty="0" smtClean="0">
                <a:hlinkClick r:id="rId5"/>
              </a:rPr>
              <a:t>www.youtube.com/watch?v=a6XtBLDmPA0&amp;list=PLBDA2E52FB1EF80C9&amp;index=18</a:t>
            </a:r>
            <a:endParaRPr lang="en-US" sz="3300" dirty="0" smtClean="0"/>
          </a:p>
          <a:p>
            <a:r>
              <a:rPr lang="en-US" sz="3300" dirty="0" smtClean="0"/>
              <a:t>Crash Course </a:t>
            </a:r>
            <a:r>
              <a:rPr lang="en-US" sz="3300" dirty="0"/>
              <a:t>Ottoman Empire: </a:t>
            </a:r>
            <a:r>
              <a:rPr lang="en-US" sz="3300" dirty="0">
                <a:hlinkClick r:id="rId6"/>
              </a:rPr>
              <a:t>https://</a:t>
            </a:r>
            <a:r>
              <a:rPr lang="en-US" sz="3300" dirty="0" smtClean="0">
                <a:hlinkClick r:id="rId6"/>
              </a:rPr>
              <a:t>www.youtube.com/watch?v=UN-II_jBzzo&amp;list=PLBDA2E52FB1EF80C9&amp;index=19</a:t>
            </a:r>
            <a:endParaRPr lang="en-US" sz="3300" dirty="0" smtClean="0"/>
          </a:p>
          <a:p>
            <a:r>
              <a:rPr lang="en-US" sz="3300" dirty="0" smtClean="0"/>
              <a:t>Crash Course Russia and </a:t>
            </a:r>
            <a:r>
              <a:rPr lang="en-US" sz="3300" dirty="0"/>
              <a:t>the Mongols: </a:t>
            </a:r>
            <a:r>
              <a:rPr lang="en-US" sz="3300" dirty="0">
                <a:hlinkClick r:id="rId7"/>
              </a:rPr>
              <a:t>https://</a:t>
            </a:r>
            <a:r>
              <a:rPr lang="en-US" sz="3300" dirty="0" smtClean="0">
                <a:hlinkClick r:id="rId7"/>
              </a:rPr>
              <a:t>www.youtube.com/watch?v=etmRI2_9Q_A&amp;list=PLBDA2E52FB1EF80C9&amp;index=20</a:t>
            </a:r>
            <a:endParaRPr lang="en-US" sz="3300" dirty="0" smtClean="0"/>
          </a:p>
          <a:p>
            <a:r>
              <a:rPr lang="en-US" sz="3300" dirty="0" smtClean="0"/>
              <a:t>Crash Course Japan and Samurai: </a:t>
            </a:r>
            <a:r>
              <a:rPr lang="en-US" sz="3300" dirty="0">
                <a:hlinkClick r:id="rId8"/>
              </a:rPr>
              <a:t>https://</a:t>
            </a:r>
            <a:r>
              <a:rPr lang="en-US" sz="3300" dirty="0" smtClean="0">
                <a:hlinkClick r:id="rId8"/>
              </a:rPr>
              <a:t>www.youtube.com/watch?v=Nosq94oCl_M&amp;list=PLBDA2E52FB1EF80C9&amp;index=34</a:t>
            </a:r>
            <a:endParaRPr lang="en-US" sz="3300" dirty="0" smtClean="0"/>
          </a:p>
          <a:p>
            <a:endParaRPr lang="en-US" dirty="0" smtClean="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6962986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838200"/>
          </a:xfrm>
        </p:spPr>
        <p:txBody>
          <a:bodyPr>
            <a:normAutofit fontScale="90000"/>
          </a:bodyPr>
          <a:lstStyle/>
          <a:p>
            <a:r>
              <a:rPr lang="en-US" b="1" u="sng" dirty="0">
                <a:solidFill>
                  <a:srgbClr val="C00000"/>
                </a:solidFill>
              </a:rPr>
              <a:t>The Renaissance / a </a:t>
            </a:r>
            <a:r>
              <a:rPr lang="en-US" b="1" u="sng" dirty="0" smtClean="0">
                <a:solidFill>
                  <a:srgbClr val="C00000"/>
                </a:solidFill>
              </a:rPr>
              <a:t>rebirth/ </a:t>
            </a:r>
            <a:br>
              <a:rPr lang="en-US" b="1" u="sng" dirty="0" smtClean="0">
                <a:solidFill>
                  <a:srgbClr val="C00000"/>
                </a:solidFill>
              </a:rPr>
            </a:br>
            <a:r>
              <a:rPr lang="en-US" sz="2200" b="1" u="sng" dirty="0" smtClean="0">
                <a:solidFill>
                  <a:srgbClr val="C00000"/>
                </a:solidFill>
              </a:rPr>
              <a:t>an new outlook emphasizing classicism, secularism and individualism</a:t>
            </a:r>
            <a:endParaRPr lang="en-US" sz="2200" dirty="0">
              <a:solidFill>
                <a:srgbClr val="C0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1066800"/>
            <a:ext cx="4495800" cy="57912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066800"/>
            <a:ext cx="4495800" cy="5791200"/>
          </a:xfrm>
        </p:spPr>
      </p:pic>
    </p:spTree>
    <p:extLst>
      <p:ext uri="{BB962C8B-B14F-4D97-AF65-F5344CB8AC3E}">
        <p14:creationId xmlns:p14="http://schemas.microsoft.com/office/powerpoint/2010/main" val="14488328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u="sng" dirty="0" smtClean="0">
                <a:solidFill>
                  <a:srgbClr val="000099"/>
                </a:solidFill>
                <a:latin typeface="Algerian" panose="04020705040A02060702" pitchFamily="82" charset="0"/>
              </a:rPr>
              <a:t>Italian Renaissance  </a:t>
            </a:r>
            <a:endParaRPr lang="en-US" b="1" u="sng" dirty="0">
              <a:solidFill>
                <a:srgbClr val="000099"/>
              </a:solidFill>
              <a:latin typeface="Algerian" panose="04020705040A02060702" pitchFamily="82" charset="0"/>
            </a:endParaRPr>
          </a:p>
        </p:txBody>
      </p:sp>
      <p:sp>
        <p:nvSpPr>
          <p:cNvPr id="3" name="Content Placeholder 2"/>
          <p:cNvSpPr>
            <a:spLocks noGrp="1"/>
          </p:cNvSpPr>
          <p:nvPr>
            <p:ph sz="half" idx="1"/>
          </p:nvPr>
        </p:nvSpPr>
        <p:spPr>
          <a:xfrm>
            <a:off x="76200" y="685800"/>
            <a:ext cx="5715000" cy="6172200"/>
          </a:xfrm>
        </p:spPr>
        <p:txBody>
          <a:bodyPr>
            <a:normAutofit fontScale="85000" lnSpcReduction="20000"/>
          </a:bodyPr>
          <a:lstStyle/>
          <a:p>
            <a:r>
              <a:rPr lang="en-US" b="1" dirty="0"/>
              <a:t>Literature</a:t>
            </a:r>
            <a:r>
              <a:rPr lang="en-US" dirty="0"/>
              <a:t>: </a:t>
            </a:r>
            <a:r>
              <a:rPr lang="en-US" dirty="0">
                <a:solidFill>
                  <a:srgbClr val="000099"/>
                </a:solidFill>
              </a:rPr>
              <a:t>Cervantes, Shakespeare, Moore, </a:t>
            </a:r>
            <a:r>
              <a:rPr lang="en-US" b="1" dirty="0">
                <a:solidFill>
                  <a:srgbClr val="000099"/>
                </a:solidFill>
              </a:rPr>
              <a:t>Machiavelli,</a:t>
            </a:r>
            <a:r>
              <a:rPr lang="en-US" dirty="0">
                <a:solidFill>
                  <a:srgbClr val="000099"/>
                </a:solidFill>
              </a:rPr>
              <a:t> </a:t>
            </a:r>
            <a:r>
              <a:rPr lang="en-US" sz="2000" i="1" dirty="0"/>
              <a:t>Italian diplomat </a:t>
            </a:r>
            <a:r>
              <a:rPr lang="en-US" sz="2000" i="1" dirty="0" smtClean="0"/>
              <a:t> </a:t>
            </a:r>
            <a:r>
              <a:rPr lang="en-US" sz="2000" i="1" dirty="0"/>
              <a:t>best known for writing The Prince, a handbook for unscrupulous politicians that inspired the term "Machiavellian" and established its author as the "father of modern political </a:t>
            </a:r>
            <a:r>
              <a:rPr lang="en-US" sz="2000" i="1" dirty="0" smtClean="0"/>
              <a:t>theory</a:t>
            </a:r>
            <a:r>
              <a:rPr lang="en-US" i="1" dirty="0" smtClean="0"/>
              <a:t>. </a:t>
            </a:r>
            <a:r>
              <a:rPr lang="en-US" sz="1800" i="1" dirty="0" smtClean="0">
                <a:solidFill>
                  <a:srgbClr val="FF0000"/>
                </a:solidFill>
              </a:rPr>
              <a:t>Told rulers how to establish and maintain power</a:t>
            </a:r>
            <a:endParaRPr lang="en-US" sz="1800" i="1" dirty="0">
              <a:solidFill>
                <a:srgbClr val="FF0000"/>
              </a:solidFill>
            </a:endParaRPr>
          </a:p>
          <a:p>
            <a:r>
              <a:rPr lang="en-US" b="1" dirty="0"/>
              <a:t>Inventions</a:t>
            </a:r>
            <a:r>
              <a:rPr lang="en-US" dirty="0"/>
              <a:t>: </a:t>
            </a:r>
            <a:r>
              <a:rPr lang="en-US" dirty="0" smtClean="0">
                <a:solidFill>
                  <a:srgbClr val="000099"/>
                </a:solidFill>
              </a:rPr>
              <a:t>Guttenberg</a:t>
            </a:r>
            <a:r>
              <a:rPr lang="en-US" dirty="0" smtClean="0"/>
              <a:t> </a:t>
            </a:r>
            <a:r>
              <a:rPr lang="en-US" dirty="0" smtClean="0">
                <a:solidFill>
                  <a:srgbClr val="000099"/>
                </a:solidFill>
              </a:rPr>
              <a:t>Printing </a:t>
            </a:r>
            <a:r>
              <a:rPr lang="en-US" dirty="0">
                <a:solidFill>
                  <a:srgbClr val="000099"/>
                </a:solidFill>
              </a:rPr>
              <a:t>Press</a:t>
            </a:r>
            <a:r>
              <a:rPr lang="en-US" dirty="0" smtClean="0">
                <a:solidFill>
                  <a:srgbClr val="000099"/>
                </a:solidFill>
              </a:rPr>
              <a:t>, (</a:t>
            </a:r>
            <a:r>
              <a:rPr lang="en-US" sz="2200" dirty="0" smtClean="0">
                <a:solidFill>
                  <a:srgbClr val="C00000"/>
                </a:solidFill>
              </a:rPr>
              <a:t>spread of ideas, cheaper books, increased literacy rates</a:t>
            </a:r>
            <a:r>
              <a:rPr lang="en-US" dirty="0" smtClean="0">
                <a:solidFill>
                  <a:srgbClr val="000099"/>
                </a:solidFill>
              </a:rPr>
              <a:t>)  </a:t>
            </a:r>
            <a:r>
              <a:rPr lang="en-US" dirty="0">
                <a:solidFill>
                  <a:srgbClr val="000099"/>
                </a:solidFill>
              </a:rPr>
              <a:t>Newton, gravity</a:t>
            </a:r>
          </a:p>
          <a:p>
            <a:r>
              <a:rPr lang="en-US" b="1" dirty="0"/>
              <a:t>Religion</a:t>
            </a:r>
            <a:r>
              <a:rPr lang="en-US" dirty="0"/>
              <a:t>: </a:t>
            </a:r>
            <a:r>
              <a:rPr lang="en-US" dirty="0">
                <a:solidFill>
                  <a:srgbClr val="000099"/>
                </a:solidFill>
              </a:rPr>
              <a:t>Protestant Reformation, Lutheranism, Calvinism, Anglican </a:t>
            </a:r>
            <a:r>
              <a:rPr lang="en-US" dirty="0" smtClean="0">
                <a:solidFill>
                  <a:srgbClr val="000099"/>
                </a:solidFill>
              </a:rPr>
              <a:t>Church, Catholic Reformation</a:t>
            </a:r>
          </a:p>
          <a:p>
            <a:r>
              <a:rPr lang="en-US" b="1" u="sng" dirty="0" smtClean="0"/>
              <a:t>Humanism</a:t>
            </a:r>
            <a:r>
              <a:rPr lang="en-US" dirty="0" smtClean="0"/>
              <a:t>: </a:t>
            </a:r>
            <a:r>
              <a:rPr lang="en-US" dirty="0" smtClean="0">
                <a:solidFill>
                  <a:srgbClr val="000099"/>
                </a:solidFill>
              </a:rPr>
              <a:t>seek fulfillment in this life time, be all you can be, look to classical times</a:t>
            </a:r>
          </a:p>
          <a:p>
            <a:r>
              <a:rPr lang="en-US" u="sng" dirty="0" smtClean="0"/>
              <a:t>Scientific Revolution:</a:t>
            </a:r>
            <a:r>
              <a:rPr lang="en-US" dirty="0" smtClean="0">
                <a:solidFill>
                  <a:srgbClr val="000099"/>
                </a:solidFill>
              </a:rPr>
              <a:t> challenging traditional beliefs, looking for proof, through observation and experimentation</a:t>
            </a:r>
          </a:p>
          <a:p>
            <a:r>
              <a:rPr lang="en-US" dirty="0" smtClean="0">
                <a:solidFill>
                  <a:srgbClr val="000099"/>
                </a:solidFill>
              </a:rPr>
              <a:t>Scientific contributors: Newton, Copernicus, Galileo </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43600" y="1143001"/>
            <a:ext cx="3200400" cy="4191794"/>
          </a:xfrm>
        </p:spPr>
      </p:pic>
    </p:spTree>
    <p:extLst>
      <p:ext uri="{BB962C8B-B14F-4D97-AF65-F5344CB8AC3E}">
        <p14:creationId xmlns:p14="http://schemas.microsoft.com/office/powerpoint/2010/main" val="11411813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u="sng" dirty="0" smtClean="0">
                <a:solidFill>
                  <a:srgbClr val="C00000"/>
                </a:solidFill>
              </a:rPr>
              <a:t>Protestant Reformation</a:t>
            </a:r>
            <a:endParaRPr lang="en-US" b="1" u="sng" dirty="0">
              <a:solidFill>
                <a:srgbClr val="C00000"/>
              </a:solidFill>
            </a:endParaRPr>
          </a:p>
        </p:txBody>
      </p:sp>
      <p:sp>
        <p:nvSpPr>
          <p:cNvPr id="3" name="Content Placeholder 2"/>
          <p:cNvSpPr>
            <a:spLocks noGrp="1"/>
          </p:cNvSpPr>
          <p:nvPr>
            <p:ph sz="half" idx="1"/>
          </p:nvPr>
        </p:nvSpPr>
        <p:spPr>
          <a:xfrm>
            <a:off x="0" y="1066800"/>
            <a:ext cx="5715000" cy="5791200"/>
          </a:xfrm>
        </p:spPr>
        <p:txBody>
          <a:bodyPr>
            <a:normAutofit fontScale="77500" lnSpcReduction="20000"/>
          </a:bodyPr>
          <a:lstStyle/>
          <a:p>
            <a:r>
              <a:rPr lang="en-US" b="1" dirty="0"/>
              <a:t>The Protestant Reformation was the 16th-century religious, political, intellectual and cultural upheaval that splintered Catholic Europe, setting in place the structures and beliefs that would define the continent in the modern era. In northern and central Europe, reformers like </a:t>
            </a:r>
            <a:r>
              <a:rPr lang="en-US" b="1" dirty="0">
                <a:solidFill>
                  <a:srgbClr val="C00000"/>
                </a:solidFill>
              </a:rPr>
              <a:t>Martin Luther, John Calvin and Henry VIII </a:t>
            </a:r>
            <a:r>
              <a:rPr lang="en-US" b="1" dirty="0"/>
              <a:t>challenged papal authority and questioned the Catholic Church’s ability to define Christian practice. They argued for a religious and political redistribution of power into the hands of Bible- and pamphlet-reading pastors and princes. The disruption triggered wars, persecutions and the so-called Counter-Reformation, the Catholic Church’s delayed but forceful response to the Protestants</a:t>
            </a:r>
            <a:r>
              <a:rPr lang="en-US" b="1" dirty="0" smtClean="0"/>
              <a:t>.</a:t>
            </a:r>
          </a:p>
          <a:p>
            <a:r>
              <a:rPr lang="en-US" b="1" dirty="0" smtClean="0">
                <a:solidFill>
                  <a:srgbClr val="FF0000"/>
                </a:solidFill>
              </a:rPr>
              <a:t>Important contributors to the reformation were Gutenberg, Henry VIII, Luther, Calvin</a:t>
            </a:r>
            <a:endParaRPr lang="en-US" b="1" dirty="0">
              <a:solidFill>
                <a:srgbClr val="FF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91200" y="1143000"/>
            <a:ext cx="3352800" cy="5715000"/>
          </a:xfrm>
        </p:spPr>
      </p:pic>
    </p:spTree>
    <p:extLst>
      <p:ext uri="{BB962C8B-B14F-4D97-AF65-F5344CB8AC3E}">
        <p14:creationId xmlns:p14="http://schemas.microsoft.com/office/powerpoint/2010/main" val="2994266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u="sng" dirty="0" smtClean="0">
                <a:solidFill>
                  <a:srgbClr val="C00000"/>
                </a:solidFill>
              </a:rPr>
              <a:t>Splits in the Christian Church</a:t>
            </a:r>
            <a:endParaRPr lang="en-US" b="1"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14400"/>
            <a:ext cx="9144000" cy="5943600"/>
          </a:xfrm>
        </p:spPr>
      </p:pic>
    </p:spTree>
    <p:extLst>
      <p:ext uri="{BB962C8B-B14F-4D97-AF65-F5344CB8AC3E}">
        <p14:creationId xmlns:p14="http://schemas.microsoft.com/office/powerpoint/2010/main" val="336675608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41438"/>
          </a:xfrm>
        </p:spPr>
        <p:txBody>
          <a:bodyPr>
            <a:normAutofit fontScale="90000"/>
          </a:bodyPr>
          <a:lstStyle/>
          <a:p>
            <a:r>
              <a:rPr lang="en-US" sz="2700" b="1" dirty="0">
                <a:solidFill>
                  <a:srgbClr val="0070C0"/>
                </a:solidFill>
                <a:latin typeface="Arial Rounded MT Bold" panose="020F0704030504030204" pitchFamily="34" charset="0"/>
              </a:rPr>
              <a:t>Art</a:t>
            </a:r>
            <a:r>
              <a:rPr lang="en-US" sz="2700" dirty="0">
                <a:solidFill>
                  <a:srgbClr val="0070C0"/>
                </a:solidFill>
                <a:latin typeface="Arial Rounded MT Bold" panose="020F0704030504030204" pitchFamily="34" charset="0"/>
              </a:rPr>
              <a:t>: perspective, art looks natural and realistic, detail, nods to ancient </a:t>
            </a:r>
            <a:r>
              <a:rPr lang="en-US" sz="2700" dirty="0" smtClean="0">
                <a:solidFill>
                  <a:srgbClr val="0070C0"/>
                </a:solidFill>
                <a:latin typeface="Arial Rounded MT Bold" panose="020F0704030504030204" pitchFamily="34" charset="0"/>
              </a:rPr>
              <a:t>Rome with arches, domes columns, </a:t>
            </a:r>
            <a:r>
              <a:rPr lang="en-US" sz="2700" dirty="0">
                <a:solidFill>
                  <a:srgbClr val="0070C0"/>
                </a:solidFill>
                <a:latin typeface="Arial Rounded MT Bold" panose="020F0704030504030204" pitchFamily="34" charset="0"/>
              </a:rPr>
              <a:t>Da Vinci, Michelangelo </a:t>
            </a:r>
            <a:r>
              <a:rPr lang="en-US" dirty="0"/>
              <a:t/>
            </a:r>
            <a:br>
              <a:rPr lang="en-US" dirty="0"/>
            </a:b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 y="1600200"/>
            <a:ext cx="4343400" cy="510540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600200"/>
            <a:ext cx="4038600" cy="5257800"/>
          </a:xfrm>
        </p:spPr>
      </p:pic>
    </p:spTree>
    <p:extLst>
      <p:ext uri="{BB962C8B-B14F-4D97-AF65-F5344CB8AC3E}">
        <p14:creationId xmlns:p14="http://schemas.microsoft.com/office/powerpoint/2010/main" val="289557130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r>
              <a:rPr lang="en-US" b="1" u="sng" dirty="0" smtClean="0">
                <a:solidFill>
                  <a:srgbClr val="C00000"/>
                </a:solidFill>
              </a:rPr>
              <a:t>What led to the Age of Exploration? </a:t>
            </a:r>
            <a:endParaRPr lang="en-US" b="1" u="sng" dirty="0">
              <a:solidFill>
                <a:srgbClr val="C00000"/>
              </a:solidFill>
            </a:endParaRPr>
          </a:p>
        </p:txBody>
      </p:sp>
      <p:sp>
        <p:nvSpPr>
          <p:cNvPr id="3" name="Content Placeholder 2"/>
          <p:cNvSpPr>
            <a:spLocks noGrp="1"/>
          </p:cNvSpPr>
          <p:nvPr>
            <p:ph sz="half" idx="1"/>
          </p:nvPr>
        </p:nvSpPr>
        <p:spPr>
          <a:xfrm>
            <a:off x="457200" y="1600200"/>
            <a:ext cx="3581400" cy="4525963"/>
          </a:xfrm>
        </p:spPr>
        <p:txBody>
          <a:bodyPr>
            <a:normAutofit/>
          </a:bodyPr>
          <a:lstStyle/>
          <a:p>
            <a:r>
              <a:rPr lang="en-US" sz="5400" dirty="0" smtClean="0">
                <a:solidFill>
                  <a:srgbClr val="002060"/>
                </a:solidFill>
              </a:rPr>
              <a:t>God</a:t>
            </a:r>
          </a:p>
          <a:p>
            <a:r>
              <a:rPr lang="en-US" sz="5400" dirty="0" smtClean="0">
                <a:solidFill>
                  <a:srgbClr val="FFC000"/>
                </a:solidFill>
              </a:rPr>
              <a:t>Gold</a:t>
            </a:r>
            <a:r>
              <a:rPr lang="en-US" sz="5400" dirty="0" smtClean="0"/>
              <a:t> </a:t>
            </a:r>
          </a:p>
          <a:p>
            <a:r>
              <a:rPr lang="en-US" sz="5400" dirty="0" smtClean="0">
                <a:solidFill>
                  <a:srgbClr val="006600"/>
                </a:solidFill>
              </a:rPr>
              <a:t>Glory</a:t>
            </a:r>
            <a:endParaRPr lang="en-US" sz="5400" dirty="0">
              <a:solidFill>
                <a:srgbClr val="006600"/>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810000" y="1752600"/>
            <a:ext cx="5334000" cy="4571999"/>
          </a:xfrm>
        </p:spPr>
      </p:pic>
    </p:spTree>
    <p:extLst>
      <p:ext uri="{BB962C8B-B14F-4D97-AF65-F5344CB8AC3E}">
        <p14:creationId xmlns:p14="http://schemas.microsoft.com/office/powerpoint/2010/main" val="51707877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u="sng" dirty="0" smtClean="0">
                <a:solidFill>
                  <a:srgbClr val="00B0F0"/>
                </a:solidFill>
              </a:rPr>
              <a:t>Age of Exploration</a:t>
            </a:r>
            <a:endParaRPr lang="en-US" b="1" u="sng" dirty="0">
              <a:solidFill>
                <a:srgbClr val="00B0F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90600"/>
            <a:ext cx="9067800" cy="5867400"/>
          </a:xfrm>
        </p:spPr>
      </p:pic>
    </p:spTree>
    <p:extLst>
      <p:ext uri="{BB962C8B-B14F-4D97-AF65-F5344CB8AC3E}">
        <p14:creationId xmlns:p14="http://schemas.microsoft.com/office/powerpoint/2010/main" val="167264763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u="sng" dirty="0" smtClean="0">
                <a:solidFill>
                  <a:srgbClr val="00B050"/>
                </a:solidFill>
              </a:rPr>
              <a:t>Columbian Exchange</a:t>
            </a:r>
            <a:endParaRPr lang="en-US" b="1" u="sng" dirty="0">
              <a:solidFill>
                <a:srgbClr val="00B05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19200"/>
            <a:ext cx="9144000" cy="5638800"/>
          </a:xfrm>
        </p:spPr>
      </p:pic>
    </p:spTree>
    <p:extLst>
      <p:ext uri="{BB962C8B-B14F-4D97-AF65-F5344CB8AC3E}">
        <p14:creationId xmlns:p14="http://schemas.microsoft.com/office/powerpoint/2010/main" val="294660947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u="sng" dirty="0" smtClean="0">
                <a:solidFill>
                  <a:srgbClr val="000099"/>
                </a:solidFill>
              </a:rPr>
              <a:t>Triangle Trade System</a:t>
            </a:r>
            <a:endParaRPr lang="en-US" b="1" u="sng" dirty="0">
              <a:solidFill>
                <a:srgbClr val="000099"/>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1066800"/>
            <a:ext cx="8991600" cy="5791200"/>
          </a:xfrm>
        </p:spPr>
      </p:pic>
    </p:spTree>
    <p:extLst>
      <p:ext uri="{BB962C8B-B14F-4D97-AF65-F5344CB8AC3E}">
        <p14:creationId xmlns:p14="http://schemas.microsoft.com/office/powerpoint/2010/main" val="1655444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The Growth of Mankind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990600"/>
            <a:ext cx="8839199" cy="5486400"/>
          </a:xfrm>
        </p:spPr>
      </p:pic>
    </p:spTree>
    <p:extLst>
      <p:ext uri="{BB962C8B-B14F-4D97-AF65-F5344CB8AC3E}">
        <p14:creationId xmlns:p14="http://schemas.microsoft.com/office/powerpoint/2010/main" val="39068909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dirty="0" smtClean="0"/>
              <a:t/>
            </a:r>
            <a:br>
              <a:rPr lang="en-US" dirty="0" smtClean="0"/>
            </a:br>
            <a:r>
              <a:rPr lang="en-US" b="1" u="sng" dirty="0" smtClean="0">
                <a:solidFill>
                  <a:srgbClr val="C00000"/>
                </a:solidFill>
              </a:rPr>
              <a:t>Mercantilism</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14400"/>
            <a:ext cx="9144000" cy="5867400"/>
          </a:xfrm>
        </p:spPr>
      </p:pic>
    </p:spTree>
    <p:extLst>
      <p:ext uri="{BB962C8B-B14F-4D97-AF65-F5344CB8AC3E}">
        <p14:creationId xmlns:p14="http://schemas.microsoft.com/office/powerpoint/2010/main" val="180999775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u="sng" dirty="0" smtClean="0">
                <a:solidFill>
                  <a:srgbClr val="0070C0"/>
                </a:solidFill>
              </a:rPr>
              <a:t>Summary Videos: </a:t>
            </a:r>
            <a:endParaRPr lang="en-US" b="1" u="sng" dirty="0">
              <a:solidFill>
                <a:srgbClr val="0070C0"/>
              </a:solidFill>
            </a:endParaRPr>
          </a:p>
        </p:txBody>
      </p:sp>
      <p:sp>
        <p:nvSpPr>
          <p:cNvPr id="3" name="Content Placeholder 2"/>
          <p:cNvSpPr>
            <a:spLocks noGrp="1"/>
          </p:cNvSpPr>
          <p:nvPr>
            <p:ph idx="1"/>
          </p:nvPr>
        </p:nvSpPr>
        <p:spPr>
          <a:xfrm>
            <a:off x="0" y="762000"/>
            <a:ext cx="9144000" cy="6096000"/>
          </a:xfrm>
        </p:spPr>
        <p:txBody>
          <a:bodyPr>
            <a:normAutofit lnSpcReduction="10000"/>
          </a:bodyPr>
          <a:lstStyle/>
          <a:p>
            <a:r>
              <a:rPr lang="en-US" dirty="0" smtClean="0"/>
              <a:t>Crash Course Age of Exploration: </a:t>
            </a:r>
            <a:r>
              <a:rPr lang="en-US" dirty="0">
                <a:hlinkClick r:id="rId2"/>
              </a:rPr>
              <a:t>https://</a:t>
            </a:r>
            <a:r>
              <a:rPr lang="en-US" dirty="0" smtClean="0">
                <a:hlinkClick r:id="rId2"/>
              </a:rPr>
              <a:t>www.youtube.com/watch?v=NjEGncridoQ&amp;list=PLBDA2E52FB1EF80C9&amp;index=21</a:t>
            </a:r>
            <a:endParaRPr lang="en-US" dirty="0" smtClean="0"/>
          </a:p>
          <a:p>
            <a:r>
              <a:rPr lang="en-US" dirty="0" smtClean="0"/>
              <a:t>Crash </a:t>
            </a:r>
            <a:r>
              <a:rPr lang="en-US" dirty="0"/>
              <a:t>Course Renaissance:  </a:t>
            </a:r>
            <a:r>
              <a:rPr lang="en-US" dirty="0">
                <a:hlinkClick r:id="rId3"/>
              </a:rPr>
              <a:t>https://</a:t>
            </a:r>
            <a:r>
              <a:rPr lang="en-US" dirty="0" smtClean="0">
                <a:hlinkClick r:id="rId3"/>
              </a:rPr>
              <a:t>www.youtube.com/watch?v=Vufba_ZcoR0&amp;list=PLBDA2E52FB1EF80C9&amp;index=22</a:t>
            </a:r>
            <a:endParaRPr lang="en-US" dirty="0" smtClean="0"/>
          </a:p>
          <a:p>
            <a:r>
              <a:rPr lang="en-US" dirty="0" smtClean="0"/>
              <a:t>Crash Course </a:t>
            </a:r>
            <a:r>
              <a:rPr lang="en-US" dirty="0"/>
              <a:t>Columbian Exchange: </a:t>
            </a:r>
            <a:r>
              <a:rPr lang="en-US" dirty="0">
                <a:hlinkClick r:id="rId3"/>
              </a:rPr>
              <a:t>https://</a:t>
            </a:r>
            <a:r>
              <a:rPr lang="en-US" dirty="0" smtClean="0">
                <a:hlinkClick r:id="rId3"/>
              </a:rPr>
              <a:t>www.youtube.com/watch?v=Vufba_ZcoR0&amp;list=PLBDA2E52FB1EF80C9&amp;index=22</a:t>
            </a:r>
            <a:endParaRPr lang="en-US" dirty="0" smtClean="0"/>
          </a:p>
          <a:p>
            <a:r>
              <a:rPr lang="en-US" dirty="0" smtClean="0"/>
              <a:t>Crash Course Atlantic </a:t>
            </a:r>
            <a:r>
              <a:rPr lang="en-US" dirty="0"/>
              <a:t>Slave Trade</a:t>
            </a:r>
            <a:r>
              <a:rPr lang="en-US" dirty="0" smtClean="0"/>
              <a:t>: </a:t>
            </a:r>
            <a:r>
              <a:rPr lang="en-US" dirty="0" smtClean="0">
                <a:hlinkClick r:id="rId4"/>
              </a:rPr>
              <a:t>https</a:t>
            </a:r>
            <a:r>
              <a:rPr lang="en-US" dirty="0">
                <a:hlinkClick r:id="rId4"/>
              </a:rPr>
              <a:t>://</a:t>
            </a:r>
            <a:r>
              <a:rPr lang="en-US" dirty="0" smtClean="0">
                <a:hlinkClick r:id="rId4"/>
              </a:rPr>
              <a:t>www.youtube.com/watch?v=dnV_MTFEGIY&amp;list=PLBDA2E52FB1EF80C9&amp;index=24</a:t>
            </a:r>
            <a:r>
              <a:rPr lang="en-US" dirty="0" smtClean="0"/>
              <a:t> </a:t>
            </a:r>
            <a:endParaRPr lang="en-US" dirty="0"/>
          </a:p>
        </p:txBody>
      </p:sp>
    </p:spTree>
    <p:extLst>
      <p:ext uri="{BB962C8B-B14F-4D97-AF65-F5344CB8AC3E}">
        <p14:creationId xmlns:p14="http://schemas.microsoft.com/office/powerpoint/2010/main" val="171592673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838200"/>
          </a:xfrm>
        </p:spPr>
        <p:txBody>
          <a:bodyPr>
            <a:normAutofit fontScale="90000"/>
          </a:bodyPr>
          <a:lstStyle/>
          <a:p>
            <a:r>
              <a:rPr lang="en-US" sz="3600" b="1" u="sng" dirty="0" smtClean="0"/>
              <a:t/>
            </a:r>
            <a:br>
              <a:rPr lang="en-US" sz="3600" b="1" u="sng" dirty="0" smtClean="0"/>
            </a:br>
            <a:r>
              <a:rPr lang="en-US" sz="3600" b="1" u="sng" dirty="0" smtClean="0">
                <a:solidFill>
                  <a:srgbClr val="C00000"/>
                </a:solidFill>
              </a:rPr>
              <a:t>Enlightenment Thinkers Influence Revolutions</a:t>
            </a:r>
            <a:br>
              <a:rPr lang="en-US" sz="3600" b="1" u="sng" dirty="0" smtClean="0">
                <a:solidFill>
                  <a:srgbClr val="C00000"/>
                </a:solidFill>
              </a:rPr>
            </a:br>
            <a:r>
              <a:rPr lang="en-US" sz="1600" dirty="0" smtClean="0">
                <a:solidFill>
                  <a:srgbClr val="C00000"/>
                </a:solidFill>
              </a:rPr>
              <a:t>Enlightenment states that the use of reason would lead to human progress</a:t>
            </a:r>
            <a:r>
              <a:rPr lang="en-US" dirty="0">
                <a:solidFill>
                  <a:srgbClr val="C00000"/>
                </a:solidFill>
              </a:rPr>
              <a:t/>
            </a:r>
            <a:br>
              <a:rPr lang="en-US" dirty="0">
                <a:solidFill>
                  <a:srgbClr val="C00000"/>
                </a:solidFill>
              </a:rPr>
            </a:br>
            <a:endParaRPr lang="en-US" dirty="0">
              <a:solidFill>
                <a:srgbClr val="C00000"/>
              </a:solidFill>
            </a:endParaRPr>
          </a:p>
        </p:txBody>
      </p:sp>
      <p:sp>
        <p:nvSpPr>
          <p:cNvPr id="3" name="Content Placeholder 2"/>
          <p:cNvSpPr>
            <a:spLocks noGrp="1"/>
          </p:cNvSpPr>
          <p:nvPr>
            <p:ph sz="half" idx="1"/>
          </p:nvPr>
        </p:nvSpPr>
        <p:spPr>
          <a:xfrm>
            <a:off x="27709" y="1143000"/>
            <a:ext cx="4419600" cy="5486400"/>
          </a:xfrm>
        </p:spPr>
        <p:txBody>
          <a:bodyPr>
            <a:normAutofit/>
          </a:bodyPr>
          <a:lstStyle/>
          <a:p>
            <a:r>
              <a:rPr lang="en-US" b="1" u="sng" dirty="0" smtClean="0">
                <a:solidFill>
                  <a:srgbClr val="006600"/>
                </a:solidFill>
              </a:rPr>
              <a:t>Enlightenment Thinkers</a:t>
            </a:r>
            <a:r>
              <a:rPr lang="en-US" dirty="0" smtClean="0"/>
              <a:t>:</a:t>
            </a:r>
          </a:p>
          <a:p>
            <a:r>
              <a:rPr lang="en-US" b="1" u="sng" dirty="0">
                <a:solidFill>
                  <a:srgbClr val="0070C0"/>
                </a:solidFill>
              </a:rPr>
              <a:t>Voltaire</a:t>
            </a:r>
            <a:r>
              <a:rPr lang="en-US" b="1" dirty="0">
                <a:solidFill>
                  <a:srgbClr val="0070C0"/>
                </a:solidFill>
              </a:rPr>
              <a:t>: Freedom of speech</a:t>
            </a:r>
            <a:endParaRPr lang="en-US" dirty="0">
              <a:solidFill>
                <a:srgbClr val="0070C0"/>
              </a:solidFill>
            </a:endParaRPr>
          </a:p>
          <a:p>
            <a:r>
              <a:rPr lang="en-US" b="1" u="sng" dirty="0">
                <a:solidFill>
                  <a:srgbClr val="FF6600"/>
                </a:solidFill>
              </a:rPr>
              <a:t>Locke</a:t>
            </a:r>
            <a:r>
              <a:rPr lang="en-US" b="1" dirty="0">
                <a:solidFill>
                  <a:srgbClr val="FF6600"/>
                </a:solidFill>
              </a:rPr>
              <a:t>: humans have rights. Right to over throw </a:t>
            </a:r>
            <a:r>
              <a:rPr lang="en-US" b="1" dirty="0" smtClean="0">
                <a:solidFill>
                  <a:srgbClr val="FF6600"/>
                </a:solidFill>
              </a:rPr>
              <a:t>government, social contract</a:t>
            </a:r>
            <a:endParaRPr lang="en-US" dirty="0">
              <a:solidFill>
                <a:srgbClr val="FF6600"/>
              </a:solidFill>
            </a:endParaRPr>
          </a:p>
          <a:p>
            <a:r>
              <a:rPr lang="en-US" b="1" u="sng" dirty="0">
                <a:solidFill>
                  <a:srgbClr val="FF0066"/>
                </a:solidFill>
              </a:rPr>
              <a:t>Montesquieu</a:t>
            </a:r>
            <a:r>
              <a:rPr lang="en-US" b="1" dirty="0">
                <a:solidFill>
                  <a:srgbClr val="FF0066"/>
                </a:solidFill>
              </a:rPr>
              <a:t>: dividing government powers or braches of the government</a:t>
            </a:r>
            <a:endParaRPr lang="en-US" dirty="0">
              <a:solidFill>
                <a:srgbClr val="FF0066"/>
              </a:solidFill>
            </a:endParaRPr>
          </a:p>
          <a:p>
            <a:endParaRPr lang="en-US" dirty="0"/>
          </a:p>
        </p:txBody>
      </p:sp>
      <p:sp>
        <p:nvSpPr>
          <p:cNvPr id="4" name="Content Placeholder 3"/>
          <p:cNvSpPr>
            <a:spLocks noGrp="1"/>
          </p:cNvSpPr>
          <p:nvPr>
            <p:ph sz="half" idx="2"/>
          </p:nvPr>
        </p:nvSpPr>
        <p:spPr>
          <a:xfrm>
            <a:off x="4648200" y="1219200"/>
            <a:ext cx="4343400" cy="4906963"/>
          </a:xfrm>
        </p:spPr>
        <p:txBody>
          <a:bodyPr>
            <a:normAutofit/>
          </a:bodyPr>
          <a:lstStyle/>
          <a:p>
            <a:r>
              <a:rPr lang="en-US" b="1" u="sng" dirty="0" smtClean="0">
                <a:solidFill>
                  <a:srgbClr val="006600"/>
                </a:solidFill>
              </a:rPr>
              <a:t>Revolutions: </a:t>
            </a:r>
          </a:p>
          <a:p>
            <a:r>
              <a:rPr lang="en-US" b="1" dirty="0">
                <a:solidFill>
                  <a:srgbClr val="0070C0"/>
                </a:solidFill>
              </a:rPr>
              <a:t>American Revolution </a:t>
            </a:r>
            <a:endParaRPr lang="en-US" dirty="0">
              <a:solidFill>
                <a:srgbClr val="0070C0"/>
              </a:solidFill>
            </a:endParaRPr>
          </a:p>
          <a:p>
            <a:r>
              <a:rPr lang="en-US" b="1" dirty="0">
                <a:solidFill>
                  <a:srgbClr val="FF6600"/>
                </a:solidFill>
              </a:rPr>
              <a:t>French Revolution</a:t>
            </a:r>
            <a:endParaRPr lang="en-US" dirty="0">
              <a:solidFill>
                <a:srgbClr val="FF6600"/>
              </a:solidFill>
            </a:endParaRPr>
          </a:p>
          <a:p>
            <a:r>
              <a:rPr lang="en-US" b="1" dirty="0">
                <a:solidFill>
                  <a:srgbClr val="FF0066"/>
                </a:solidFill>
              </a:rPr>
              <a:t>Glorious Revolution</a:t>
            </a:r>
            <a:endParaRPr lang="en-US" dirty="0">
              <a:solidFill>
                <a:srgbClr val="FF0066"/>
              </a:solidFill>
            </a:endParaRPr>
          </a:p>
          <a:p>
            <a:r>
              <a:rPr lang="en-US" b="1" dirty="0">
                <a:solidFill>
                  <a:srgbClr val="000099"/>
                </a:solidFill>
              </a:rPr>
              <a:t>Russian Revolution</a:t>
            </a:r>
            <a:endParaRPr lang="en-US" dirty="0">
              <a:solidFill>
                <a:srgbClr val="000099"/>
              </a:solidFill>
            </a:endParaRPr>
          </a:p>
          <a:p>
            <a:endParaRPr lang="en-US" dirty="0"/>
          </a:p>
        </p:txBody>
      </p:sp>
    </p:spTree>
    <p:extLst>
      <p:ext uri="{BB962C8B-B14F-4D97-AF65-F5344CB8AC3E}">
        <p14:creationId xmlns:p14="http://schemas.microsoft.com/office/powerpoint/2010/main" val="42888744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u="sng" dirty="0" smtClean="0">
                <a:solidFill>
                  <a:schemeClr val="accent6">
                    <a:lumMod val="75000"/>
                  </a:schemeClr>
                </a:solidFill>
                <a:latin typeface="Elephant" panose="02020904090505020303" pitchFamily="18" charset="0"/>
              </a:rPr>
              <a:t>American Revolution</a:t>
            </a:r>
            <a:endParaRPr lang="en-US" b="1" u="sng" dirty="0">
              <a:solidFill>
                <a:schemeClr val="accent6">
                  <a:lumMod val="75000"/>
                </a:schemeClr>
              </a:solidFill>
              <a:latin typeface="Elephant" panose="02020904090505020303"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66800"/>
            <a:ext cx="9143999" cy="5791200"/>
          </a:xfrm>
        </p:spPr>
      </p:pic>
    </p:spTree>
    <p:extLst>
      <p:ext uri="{BB962C8B-B14F-4D97-AF65-F5344CB8AC3E}">
        <p14:creationId xmlns:p14="http://schemas.microsoft.com/office/powerpoint/2010/main" val="270669896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u="sng" dirty="0" smtClean="0"/>
              <a:t>Declaration of Independence</a:t>
            </a:r>
            <a:endParaRPr lang="en-US" b="1" u="sng"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1524000"/>
            <a:ext cx="4191000" cy="5181600"/>
          </a:xfrm>
        </p:spPr>
      </p:pic>
      <p:sp>
        <p:nvSpPr>
          <p:cNvPr id="4" name="Content Placeholder 3"/>
          <p:cNvSpPr>
            <a:spLocks noGrp="1"/>
          </p:cNvSpPr>
          <p:nvPr>
            <p:ph sz="half" idx="2"/>
          </p:nvPr>
        </p:nvSpPr>
        <p:spPr>
          <a:xfrm>
            <a:off x="4267200" y="1600200"/>
            <a:ext cx="4800600" cy="5257800"/>
          </a:xfrm>
        </p:spPr>
        <p:txBody>
          <a:bodyPr>
            <a:normAutofit/>
          </a:bodyPr>
          <a:lstStyle/>
          <a:p>
            <a:r>
              <a:rPr lang="en-US" dirty="0" smtClean="0">
                <a:solidFill>
                  <a:srgbClr val="000099"/>
                </a:solidFill>
              </a:rPr>
              <a:t>List of grievances the colonist have against the king</a:t>
            </a:r>
          </a:p>
          <a:p>
            <a:r>
              <a:rPr lang="en-US" dirty="0" smtClean="0">
                <a:solidFill>
                  <a:srgbClr val="FF0000"/>
                </a:solidFill>
              </a:rPr>
              <a:t>Stated Reasons for wanting independence and the American Revolution </a:t>
            </a:r>
          </a:p>
          <a:p>
            <a:r>
              <a:rPr lang="en-US" dirty="0" smtClean="0">
                <a:solidFill>
                  <a:srgbClr val="006600"/>
                </a:solidFill>
              </a:rPr>
              <a:t>People have natural rights of life, livery and pursuit of happiness</a:t>
            </a:r>
          </a:p>
          <a:p>
            <a:r>
              <a:rPr lang="en-US" dirty="0" smtClean="0">
                <a:solidFill>
                  <a:srgbClr val="FF6600"/>
                </a:solidFill>
              </a:rPr>
              <a:t>Based on Enlightenment Thinkers</a:t>
            </a:r>
          </a:p>
          <a:p>
            <a:endParaRPr lang="en-US" dirty="0"/>
          </a:p>
        </p:txBody>
      </p:sp>
    </p:spTree>
    <p:extLst>
      <p:ext uri="{BB962C8B-B14F-4D97-AF65-F5344CB8AC3E}">
        <p14:creationId xmlns:p14="http://schemas.microsoft.com/office/powerpoint/2010/main" val="4044384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smtClean="0">
                <a:solidFill>
                  <a:srgbClr val="C00000"/>
                </a:solidFill>
              </a:rPr>
              <a:t>Causes of the French </a:t>
            </a:r>
            <a:r>
              <a:rPr lang="en-US" b="1" u="sng" dirty="0" smtClean="0">
                <a:solidFill>
                  <a:srgbClr val="C00000"/>
                </a:solidFill>
              </a:rPr>
              <a:t>Revolution</a:t>
            </a:r>
            <a:endParaRPr lang="en-US" b="1" u="sng"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66800"/>
            <a:ext cx="9144000" cy="5867400"/>
          </a:xfrm>
        </p:spPr>
      </p:pic>
    </p:spTree>
    <p:extLst>
      <p:ext uri="{BB962C8B-B14F-4D97-AF65-F5344CB8AC3E}">
        <p14:creationId xmlns:p14="http://schemas.microsoft.com/office/powerpoint/2010/main" val="141572668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b="1" u="sng" dirty="0" smtClean="0">
                <a:solidFill>
                  <a:srgbClr val="FF0000"/>
                </a:solidFill>
              </a:rPr>
              <a:t>French Revolution</a:t>
            </a:r>
            <a:endParaRPr lang="en-US" b="1" u="sng" dirty="0">
              <a:solidFill>
                <a:srgbClr val="FF0000"/>
              </a:solidFill>
            </a:endParaRPr>
          </a:p>
        </p:txBody>
      </p:sp>
      <p:sp>
        <p:nvSpPr>
          <p:cNvPr id="3" name="Content Placeholder 2"/>
          <p:cNvSpPr>
            <a:spLocks noGrp="1"/>
          </p:cNvSpPr>
          <p:nvPr>
            <p:ph idx="1"/>
          </p:nvPr>
        </p:nvSpPr>
        <p:spPr>
          <a:xfrm>
            <a:off x="0" y="1371600"/>
            <a:ext cx="9144000" cy="5486400"/>
          </a:xfrm>
        </p:spPr>
        <p:txBody>
          <a:bodyPr>
            <a:normAutofit fontScale="92500" lnSpcReduction="20000"/>
          </a:bodyPr>
          <a:lstStyle/>
          <a:p>
            <a:r>
              <a:rPr lang="en-US" dirty="0" smtClean="0">
                <a:solidFill>
                  <a:srgbClr val="C00000"/>
                </a:solidFill>
              </a:rPr>
              <a:t>Enlightenment thinkers inspire the bourgeoisies</a:t>
            </a:r>
          </a:p>
          <a:p>
            <a:r>
              <a:rPr lang="en-US" dirty="0" smtClean="0">
                <a:solidFill>
                  <a:srgbClr val="002060"/>
                </a:solidFill>
              </a:rPr>
              <a:t>Economic problems of debt and raising food prices</a:t>
            </a:r>
          </a:p>
          <a:p>
            <a:r>
              <a:rPr lang="en-US" dirty="0" smtClean="0">
                <a:solidFill>
                  <a:srgbClr val="C00000"/>
                </a:solidFill>
              </a:rPr>
              <a:t>Unfair social class system and heavy burden of taxes on the peasants</a:t>
            </a:r>
          </a:p>
          <a:p>
            <a:r>
              <a:rPr lang="en-US" dirty="0" smtClean="0">
                <a:solidFill>
                  <a:srgbClr val="002060"/>
                </a:solidFill>
              </a:rPr>
              <a:t>Inspired by the Success of American Revolution</a:t>
            </a:r>
          </a:p>
          <a:p>
            <a:r>
              <a:rPr lang="en-US" b="1" u="sng" dirty="0" smtClean="0">
                <a:solidFill>
                  <a:srgbClr val="C00000"/>
                </a:solidFill>
              </a:rPr>
              <a:t>Tennis Court Oath</a:t>
            </a:r>
            <a:r>
              <a:rPr lang="en-US" dirty="0" smtClean="0">
                <a:solidFill>
                  <a:srgbClr val="C00000"/>
                </a:solidFill>
              </a:rPr>
              <a:t>, oath taken by the National Assembly promising to keep meeting until the create a new and just constitution</a:t>
            </a:r>
          </a:p>
          <a:p>
            <a:r>
              <a:rPr lang="en-US" b="1" u="sng" dirty="0" smtClean="0">
                <a:solidFill>
                  <a:srgbClr val="002060"/>
                </a:solidFill>
              </a:rPr>
              <a:t>The Reign of Terror</a:t>
            </a:r>
            <a:r>
              <a:rPr lang="en-US" dirty="0" smtClean="0">
                <a:solidFill>
                  <a:srgbClr val="002060"/>
                </a:solidFill>
              </a:rPr>
              <a:t>, led by Robespierre, to keep the revolution going at all cost including execution many with the guillotine </a:t>
            </a:r>
          </a:p>
          <a:p>
            <a:r>
              <a:rPr lang="en-US" dirty="0" smtClean="0">
                <a:solidFill>
                  <a:srgbClr val="C00000"/>
                </a:solidFill>
              </a:rPr>
              <a:t>Coup d” </a:t>
            </a:r>
            <a:r>
              <a:rPr lang="en-US" dirty="0" err="1" smtClean="0">
                <a:solidFill>
                  <a:srgbClr val="C00000"/>
                </a:solidFill>
              </a:rPr>
              <a:t>etat</a:t>
            </a:r>
            <a:r>
              <a:rPr lang="en-US" dirty="0" smtClean="0">
                <a:solidFill>
                  <a:srgbClr val="C00000"/>
                </a:solidFill>
              </a:rPr>
              <a:t> by Napoleon of the directory  </a:t>
            </a:r>
          </a:p>
          <a:p>
            <a:endParaRPr lang="en-US" dirty="0"/>
          </a:p>
        </p:txBody>
      </p:sp>
    </p:spTree>
    <p:extLst>
      <p:ext uri="{BB962C8B-B14F-4D97-AF65-F5344CB8AC3E}">
        <p14:creationId xmlns:p14="http://schemas.microsoft.com/office/powerpoint/2010/main" val="945292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u="sng" dirty="0">
                <a:solidFill>
                  <a:srgbClr val="C00000"/>
                </a:solidFill>
              </a:rPr>
              <a:t>Legacy of Napoleon</a:t>
            </a:r>
            <a:endParaRPr lang="en-US" dirty="0"/>
          </a:p>
        </p:txBody>
      </p:sp>
      <p:sp>
        <p:nvSpPr>
          <p:cNvPr id="3" name="Content Placeholder 2"/>
          <p:cNvSpPr>
            <a:spLocks noGrp="1"/>
          </p:cNvSpPr>
          <p:nvPr>
            <p:ph idx="1"/>
          </p:nvPr>
        </p:nvSpPr>
        <p:spPr>
          <a:xfrm>
            <a:off x="152400" y="990600"/>
            <a:ext cx="8763000" cy="5638800"/>
          </a:xfrm>
        </p:spPr>
        <p:txBody>
          <a:bodyPr>
            <a:normAutofit fontScale="77500" lnSpcReduction="20000"/>
          </a:bodyPr>
          <a:lstStyle/>
          <a:p>
            <a:pPr lvl="0"/>
            <a:r>
              <a:rPr lang="en-US" b="1" u="sng" dirty="0" smtClean="0"/>
              <a:t>changes </a:t>
            </a:r>
            <a:r>
              <a:rPr lang="en-US" b="1" u="sng" dirty="0"/>
              <a:t>/ impacts in France</a:t>
            </a:r>
            <a:endParaRPr lang="en-US" b="1" dirty="0"/>
          </a:p>
          <a:p>
            <a:pPr lvl="0"/>
            <a:r>
              <a:rPr lang="en-US" dirty="0"/>
              <a:t>Napoleonic Code</a:t>
            </a:r>
          </a:p>
          <a:p>
            <a:pPr lvl="0"/>
            <a:r>
              <a:rPr lang="en-US" dirty="0"/>
              <a:t>A centralized state with a constitution  </a:t>
            </a:r>
          </a:p>
          <a:p>
            <a:pPr lvl="0"/>
            <a:r>
              <a:rPr lang="en-US" dirty="0"/>
              <a:t>Elections were  expanded</a:t>
            </a:r>
          </a:p>
          <a:p>
            <a:pPr lvl="0"/>
            <a:r>
              <a:rPr lang="en-US" dirty="0"/>
              <a:t>Many more citizens had right to  property and access to education</a:t>
            </a:r>
            <a:r>
              <a:rPr lang="en-US" b="1" dirty="0"/>
              <a:t> </a:t>
            </a:r>
            <a:endParaRPr lang="en-US" dirty="0"/>
          </a:p>
          <a:p>
            <a:pPr lvl="0"/>
            <a:r>
              <a:rPr lang="en-US" dirty="0"/>
              <a:t>The French also lost many rights promised to them</a:t>
            </a:r>
          </a:p>
          <a:p>
            <a:pPr lvl="0"/>
            <a:r>
              <a:rPr lang="en-US" b="1" u="sng" dirty="0"/>
              <a:t>Changes / impacts in Europe</a:t>
            </a:r>
            <a:endParaRPr lang="en-US" dirty="0"/>
          </a:p>
          <a:p>
            <a:pPr lvl="0"/>
            <a:r>
              <a:rPr lang="en-US" dirty="0" smtClean="0"/>
              <a:t>Spread </a:t>
            </a:r>
            <a:r>
              <a:rPr lang="en-US" dirty="0"/>
              <a:t>ideas of the</a:t>
            </a:r>
            <a:r>
              <a:rPr lang="en-US" b="1" dirty="0"/>
              <a:t> </a:t>
            </a:r>
            <a:r>
              <a:rPr lang="en-US" dirty="0"/>
              <a:t>revolution</a:t>
            </a:r>
          </a:p>
          <a:p>
            <a:pPr lvl="0"/>
            <a:r>
              <a:rPr lang="en-US" dirty="0" smtClean="0"/>
              <a:t>While </a:t>
            </a:r>
            <a:r>
              <a:rPr lang="en-US" dirty="0"/>
              <a:t>he failed to build a French Empire he did spark nationalist feelings across Europe </a:t>
            </a:r>
          </a:p>
          <a:p>
            <a:pPr lvl="0"/>
            <a:r>
              <a:rPr lang="en-US" dirty="0" smtClean="0"/>
              <a:t>The </a:t>
            </a:r>
            <a:r>
              <a:rPr lang="en-US" dirty="0"/>
              <a:t>abolition of the Holy Roman Empire</a:t>
            </a:r>
            <a:r>
              <a:rPr lang="en-US" b="1" dirty="0"/>
              <a:t> </a:t>
            </a:r>
            <a:r>
              <a:rPr lang="en-US" dirty="0"/>
              <a:t>would lead to the creation of a Germany</a:t>
            </a:r>
          </a:p>
          <a:p>
            <a:r>
              <a:rPr lang="en-US" dirty="0" smtClean="0"/>
              <a:t>Sold </a:t>
            </a:r>
            <a:r>
              <a:rPr lang="en-US" dirty="0"/>
              <a:t>the US the Louisiana Territory and doubling the size of the US</a:t>
            </a:r>
          </a:p>
          <a:p>
            <a:endParaRPr lang="en-US" dirty="0"/>
          </a:p>
        </p:txBody>
      </p:sp>
    </p:spTree>
    <p:extLst>
      <p:ext uri="{BB962C8B-B14F-4D97-AF65-F5344CB8AC3E}">
        <p14:creationId xmlns:p14="http://schemas.microsoft.com/office/powerpoint/2010/main" val="177064419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normAutofit fontScale="90000"/>
          </a:bodyPr>
          <a:lstStyle/>
          <a:p>
            <a:r>
              <a:rPr lang="en-US" sz="2800" b="1" u="sng" dirty="0">
                <a:solidFill>
                  <a:srgbClr val="C00000"/>
                </a:solidFill>
              </a:rPr>
              <a:t>Absolute rulers of the 1700s / Devine Right of Rule</a:t>
            </a:r>
            <a:r>
              <a:rPr lang="en-US" sz="2800" dirty="0"/>
              <a:t/>
            </a:r>
            <a:br>
              <a:rPr lang="en-US" sz="2800" dirty="0"/>
            </a:br>
            <a:endParaRPr lang="en-US" sz="2800" dirty="0"/>
          </a:p>
        </p:txBody>
      </p:sp>
      <p:sp>
        <p:nvSpPr>
          <p:cNvPr id="3" name="Content Placeholder 2"/>
          <p:cNvSpPr>
            <a:spLocks noGrp="1"/>
          </p:cNvSpPr>
          <p:nvPr>
            <p:ph idx="1"/>
          </p:nvPr>
        </p:nvSpPr>
        <p:spPr>
          <a:xfrm>
            <a:off x="0" y="762000"/>
            <a:ext cx="9067800" cy="6096000"/>
          </a:xfrm>
        </p:spPr>
        <p:txBody>
          <a:bodyPr>
            <a:normAutofit fontScale="92500" lnSpcReduction="10000"/>
          </a:bodyPr>
          <a:lstStyle/>
          <a:p>
            <a:r>
              <a:rPr lang="en-US" b="1" u="sng" dirty="0">
                <a:solidFill>
                  <a:srgbClr val="0070C0"/>
                </a:solidFill>
              </a:rPr>
              <a:t>Peter the Great of Russia</a:t>
            </a:r>
            <a:r>
              <a:rPr lang="en-US" b="1" dirty="0">
                <a:solidFill>
                  <a:srgbClr val="0070C0"/>
                </a:solidFill>
              </a:rPr>
              <a:t>: goal of westernizing Russia,  Built St. Petersburg</a:t>
            </a:r>
            <a:endParaRPr lang="en-US" dirty="0">
              <a:solidFill>
                <a:srgbClr val="0070C0"/>
              </a:solidFill>
            </a:endParaRPr>
          </a:p>
          <a:p>
            <a:r>
              <a:rPr lang="en-US" b="1" u="sng" dirty="0">
                <a:solidFill>
                  <a:srgbClr val="7030A0"/>
                </a:solidFill>
              </a:rPr>
              <a:t>Catherin the </a:t>
            </a:r>
            <a:r>
              <a:rPr lang="en-US" b="1" u="sng" dirty="0" smtClean="0">
                <a:solidFill>
                  <a:srgbClr val="7030A0"/>
                </a:solidFill>
              </a:rPr>
              <a:t>Great of Russia</a:t>
            </a:r>
            <a:r>
              <a:rPr lang="en-US" b="1" dirty="0" smtClean="0">
                <a:solidFill>
                  <a:srgbClr val="7030A0"/>
                </a:solidFill>
              </a:rPr>
              <a:t>: </a:t>
            </a:r>
            <a:r>
              <a:rPr lang="en-US" b="1" dirty="0">
                <a:solidFill>
                  <a:srgbClr val="7030A0"/>
                </a:solidFill>
              </a:rPr>
              <a:t>wins a warm water port for Russia</a:t>
            </a:r>
            <a:endParaRPr lang="en-US" dirty="0">
              <a:solidFill>
                <a:srgbClr val="7030A0"/>
              </a:solidFill>
            </a:endParaRPr>
          </a:p>
          <a:p>
            <a:r>
              <a:rPr lang="en-US" b="1" u="sng" dirty="0">
                <a:solidFill>
                  <a:srgbClr val="FF0066"/>
                </a:solidFill>
              </a:rPr>
              <a:t>Queen Elizabeth of England </a:t>
            </a:r>
            <a:r>
              <a:rPr lang="en-US" b="1" dirty="0">
                <a:solidFill>
                  <a:srgbClr val="FF0066"/>
                </a:solidFill>
              </a:rPr>
              <a:t>defeated the Spanish </a:t>
            </a:r>
            <a:r>
              <a:rPr lang="en-US" b="1" dirty="0" smtClean="0">
                <a:solidFill>
                  <a:srgbClr val="FF0066"/>
                </a:solidFill>
              </a:rPr>
              <a:t>Armada, Elizabethan Settlement with church of England </a:t>
            </a:r>
            <a:endParaRPr lang="en-US" dirty="0">
              <a:solidFill>
                <a:srgbClr val="FF0066"/>
              </a:solidFill>
            </a:endParaRPr>
          </a:p>
          <a:p>
            <a:r>
              <a:rPr lang="en-US" b="1" u="sng" dirty="0">
                <a:solidFill>
                  <a:srgbClr val="006600"/>
                </a:solidFill>
              </a:rPr>
              <a:t>Frederick II Prussia</a:t>
            </a:r>
            <a:r>
              <a:rPr lang="en-US" b="1" dirty="0">
                <a:solidFill>
                  <a:srgbClr val="006600"/>
                </a:solidFill>
              </a:rPr>
              <a:t>: Created a mighty military</a:t>
            </a:r>
            <a:endParaRPr lang="en-US" dirty="0">
              <a:solidFill>
                <a:srgbClr val="006600"/>
              </a:solidFill>
            </a:endParaRPr>
          </a:p>
          <a:p>
            <a:r>
              <a:rPr lang="en-US" b="1" u="sng" dirty="0">
                <a:solidFill>
                  <a:srgbClr val="002060"/>
                </a:solidFill>
              </a:rPr>
              <a:t>Maria Teresa of Austria</a:t>
            </a:r>
            <a:r>
              <a:rPr lang="en-US" b="1" dirty="0">
                <a:solidFill>
                  <a:srgbClr val="002060"/>
                </a:solidFill>
              </a:rPr>
              <a:t>: First female Hapsburg to rule in her own name </a:t>
            </a:r>
            <a:endParaRPr lang="en-US" dirty="0">
              <a:solidFill>
                <a:srgbClr val="002060"/>
              </a:solidFill>
            </a:endParaRPr>
          </a:p>
          <a:p>
            <a:r>
              <a:rPr lang="en-US" b="1" u="sng" dirty="0">
                <a:solidFill>
                  <a:srgbClr val="FF6600"/>
                </a:solidFill>
              </a:rPr>
              <a:t>Louis XIV of France</a:t>
            </a:r>
            <a:r>
              <a:rPr lang="en-US" b="1" dirty="0">
                <a:solidFill>
                  <a:srgbClr val="FF6600"/>
                </a:solidFill>
              </a:rPr>
              <a:t>: </a:t>
            </a:r>
            <a:r>
              <a:rPr lang="en-US" b="1" dirty="0" smtClean="0">
                <a:solidFill>
                  <a:srgbClr val="FF6600"/>
                </a:solidFill>
              </a:rPr>
              <a:t> Known as Sun King, Versailles </a:t>
            </a:r>
            <a:endParaRPr lang="en-US" dirty="0">
              <a:solidFill>
                <a:srgbClr val="FF6600"/>
              </a:solidFill>
            </a:endParaRPr>
          </a:p>
          <a:p>
            <a:r>
              <a:rPr lang="en-US" b="1" u="sng" dirty="0">
                <a:solidFill>
                  <a:srgbClr val="00B050"/>
                </a:solidFill>
              </a:rPr>
              <a:t>King Phillip of Spain</a:t>
            </a:r>
            <a:r>
              <a:rPr lang="en-US" b="1" dirty="0">
                <a:solidFill>
                  <a:srgbClr val="00B050"/>
                </a:solidFill>
              </a:rPr>
              <a:t>: Ruled during Spain’s </a:t>
            </a:r>
            <a:r>
              <a:rPr lang="en-US" b="1" dirty="0" smtClean="0">
                <a:solidFill>
                  <a:srgbClr val="00B050"/>
                </a:solidFill>
              </a:rPr>
              <a:t>Golden Age</a:t>
            </a:r>
            <a:endParaRPr lang="en-US" dirty="0">
              <a:solidFill>
                <a:srgbClr val="00B050"/>
              </a:solidFill>
            </a:endParaRPr>
          </a:p>
          <a:p>
            <a:endParaRPr lang="en-US" dirty="0"/>
          </a:p>
        </p:txBody>
      </p:sp>
    </p:spTree>
    <p:extLst>
      <p:ext uri="{BB962C8B-B14F-4D97-AF65-F5344CB8AC3E}">
        <p14:creationId xmlns:p14="http://schemas.microsoft.com/office/powerpoint/2010/main" val="70160248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413680"/>
          </a:xfrm>
        </p:spPr>
        <p:txBody>
          <a:bodyPr>
            <a:normAutofit fontScale="90000"/>
          </a:bodyPr>
          <a:lstStyle/>
          <a:p>
            <a:r>
              <a:rPr lang="en-US" u="sng" dirty="0">
                <a:solidFill>
                  <a:srgbClr val="C00000"/>
                </a:solidFill>
              </a:rPr>
              <a:t>Effects of the Industrial </a:t>
            </a:r>
            <a:r>
              <a:rPr lang="en-US" u="sng" dirty="0" smtClean="0">
                <a:solidFill>
                  <a:srgbClr val="C00000"/>
                </a:solidFill>
              </a:rPr>
              <a:t>Revolution</a:t>
            </a:r>
            <a:br>
              <a:rPr lang="en-US" u="sng" dirty="0" smtClean="0">
                <a:solidFill>
                  <a:srgbClr val="C00000"/>
                </a:solidFill>
              </a:rPr>
            </a:br>
            <a:r>
              <a:rPr lang="en-US" sz="2200" dirty="0" smtClean="0">
                <a:solidFill>
                  <a:srgbClr val="C00000"/>
                </a:solidFill>
              </a:rPr>
              <a:t>the increase in machine made goods beginning in England in the 1700’s</a:t>
            </a:r>
            <a:endParaRPr lang="en-US" sz="2200" dirty="0"/>
          </a:p>
        </p:txBody>
      </p:sp>
      <p:sp>
        <p:nvSpPr>
          <p:cNvPr id="3" name="Content Placeholder 2"/>
          <p:cNvSpPr>
            <a:spLocks noGrp="1"/>
          </p:cNvSpPr>
          <p:nvPr>
            <p:ph sz="half" idx="1"/>
          </p:nvPr>
        </p:nvSpPr>
        <p:spPr>
          <a:xfrm>
            <a:off x="0" y="1600200"/>
            <a:ext cx="4495800" cy="4876800"/>
          </a:xfrm>
        </p:spPr>
        <p:txBody>
          <a:bodyPr>
            <a:normAutofit fontScale="92500"/>
          </a:bodyPr>
          <a:lstStyle/>
          <a:p>
            <a:r>
              <a:rPr lang="en-US" b="1" u="sng" dirty="0">
                <a:solidFill>
                  <a:srgbClr val="333399"/>
                </a:solidFill>
              </a:rPr>
              <a:t>Immediate Effects</a:t>
            </a:r>
            <a:r>
              <a:rPr lang="en-US" dirty="0">
                <a:solidFill>
                  <a:srgbClr val="333399"/>
                </a:solidFill>
              </a:rPr>
              <a:t>:</a:t>
            </a:r>
          </a:p>
          <a:p>
            <a:pPr marL="514350" indent="-514350">
              <a:buAutoNum type="arabicPeriod"/>
            </a:pPr>
            <a:r>
              <a:rPr lang="en-US" dirty="0">
                <a:solidFill>
                  <a:srgbClr val="333399"/>
                </a:solidFill>
              </a:rPr>
              <a:t>Rise of factories</a:t>
            </a:r>
          </a:p>
          <a:p>
            <a:pPr marL="514350" indent="-514350">
              <a:buAutoNum type="arabicPeriod"/>
            </a:pPr>
            <a:r>
              <a:rPr lang="en-US" dirty="0">
                <a:solidFill>
                  <a:srgbClr val="333399"/>
                </a:solidFill>
              </a:rPr>
              <a:t>Changes in transportation and communication</a:t>
            </a:r>
          </a:p>
          <a:p>
            <a:pPr marL="514350" indent="-514350">
              <a:buAutoNum type="arabicPeriod"/>
            </a:pPr>
            <a:r>
              <a:rPr lang="en-US" dirty="0">
                <a:solidFill>
                  <a:srgbClr val="333399"/>
                </a:solidFill>
              </a:rPr>
              <a:t>Urbanization</a:t>
            </a:r>
          </a:p>
          <a:p>
            <a:pPr marL="514350" indent="-514350">
              <a:buAutoNum type="arabicPeriod"/>
            </a:pPr>
            <a:r>
              <a:rPr lang="en-US" dirty="0">
                <a:solidFill>
                  <a:srgbClr val="333399"/>
                </a:solidFill>
              </a:rPr>
              <a:t>New methods of production</a:t>
            </a:r>
          </a:p>
          <a:p>
            <a:pPr marL="514350" indent="-514350">
              <a:buAutoNum type="arabicPeriod"/>
            </a:pPr>
            <a:r>
              <a:rPr lang="en-US" dirty="0">
                <a:solidFill>
                  <a:srgbClr val="333399"/>
                </a:solidFill>
              </a:rPr>
              <a:t>Rise of urban working class</a:t>
            </a:r>
          </a:p>
          <a:p>
            <a:pPr marL="514350" indent="-514350">
              <a:buAutoNum type="arabicPeriod"/>
            </a:pPr>
            <a:r>
              <a:rPr lang="en-US" dirty="0">
                <a:solidFill>
                  <a:srgbClr val="333399"/>
                </a:solidFill>
              </a:rPr>
              <a:t>Growth of reform movements </a:t>
            </a:r>
          </a:p>
          <a:p>
            <a:endParaRPr lang="en-US" dirty="0"/>
          </a:p>
        </p:txBody>
      </p:sp>
      <p:sp>
        <p:nvSpPr>
          <p:cNvPr id="4" name="Content Placeholder 3"/>
          <p:cNvSpPr>
            <a:spLocks noGrp="1"/>
          </p:cNvSpPr>
          <p:nvPr>
            <p:ph sz="half" idx="2"/>
          </p:nvPr>
        </p:nvSpPr>
        <p:spPr>
          <a:xfrm>
            <a:off x="4648200" y="1447800"/>
            <a:ext cx="4495800" cy="5410200"/>
          </a:xfrm>
        </p:spPr>
        <p:txBody>
          <a:bodyPr>
            <a:normAutofit fontScale="92500"/>
          </a:bodyPr>
          <a:lstStyle/>
          <a:p>
            <a:r>
              <a:rPr lang="en-US" b="1" u="sng" dirty="0">
                <a:solidFill>
                  <a:srgbClr val="006600"/>
                </a:solidFill>
              </a:rPr>
              <a:t>Long Term Effects</a:t>
            </a:r>
          </a:p>
          <a:p>
            <a:pPr marL="514350" indent="-514350">
              <a:buAutoNum type="arabicPeriod"/>
            </a:pPr>
            <a:r>
              <a:rPr lang="en-US" dirty="0">
                <a:solidFill>
                  <a:srgbClr val="006600"/>
                </a:solidFill>
              </a:rPr>
              <a:t>Growth of labor of unions</a:t>
            </a:r>
          </a:p>
          <a:p>
            <a:pPr marL="514350" indent="-514350">
              <a:buAutoNum type="arabicPeriod"/>
            </a:pPr>
            <a:r>
              <a:rPr lang="en-US" dirty="0">
                <a:solidFill>
                  <a:srgbClr val="006600"/>
                </a:solidFill>
              </a:rPr>
              <a:t>Inexpensive new products</a:t>
            </a:r>
          </a:p>
          <a:p>
            <a:pPr marL="514350" indent="-514350">
              <a:buAutoNum type="arabicPeriod"/>
            </a:pPr>
            <a:r>
              <a:rPr lang="en-US" dirty="0">
                <a:solidFill>
                  <a:srgbClr val="006600"/>
                </a:solidFill>
              </a:rPr>
              <a:t>Increased pollution</a:t>
            </a:r>
          </a:p>
          <a:p>
            <a:pPr marL="514350" indent="-514350">
              <a:buAutoNum type="arabicPeriod"/>
            </a:pPr>
            <a:r>
              <a:rPr lang="en-US" dirty="0">
                <a:solidFill>
                  <a:srgbClr val="006600"/>
                </a:solidFill>
              </a:rPr>
              <a:t>Rise of </a:t>
            </a:r>
            <a:r>
              <a:rPr lang="en-US" dirty="0" smtClean="0">
                <a:solidFill>
                  <a:srgbClr val="006600"/>
                </a:solidFill>
              </a:rPr>
              <a:t>big business </a:t>
            </a:r>
            <a:r>
              <a:rPr lang="en-US" sz="2200" dirty="0" smtClean="0">
                <a:solidFill>
                  <a:srgbClr val="FF0000"/>
                </a:solidFill>
              </a:rPr>
              <a:t>(commercial revolution leading to a capitalist economy)</a:t>
            </a:r>
            <a:endParaRPr lang="en-US" sz="2200" dirty="0">
              <a:solidFill>
                <a:srgbClr val="FF0000"/>
              </a:solidFill>
            </a:endParaRPr>
          </a:p>
          <a:p>
            <a:pPr marL="514350" indent="-514350">
              <a:buAutoNum type="arabicPeriod"/>
            </a:pPr>
            <a:r>
              <a:rPr lang="en-US" dirty="0">
                <a:solidFill>
                  <a:srgbClr val="006600"/>
                </a:solidFill>
              </a:rPr>
              <a:t>Expansion of public education</a:t>
            </a:r>
          </a:p>
          <a:p>
            <a:pPr marL="514350" indent="-514350">
              <a:buAutoNum type="arabicPeriod"/>
            </a:pPr>
            <a:r>
              <a:rPr lang="en-US" dirty="0">
                <a:solidFill>
                  <a:srgbClr val="006600"/>
                </a:solidFill>
              </a:rPr>
              <a:t>Expansion of middle class</a:t>
            </a:r>
          </a:p>
          <a:p>
            <a:pPr marL="514350" indent="-514350">
              <a:buAutoNum type="arabicPeriod"/>
            </a:pPr>
            <a:r>
              <a:rPr lang="en-US" dirty="0">
                <a:solidFill>
                  <a:srgbClr val="006600"/>
                </a:solidFill>
              </a:rPr>
              <a:t>Competition for world trade</a:t>
            </a:r>
          </a:p>
          <a:p>
            <a:pPr marL="514350" indent="-514350">
              <a:buAutoNum type="arabicPeriod"/>
            </a:pPr>
            <a:r>
              <a:rPr lang="en-US" dirty="0">
                <a:solidFill>
                  <a:srgbClr val="006600"/>
                </a:solidFill>
              </a:rPr>
              <a:t>Progress in medical care</a:t>
            </a:r>
          </a:p>
          <a:p>
            <a:endParaRPr lang="en-US" dirty="0"/>
          </a:p>
        </p:txBody>
      </p:sp>
    </p:spTree>
    <p:extLst>
      <p:ext uri="{BB962C8B-B14F-4D97-AF65-F5344CB8AC3E}">
        <p14:creationId xmlns:p14="http://schemas.microsoft.com/office/powerpoint/2010/main" val="20053296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C00000"/>
                </a:solidFill>
              </a:rPr>
              <a:t>Hammurabi's Code</a:t>
            </a:r>
            <a:endParaRPr lang="en-US" b="1" i="1" u="sng" dirty="0">
              <a:solidFill>
                <a:srgbClr val="C00000"/>
              </a:solidFill>
            </a:endParaRPr>
          </a:p>
        </p:txBody>
      </p:sp>
      <p:sp>
        <p:nvSpPr>
          <p:cNvPr id="3" name="Content Placeholder 2"/>
          <p:cNvSpPr>
            <a:spLocks noGrp="1"/>
          </p:cNvSpPr>
          <p:nvPr>
            <p:ph sz="half" idx="1"/>
          </p:nvPr>
        </p:nvSpPr>
        <p:spPr>
          <a:xfrm>
            <a:off x="0" y="1828800"/>
            <a:ext cx="4495800" cy="5257800"/>
          </a:xfrm>
        </p:spPr>
        <p:txBody>
          <a:bodyPr/>
          <a:lstStyle/>
          <a:p>
            <a:r>
              <a:rPr lang="en-US" b="1" dirty="0" smtClean="0">
                <a:solidFill>
                  <a:srgbClr val="C00000"/>
                </a:solidFill>
              </a:rPr>
              <a:t>First Law Code in History</a:t>
            </a:r>
          </a:p>
          <a:p>
            <a:r>
              <a:rPr lang="en-US" b="1" dirty="0" smtClean="0">
                <a:solidFill>
                  <a:srgbClr val="C00000"/>
                </a:solidFill>
              </a:rPr>
              <a:t>Know for it’s harshness</a:t>
            </a:r>
          </a:p>
          <a:p>
            <a:r>
              <a:rPr lang="en-US" b="1" dirty="0" smtClean="0">
                <a:solidFill>
                  <a:srgbClr val="C00000"/>
                </a:solidFill>
              </a:rPr>
              <a:t>Eye for an eye</a:t>
            </a:r>
            <a:endParaRPr lang="en-US" b="1" dirty="0">
              <a:solidFill>
                <a:srgbClr val="C0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10150" y="2048669"/>
            <a:ext cx="4133850" cy="4580731"/>
          </a:xfrm>
        </p:spPr>
      </p:pic>
    </p:spTree>
    <p:extLst>
      <p:ext uri="{BB962C8B-B14F-4D97-AF65-F5344CB8AC3E}">
        <p14:creationId xmlns:p14="http://schemas.microsoft.com/office/powerpoint/2010/main" val="2163058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b="1" u="sng" dirty="0" smtClean="0">
                <a:solidFill>
                  <a:srgbClr val="7030A0"/>
                </a:solidFill>
              </a:rPr>
              <a:t>Causes of Imperialism </a:t>
            </a:r>
            <a:endParaRPr lang="en-US" b="1" u="sng" dirty="0">
              <a:solidFill>
                <a:srgbClr val="7030A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685800"/>
            <a:ext cx="8991600" cy="6019800"/>
          </a:xfrm>
        </p:spPr>
      </p:pic>
    </p:spTree>
    <p:extLst>
      <p:ext uri="{BB962C8B-B14F-4D97-AF65-F5344CB8AC3E}">
        <p14:creationId xmlns:p14="http://schemas.microsoft.com/office/powerpoint/2010/main" val="68550967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solidFill>
                  <a:srgbClr val="0070C0"/>
                </a:solidFill>
              </a:rPr>
              <a:t>Summary Videos</a:t>
            </a:r>
            <a:endParaRPr lang="en-US" b="1" dirty="0">
              <a:solidFill>
                <a:srgbClr val="0070C0"/>
              </a:solidFill>
            </a:endParaRPr>
          </a:p>
        </p:txBody>
      </p:sp>
      <p:sp>
        <p:nvSpPr>
          <p:cNvPr id="3" name="Content Placeholder 2"/>
          <p:cNvSpPr>
            <a:spLocks noGrp="1"/>
          </p:cNvSpPr>
          <p:nvPr>
            <p:ph idx="1"/>
          </p:nvPr>
        </p:nvSpPr>
        <p:spPr>
          <a:xfrm>
            <a:off x="0" y="838200"/>
            <a:ext cx="9144000" cy="6019800"/>
          </a:xfrm>
        </p:spPr>
        <p:txBody>
          <a:bodyPr>
            <a:normAutofit fontScale="77500" lnSpcReduction="20000"/>
          </a:bodyPr>
          <a:lstStyle/>
          <a:p>
            <a:r>
              <a:rPr lang="en-US" dirty="0" smtClean="0"/>
              <a:t>Crash Course the </a:t>
            </a:r>
            <a:r>
              <a:rPr lang="en-US" dirty="0"/>
              <a:t>Spanish Empire: </a:t>
            </a:r>
            <a:r>
              <a:rPr lang="en-US" dirty="0">
                <a:hlinkClick r:id="rId2"/>
              </a:rPr>
              <a:t>https://</a:t>
            </a:r>
            <a:r>
              <a:rPr lang="en-US" dirty="0" smtClean="0">
                <a:hlinkClick r:id="rId2"/>
              </a:rPr>
              <a:t>www.youtube.com/watch?v=rjhIzemLdos&amp;index=25&amp;list=PLBDA2E52FB1EF80C9</a:t>
            </a:r>
            <a:endParaRPr lang="en-US" dirty="0" smtClean="0"/>
          </a:p>
          <a:p>
            <a:r>
              <a:rPr lang="en-US" dirty="0" smtClean="0"/>
              <a:t>Crash Course Seven </a:t>
            </a:r>
            <a:r>
              <a:rPr lang="en-US" dirty="0"/>
              <a:t>Years War: </a:t>
            </a:r>
            <a:r>
              <a:rPr lang="en-US" dirty="0">
                <a:hlinkClick r:id="rId3"/>
              </a:rPr>
              <a:t>https://</a:t>
            </a:r>
            <a:r>
              <a:rPr lang="en-US" dirty="0" smtClean="0">
                <a:hlinkClick r:id="rId3"/>
              </a:rPr>
              <a:t>www.youtube.com/watch?v=j0qbzNHmfW0&amp;index=26&amp;list=PLBDA2E52FB1EF80C9</a:t>
            </a:r>
            <a:endParaRPr lang="en-US" dirty="0" smtClean="0"/>
          </a:p>
          <a:p>
            <a:r>
              <a:rPr lang="en-US" dirty="0" smtClean="0"/>
              <a:t>Crash Course </a:t>
            </a:r>
            <a:r>
              <a:rPr lang="en-US" dirty="0"/>
              <a:t>American Revolution: </a:t>
            </a:r>
            <a:r>
              <a:rPr lang="en-US" dirty="0">
                <a:hlinkClick r:id="rId4"/>
              </a:rPr>
              <a:t>https://</a:t>
            </a:r>
            <a:r>
              <a:rPr lang="en-US" dirty="0" smtClean="0">
                <a:hlinkClick r:id="rId4"/>
              </a:rPr>
              <a:t>www.youtube.com/watch?v=HlUiSBXQHCw&amp;list=PLBDA2E52FB1EF80C9&amp;index=28</a:t>
            </a:r>
            <a:endParaRPr lang="en-US" dirty="0" smtClean="0"/>
          </a:p>
          <a:p>
            <a:r>
              <a:rPr lang="en-US" dirty="0" smtClean="0"/>
              <a:t>Crash Course </a:t>
            </a:r>
            <a:r>
              <a:rPr lang="en-US" dirty="0"/>
              <a:t>French Revolution: </a:t>
            </a:r>
            <a:r>
              <a:rPr lang="en-US" dirty="0">
                <a:hlinkClick r:id="rId5"/>
              </a:rPr>
              <a:t>https://</a:t>
            </a:r>
            <a:r>
              <a:rPr lang="en-US" dirty="0" smtClean="0">
                <a:hlinkClick r:id="rId5"/>
              </a:rPr>
              <a:t>www.youtube.com/watch?v=lTTvKwCylFY&amp;index=29&amp;list=PLBDA2E52FB1EF80C9</a:t>
            </a:r>
            <a:endParaRPr lang="en-US" dirty="0" smtClean="0"/>
          </a:p>
          <a:p>
            <a:r>
              <a:rPr lang="en-US" dirty="0" smtClean="0"/>
              <a:t>Crash Course </a:t>
            </a:r>
            <a:r>
              <a:rPr lang="en-US" dirty="0"/>
              <a:t>Haitian Revolution: </a:t>
            </a:r>
            <a:r>
              <a:rPr lang="en-US" dirty="0">
                <a:hlinkClick r:id="rId6"/>
              </a:rPr>
              <a:t>https://</a:t>
            </a:r>
            <a:r>
              <a:rPr lang="en-US" dirty="0" smtClean="0">
                <a:hlinkClick r:id="rId6"/>
              </a:rPr>
              <a:t>www.youtube.com/watch?v=5A_o-nU5s2U&amp;list=PLBDA2E52FB1EF80C9&amp;index=30</a:t>
            </a:r>
            <a:endParaRPr lang="en-US" dirty="0" smtClean="0"/>
          </a:p>
          <a:p>
            <a:r>
              <a:rPr lang="en-US" dirty="0" smtClean="0"/>
              <a:t>Latin </a:t>
            </a:r>
            <a:r>
              <a:rPr lang="en-US" dirty="0"/>
              <a:t>American Revolution: </a:t>
            </a:r>
            <a:r>
              <a:rPr lang="en-US" dirty="0">
                <a:hlinkClick r:id="rId6"/>
              </a:rPr>
              <a:t>https://</a:t>
            </a:r>
            <a:r>
              <a:rPr lang="en-US" dirty="0" smtClean="0">
                <a:hlinkClick r:id="rId6"/>
              </a:rPr>
              <a:t>www.youtube.com/watch?v=5A_o-nU5s2U&amp;list=PLBDA2E52FB1EF80C9&amp;index=30</a:t>
            </a:r>
            <a:endParaRPr lang="en-US" dirty="0" smtClean="0"/>
          </a:p>
          <a:p>
            <a:endParaRPr lang="en-US" dirty="0"/>
          </a:p>
        </p:txBody>
      </p:sp>
    </p:spTree>
    <p:extLst>
      <p:ext uri="{BB962C8B-B14F-4D97-AF65-F5344CB8AC3E}">
        <p14:creationId xmlns:p14="http://schemas.microsoft.com/office/powerpoint/2010/main" val="312563514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u="sng" dirty="0" smtClean="0">
                <a:solidFill>
                  <a:srgbClr val="C00000"/>
                </a:solidFill>
              </a:rPr>
              <a:t>The </a:t>
            </a:r>
            <a:r>
              <a:rPr lang="en-US" b="1" u="sng" dirty="0" smtClean="0"/>
              <a:t>M</a:t>
            </a:r>
            <a:r>
              <a:rPr lang="en-US" b="1" u="sng" dirty="0" smtClean="0">
                <a:solidFill>
                  <a:srgbClr val="0070C0"/>
                </a:solidFill>
              </a:rPr>
              <a:t>A</a:t>
            </a:r>
            <a:r>
              <a:rPr lang="en-US" b="1" u="sng" dirty="0" smtClean="0">
                <a:solidFill>
                  <a:srgbClr val="006600"/>
                </a:solidFill>
              </a:rPr>
              <a:t>I</a:t>
            </a:r>
            <a:r>
              <a:rPr lang="en-US" b="1" u="sng" dirty="0" smtClean="0">
                <a:solidFill>
                  <a:srgbClr val="FF6600"/>
                </a:solidFill>
              </a:rPr>
              <a:t>N</a:t>
            </a:r>
            <a:r>
              <a:rPr lang="en-US" b="1" u="sng" dirty="0" smtClean="0">
                <a:solidFill>
                  <a:srgbClr val="C00000"/>
                </a:solidFill>
              </a:rPr>
              <a:t> Causes of World War I</a:t>
            </a:r>
            <a:endParaRPr lang="en-US" b="1" u="sng"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990600"/>
            <a:ext cx="8839200" cy="5867400"/>
          </a:xfrm>
        </p:spPr>
      </p:pic>
    </p:spTree>
    <p:extLst>
      <p:ext uri="{BB962C8B-B14F-4D97-AF65-F5344CB8AC3E}">
        <p14:creationId xmlns:p14="http://schemas.microsoft.com/office/powerpoint/2010/main" val="401670444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u="sng" dirty="0" smtClean="0">
                <a:solidFill>
                  <a:srgbClr val="C00000"/>
                </a:solidFill>
              </a:rPr>
              <a:t>MAIN Causes </a:t>
            </a:r>
            <a:r>
              <a:rPr lang="en-US" b="1" u="sng" dirty="0">
                <a:solidFill>
                  <a:srgbClr val="C00000"/>
                </a:solidFill>
              </a:rPr>
              <a:t>of World War I</a:t>
            </a:r>
            <a:endParaRPr lang="en-US" dirty="0"/>
          </a:p>
        </p:txBody>
      </p:sp>
      <p:sp>
        <p:nvSpPr>
          <p:cNvPr id="3" name="Content Placeholder 2"/>
          <p:cNvSpPr>
            <a:spLocks noGrp="1"/>
          </p:cNvSpPr>
          <p:nvPr>
            <p:ph sz="half" idx="1"/>
          </p:nvPr>
        </p:nvSpPr>
        <p:spPr>
          <a:xfrm>
            <a:off x="0" y="1600200"/>
            <a:ext cx="4495800" cy="5105400"/>
          </a:xfrm>
        </p:spPr>
        <p:txBody>
          <a:bodyPr>
            <a:normAutofit/>
          </a:bodyPr>
          <a:lstStyle/>
          <a:p>
            <a:r>
              <a:rPr lang="en-US" b="1" u="sng" dirty="0">
                <a:solidFill>
                  <a:srgbClr val="C00000"/>
                </a:solidFill>
              </a:rPr>
              <a:t>Long Term Causes</a:t>
            </a:r>
          </a:p>
          <a:p>
            <a:r>
              <a:rPr lang="en-US" dirty="0"/>
              <a:t>Rivalries among European </a:t>
            </a:r>
            <a:r>
              <a:rPr lang="en-US" dirty="0" smtClean="0"/>
              <a:t>powers imperialism</a:t>
            </a:r>
            <a:endParaRPr lang="en-US" dirty="0"/>
          </a:p>
          <a:p>
            <a:r>
              <a:rPr lang="en-US" dirty="0"/>
              <a:t>European alliance system</a:t>
            </a:r>
          </a:p>
          <a:p>
            <a:r>
              <a:rPr lang="en-US" dirty="0"/>
              <a:t>Militarism and arms race</a:t>
            </a:r>
          </a:p>
          <a:p>
            <a:r>
              <a:rPr lang="en-US" dirty="0"/>
              <a:t>Nationalist tensions in the Balkans </a:t>
            </a:r>
          </a:p>
          <a:p>
            <a:endParaRPr lang="en-US" dirty="0"/>
          </a:p>
        </p:txBody>
      </p:sp>
      <p:sp>
        <p:nvSpPr>
          <p:cNvPr id="4" name="Content Placeholder 3"/>
          <p:cNvSpPr>
            <a:spLocks noGrp="1"/>
          </p:cNvSpPr>
          <p:nvPr>
            <p:ph sz="half" idx="2"/>
          </p:nvPr>
        </p:nvSpPr>
        <p:spPr>
          <a:xfrm>
            <a:off x="4648200" y="1600200"/>
            <a:ext cx="4495800" cy="4953000"/>
          </a:xfrm>
        </p:spPr>
        <p:txBody>
          <a:bodyPr>
            <a:normAutofit/>
          </a:bodyPr>
          <a:lstStyle/>
          <a:p>
            <a:r>
              <a:rPr lang="en-US" b="1" u="sng" dirty="0">
                <a:solidFill>
                  <a:srgbClr val="C00000"/>
                </a:solidFill>
              </a:rPr>
              <a:t>Immediate Causes</a:t>
            </a:r>
          </a:p>
          <a:p>
            <a:r>
              <a:rPr lang="en-US" dirty="0"/>
              <a:t>Austria-Hungary’s annexation of Bosnia and Herzegovina</a:t>
            </a:r>
          </a:p>
          <a:p>
            <a:r>
              <a:rPr lang="en-US" dirty="0"/>
              <a:t>Fighting in the Balkans</a:t>
            </a:r>
          </a:p>
          <a:p>
            <a:r>
              <a:rPr lang="en-US" dirty="0"/>
              <a:t>Assassination of Archduke Frances Ferdinand</a:t>
            </a:r>
          </a:p>
          <a:p>
            <a:r>
              <a:rPr lang="en-US" dirty="0"/>
              <a:t>Russian mobilization</a:t>
            </a:r>
          </a:p>
          <a:p>
            <a:r>
              <a:rPr lang="en-US" dirty="0"/>
              <a:t>German invasion of Belgium</a:t>
            </a:r>
          </a:p>
          <a:p>
            <a:endParaRPr lang="en-US" dirty="0"/>
          </a:p>
        </p:txBody>
      </p:sp>
    </p:spTree>
    <p:extLst>
      <p:ext uri="{BB962C8B-B14F-4D97-AF65-F5344CB8AC3E}">
        <p14:creationId xmlns:p14="http://schemas.microsoft.com/office/powerpoint/2010/main" val="137626557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a:solidFill>
                  <a:srgbClr val="C00000"/>
                </a:solidFill>
              </a:rPr>
              <a:t>Effects of World War </a:t>
            </a:r>
            <a:r>
              <a:rPr lang="en-US" dirty="0">
                <a:solidFill>
                  <a:srgbClr val="C00000"/>
                </a:solidFill>
              </a:rPr>
              <a:t>I</a:t>
            </a:r>
            <a:endParaRPr lang="en-US" dirty="0"/>
          </a:p>
        </p:txBody>
      </p:sp>
      <p:sp>
        <p:nvSpPr>
          <p:cNvPr id="3" name="Content Placeholder 2"/>
          <p:cNvSpPr>
            <a:spLocks noGrp="1"/>
          </p:cNvSpPr>
          <p:nvPr>
            <p:ph sz="half" idx="1"/>
          </p:nvPr>
        </p:nvSpPr>
        <p:spPr>
          <a:xfrm>
            <a:off x="0" y="1295400"/>
            <a:ext cx="4495800" cy="5562600"/>
          </a:xfrm>
        </p:spPr>
        <p:txBody>
          <a:bodyPr>
            <a:normAutofit fontScale="92500" lnSpcReduction="20000"/>
          </a:bodyPr>
          <a:lstStyle/>
          <a:p>
            <a:r>
              <a:rPr lang="en-US" b="1" u="sng" dirty="0">
                <a:solidFill>
                  <a:srgbClr val="C00000"/>
                </a:solidFill>
              </a:rPr>
              <a:t>Immediate Effects</a:t>
            </a:r>
          </a:p>
          <a:p>
            <a:pPr lvl="0"/>
            <a:r>
              <a:rPr lang="en-US" dirty="0"/>
              <a:t>Enormous cost in lives and money</a:t>
            </a:r>
          </a:p>
          <a:p>
            <a:pPr lvl="0"/>
            <a:r>
              <a:rPr lang="en-US" dirty="0"/>
              <a:t>Russian Revolution</a:t>
            </a:r>
          </a:p>
          <a:p>
            <a:pPr lvl="0"/>
            <a:r>
              <a:rPr lang="en-US" dirty="0"/>
              <a:t>Creation of new nations in Eastern Europe</a:t>
            </a:r>
          </a:p>
          <a:p>
            <a:pPr lvl="0"/>
            <a:r>
              <a:rPr lang="en-US" dirty="0"/>
              <a:t>Requirement that Germany pay huge reparations</a:t>
            </a:r>
          </a:p>
          <a:p>
            <a:pPr lvl="0"/>
            <a:r>
              <a:rPr lang="en-US" dirty="0"/>
              <a:t>German loss of its overseas colonies</a:t>
            </a:r>
          </a:p>
          <a:p>
            <a:pPr lvl="0"/>
            <a:r>
              <a:rPr lang="en-US" dirty="0"/>
              <a:t>Balfour Declaration</a:t>
            </a:r>
          </a:p>
          <a:p>
            <a:pPr lvl="0"/>
            <a:r>
              <a:rPr lang="en-US" dirty="0"/>
              <a:t>League of Nations</a:t>
            </a:r>
          </a:p>
          <a:p>
            <a:endParaRPr lang="en-US" dirty="0"/>
          </a:p>
        </p:txBody>
      </p:sp>
      <p:sp>
        <p:nvSpPr>
          <p:cNvPr id="4" name="Content Placeholder 3"/>
          <p:cNvSpPr>
            <a:spLocks noGrp="1"/>
          </p:cNvSpPr>
          <p:nvPr>
            <p:ph sz="half" idx="2"/>
          </p:nvPr>
        </p:nvSpPr>
        <p:spPr>
          <a:xfrm>
            <a:off x="4648200" y="1295400"/>
            <a:ext cx="4495800" cy="5562600"/>
          </a:xfrm>
        </p:spPr>
        <p:txBody>
          <a:bodyPr>
            <a:normAutofit fontScale="92500" lnSpcReduction="20000"/>
          </a:bodyPr>
          <a:lstStyle/>
          <a:p>
            <a:r>
              <a:rPr lang="en-US" b="1" u="sng" dirty="0">
                <a:solidFill>
                  <a:srgbClr val="C00000"/>
                </a:solidFill>
              </a:rPr>
              <a:t>Long Term Effects</a:t>
            </a:r>
          </a:p>
          <a:p>
            <a:pPr lvl="0"/>
            <a:r>
              <a:rPr lang="en-US" dirty="0"/>
              <a:t>Economic impact of war debts on Europe</a:t>
            </a:r>
          </a:p>
          <a:p>
            <a:pPr lvl="0"/>
            <a:r>
              <a:rPr lang="en-US" dirty="0"/>
              <a:t>Stronger central governments</a:t>
            </a:r>
          </a:p>
          <a:p>
            <a:pPr lvl="0"/>
            <a:r>
              <a:rPr lang="en-US" dirty="0"/>
              <a:t>Emergences of United States and japan as important powers</a:t>
            </a:r>
          </a:p>
          <a:p>
            <a:pPr lvl="0"/>
            <a:r>
              <a:rPr lang="en-US" dirty="0"/>
              <a:t>Growth of nationalism in colonies</a:t>
            </a:r>
          </a:p>
          <a:p>
            <a:pPr lvl="0"/>
            <a:r>
              <a:rPr lang="en-US" dirty="0"/>
              <a:t>Increased anti-Semitism in Germany</a:t>
            </a:r>
          </a:p>
          <a:p>
            <a:pPr lvl="0"/>
            <a:r>
              <a:rPr lang="en-US" dirty="0"/>
              <a:t>Rise of fascism</a:t>
            </a:r>
          </a:p>
          <a:p>
            <a:r>
              <a:rPr lang="en-US" dirty="0"/>
              <a:t>World War II</a:t>
            </a:r>
          </a:p>
          <a:p>
            <a:endParaRPr lang="en-US" dirty="0"/>
          </a:p>
        </p:txBody>
      </p:sp>
    </p:spTree>
    <p:extLst>
      <p:ext uri="{BB962C8B-B14F-4D97-AF65-F5344CB8AC3E}">
        <p14:creationId xmlns:p14="http://schemas.microsoft.com/office/powerpoint/2010/main" val="419468003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u="sng" dirty="0" smtClean="0">
                <a:solidFill>
                  <a:srgbClr val="C00000"/>
                </a:solidFill>
              </a:rPr>
              <a:t>Communism</a:t>
            </a:r>
            <a:r>
              <a:rPr lang="en-US" dirty="0" smtClean="0"/>
              <a:t>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219200"/>
            <a:ext cx="4495800" cy="5562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295400"/>
            <a:ext cx="4495800" cy="5562600"/>
          </a:xfrm>
        </p:spPr>
      </p:pic>
    </p:spTree>
    <p:extLst>
      <p:ext uri="{BB962C8B-B14F-4D97-AF65-F5344CB8AC3E}">
        <p14:creationId xmlns:p14="http://schemas.microsoft.com/office/powerpoint/2010/main" val="420226350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World War II</a:t>
            </a:r>
            <a:endParaRPr lang="en-US" b="1" u="sng" dirty="0">
              <a:solidFill>
                <a:srgbClr val="FF0000"/>
              </a:solidFill>
            </a:endParaRPr>
          </a:p>
        </p:txBody>
      </p:sp>
      <p:sp>
        <p:nvSpPr>
          <p:cNvPr id="3" name="Content Placeholder 2"/>
          <p:cNvSpPr>
            <a:spLocks noGrp="1"/>
          </p:cNvSpPr>
          <p:nvPr>
            <p:ph sz="half" idx="1"/>
          </p:nvPr>
        </p:nvSpPr>
        <p:spPr/>
        <p:txBody>
          <a:bodyPr>
            <a:normAutofit fontScale="92500" lnSpcReduction="10000"/>
          </a:bodyPr>
          <a:lstStyle/>
          <a:p>
            <a:r>
              <a:rPr lang="en-US" dirty="0" smtClean="0">
                <a:solidFill>
                  <a:srgbClr val="FF6600"/>
                </a:solidFill>
              </a:rPr>
              <a:t>Holocaust: the killing of more than 6 million Jews</a:t>
            </a:r>
          </a:p>
          <a:p>
            <a:r>
              <a:rPr lang="en-US" dirty="0" smtClean="0">
                <a:solidFill>
                  <a:srgbClr val="7030A0"/>
                </a:solidFill>
              </a:rPr>
              <a:t>Total war: the channeling of all of a nation’s resources into the war effort</a:t>
            </a:r>
          </a:p>
          <a:p>
            <a:r>
              <a:rPr lang="en-US" dirty="0" smtClean="0">
                <a:solidFill>
                  <a:srgbClr val="FF0066"/>
                </a:solidFill>
              </a:rPr>
              <a:t>Propaganda used </a:t>
            </a:r>
            <a:r>
              <a:rPr lang="en-US" smtClean="0">
                <a:solidFill>
                  <a:srgbClr val="FF0066"/>
                </a:solidFill>
              </a:rPr>
              <a:t>in both wars </a:t>
            </a:r>
            <a:r>
              <a:rPr lang="en-US" dirty="0" smtClean="0">
                <a:solidFill>
                  <a:srgbClr val="FF0066"/>
                </a:solidFill>
              </a:rPr>
              <a:t>is the spreading of ideas to promote a cause or damage an </a:t>
            </a:r>
            <a:r>
              <a:rPr lang="en-US" smtClean="0">
                <a:solidFill>
                  <a:srgbClr val="FF0066"/>
                </a:solidFill>
              </a:rPr>
              <a:t>opposing cause</a:t>
            </a:r>
            <a:endParaRPr lang="en-US" dirty="0" smtClean="0">
              <a:solidFill>
                <a:srgbClr val="FF0066"/>
              </a:solidFill>
            </a:endParaRPr>
          </a:p>
        </p:txBody>
      </p:sp>
      <p:sp>
        <p:nvSpPr>
          <p:cNvPr id="4" name="Content Placeholder 3"/>
          <p:cNvSpPr>
            <a:spLocks noGrp="1"/>
          </p:cNvSpPr>
          <p:nvPr>
            <p:ph sz="half" idx="2"/>
          </p:nvPr>
        </p:nvSpPr>
        <p:spPr/>
        <p:txBody>
          <a:bodyPr>
            <a:normAutofit fontScale="92500" lnSpcReduction="10000"/>
          </a:bodyPr>
          <a:lstStyle/>
          <a:p>
            <a:r>
              <a:rPr lang="en-US" dirty="0" smtClean="0">
                <a:solidFill>
                  <a:srgbClr val="FF0000"/>
                </a:solidFill>
              </a:rPr>
              <a:t>D Day: The allied invasion of France</a:t>
            </a:r>
          </a:p>
          <a:p>
            <a:r>
              <a:rPr lang="en-US" dirty="0" smtClean="0">
                <a:solidFill>
                  <a:srgbClr val="7030A0"/>
                </a:solidFill>
              </a:rPr>
              <a:t>The war in Europe comes to an end with the capture of Berlin </a:t>
            </a:r>
          </a:p>
          <a:p>
            <a:r>
              <a:rPr lang="en-US" dirty="0" smtClean="0">
                <a:solidFill>
                  <a:srgbClr val="006600"/>
                </a:solidFill>
              </a:rPr>
              <a:t>The war in Japan comes to an end with the dropping of two atomic bombs on Hiroshima and Nagasaki </a:t>
            </a:r>
            <a:endParaRPr lang="en-US" dirty="0">
              <a:solidFill>
                <a:srgbClr val="006600"/>
              </a:solidFill>
            </a:endParaRPr>
          </a:p>
        </p:txBody>
      </p:sp>
    </p:spTree>
    <p:extLst>
      <p:ext uri="{BB962C8B-B14F-4D97-AF65-F5344CB8AC3E}">
        <p14:creationId xmlns:p14="http://schemas.microsoft.com/office/powerpoint/2010/main" val="394429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b="1" u="sng" dirty="0" smtClean="0">
                <a:solidFill>
                  <a:srgbClr val="FF0000"/>
                </a:solidFill>
              </a:rPr>
              <a:t>Causes of World War II</a:t>
            </a:r>
            <a:endParaRPr lang="en-US" b="1" u="sng"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685800"/>
            <a:ext cx="9067800" cy="6172200"/>
          </a:xfrm>
        </p:spPr>
      </p:pic>
    </p:spTree>
    <p:extLst>
      <p:ext uri="{BB962C8B-B14F-4D97-AF65-F5344CB8AC3E}">
        <p14:creationId xmlns:p14="http://schemas.microsoft.com/office/powerpoint/2010/main" val="105508447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u="sng" dirty="0" smtClean="0">
                <a:solidFill>
                  <a:srgbClr val="C00000"/>
                </a:solidFill>
              </a:rPr>
              <a:t>Effects of World War II</a:t>
            </a:r>
            <a:endParaRPr lang="en-US" b="1" u="sng" dirty="0">
              <a:solidFill>
                <a:srgbClr val="C00000"/>
              </a:solidFill>
            </a:endParaRPr>
          </a:p>
        </p:txBody>
      </p:sp>
      <p:sp>
        <p:nvSpPr>
          <p:cNvPr id="3" name="Content Placeholder 2"/>
          <p:cNvSpPr>
            <a:spLocks noGrp="1"/>
          </p:cNvSpPr>
          <p:nvPr>
            <p:ph idx="1"/>
          </p:nvPr>
        </p:nvSpPr>
        <p:spPr>
          <a:xfrm>
            <a:off x="0" y="838200"/>
            <a:ext cx="9067800" cy="6019800"/>
          </a:xfrm>
        </p:spPr>
        <p:txBody>
          <a:bodyPr>
            <a:normAutofit/>
          </a:bodyPr>
          <a:lstStyle/>
          <a:p>
            <a:r>
              <a:rPr lang="en-US" dirty="0" smtClean="0">
                <a:solidFill>
                  <a:srgbClr val="006600"/>
                </a:solidFill>
              </a:rPr>
              <a:t>Trials for War Crimes</a:t>
            </a:r>
          </a:p>
          <a:p>
            <a:r>
              <a:rPr lang="en-US" dirty="0" smtClean="0">
                <a:solidFill>
                  <a:srgbClr val="000099"/>
                </a:solidFill>
              </a:rPr>
              <a:t>Enormous loss of human life</a:t>
            </a:r>
          </a:p>
          <a:p>
            <a:r>
              <a:rPr lang="en-US" dirty="0" smtClean="0">
                <a:solidFill>
                  <a:srgbClr val="7030A0"/>
                </a:solidFill>
              </a:rPr>
              <a:t>Destroyed cities and towns</a:t>
            </a:r>
          </a:p>
          <a:p>
            <a:r>
              <a:rPr lang="en-US" dirty="0" smtClean="0">
                <a:solidFill>
                  <a:srgbClr val="FF0066"/>
                </a:solidFill>
              </a:rPr>
              <a:t>2 Super Powers</a:t>
            </a:r>
          </a:p>
          <a:p>
            <a:r>
              <a:rPr lang="en-US" dirty="0" smtClean="0">
                <a:solidFill>
                  <a:srgbClr val="0070C0"/>
                </a:solidFill>
              </a:rPr>
              <a:t>Cold War</a:t>
            </a:r>
          </a:p>
          <a:p>
            <a:r>
              <a:rPr lang="en-US" dirty="0" smtClean="0">
                <a:solidFill>
                  <a:srgbClr val="00B050"/>
                </a:solidFill>
              </a:rPr>
              <a:t>Women’s Rights expanded</a:t>
            </a:r>
          </a:p>
          <a:p>
            <a:r>
              <a:rPr lang="en-US" dirty="0" smtClean="0">
                <a:solidFill>
                  <a:srgbClr val="FF6600"/>
                </a:solidFill>
              </a:rPr>
              <a:t>Creation of United Nations</a:t>
            </a:r>
          </a:p>
          <a:p>
            <a:r>
              <a:rPr lang="en-US" dirty="0" smtClean="0">
                <a:solidFill>
                  <a:schemeClr val="accent2">
                    <a:lumMod val="75000"/>
                  </a:schemeClr>
                </a:solidFill>
              </a:rPr>
              <a:t>Advancements in technology: radar, sonar,</a:t>
            </a:r>
          </a:p>
          <a:p>
            <a:r>
              <a:rPr lang="en-US" dirty="0" smtClean="0"/>
              <a:t>Atomic Bombs</a:t>
            </a:r>
            <a:endParaRPr lang="en-US" dirty="0"/>
          </a:p>
        </p:txBody>
      </p:sp>
    </p:spTree>
    <p:extLst>
      <p:ext uri="{BB962C8B-B14F-4D97-AF65-F5344CB8AC3E}">
        <p14:creationId xmlns:p14="http://schemas.microsoft.com/office/powerpoint/2010/main" val="23399309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u="sng" dirty="0">
                <a:solidFill>
                  <a:srgbClr val="C00000"/>
                </a:solidFill>
              </a:rPr>
              <a:t>20</a:t>
            </a:r>
            <a:r>
              <a:rPr lang="en-US" b="1" u="sng" baseline="30000" dirty="0">
                <a:solidFill>
                  <a:srgbClr val="C00000"/>
                </a:solidFill>
              </a:rPr>
              <a:t>th</a:t>
            </a:r>
            <a:r>
              <a:rPr lang="en-US" b="1" u="sng" dirty="0">
                <a:solidFill>
                  <a:srgbClr val="C00000"/>
                </a:solidFill>
              </a:rPr>
              <a:t> </a:t>
            </a:r>
            <a:r>
              <a:rPr lang="en-US" b="1" u="sng" dirty="0" smtClean="0">
                <a:solidFill>
                  <a:srgbClr val="C00000"/>
                </a:solidFill>
              </a:rPr>
              <a:t>Century Totalitarian </a:t>
            </a:r>
            <a:r>
              <a:rPr lang="en-US" b="1" u="sng" dirty="0">
                <a:solidFill>
                  <a:srgbClr val="C00000"/>
                </a:solidFill>
              </a:rPr>
              <a:t>R</a:t>
            </a:r>
            <a:r>
              <a:rPr lang="en-US" b="1" u="sng" dirty="0" smtClean="0">
                <a:solidFill>
                  <a:srgbClr val="C00000"/>
                </a:solidFill>
              </a:rPr>
              <a:t>ulers</a:t>
            </a:r>
            <a:endParaRPr lang="en-US" u="sng" dirty="0">
              <a:solidFill>
                <a:srgbClr val="C00000"/>
              </a:solidFill>
            </a:endParaRPr>
          </a:p>
        </p:txBody>
      </p:sp>
      <p:sp>
        <p:nvSpPr>
          <p:cNvPr id="3" name="Content Placeholder 2"/>
          <p:cNvSpPr>
            <a:spLocks noGrp="1"/>
          </p:cNvSpPr>
          <p:nvPr>
            <p:ph sz="half" idx="1"/>
          </p:nvPr>
        </p:nvSpPr>
        <p:spPr>
          <a:xfrm>
            <a:off x="76200" y="1600200"/>
            <a:ext cx="4419600" cy="5257800"/>
          </a:xfrm>
        </p:spPr>
        <p:txBody>
          <a:bodyPr/>
          <a:lstStyle/>
          <a:p>
            <a:r>
              <a:rPr lang="en-US" sz="3200" b="1" dirty="0">
                <a:solidFill>
                  <a:srgbClr val="C00000"/>
                </a:solidFill>
              </a:rPr>
              <a:t>Totalitarianism</a:t>
            </a:r>
            <a:r>
              <a:rPr lang="en-US" sz="3200" b="1" dirty="0"/>
              <a:t> is a form of government in which the national government takes control of all aspects of both public and private life. </a:t>
            </a:r>
            <a:endParaRPr lang="en-US" sz="3200" dirty="0"/>
          </a:p>
          <a:p>
            <a:endParaRPr lang="en-US" dirty="0"/>
          </a:p>
        </p:txBody>
      </p:sp>
      <p:sp>
        <p:nvSpPr>
          <p:cNvPr id="4" name="Content Placeholder 3"/>
          <p:cNvSpPr>
            <a:spLocks noGrp="1"/>
          </p:cNvSpPr>
          <p:nvPr>
            <p:ph sz="half" idx="2"/>
          </p:nvPr>
        </p:nvSpPr>
        <p:spPr>
          <a:xfrm>
            <a:off x="4648200" y="1600200"/>
            <a:ext cx="4419600" cy="5257800"/>
          </a:xfrm>
        </p:spPr>
        <p:txBody>
          <a:bodyPr/>
          <a:lstStyle/>
          <a:p>
            <a:r>
              <a:rPr lang="en-US" sz="3200" b="1" dirty="0">
                <a:solidFill>
                  <a:srgbClr val="002060"/>
                </a:solidFill>
              </a:rPr>
              <a:t>Hitler/ Germany</a:t>
            </a:r>
            <a:endParaRPr lang="en-US" sz="3200" dirty="0">
              <a:solidFill>
                <a:srgbClr val="002060"/>
              </a:solidFill>
            </a:endParaRPr>
          </a:p>
          <a:p>
            <a:r>
              <a:rPr lang="en-US" sz="3200" b="1" dirty="0"/>
              <a:t> </a:t>
            </a:r>
            <a:r>
              <a:rPr lang="en-US" sz="3200" b="1" dirty="0">
                <a:solidFill>
                  <a:srgbClr val="FF0000"/>
                </a:solidFill>
              </a:rPr>
              <a:t>Stalin / USSR</a:t>
            </a:r>
            <a:endParaRPr lang="en-US" sz="3200" dirty="0">
              <a:solidFill>
                <a:srgbClr val="FF0000"/>
              </a:solidFill>
            </a:endParaRPr>
          </a:p>
          <a:p>
            <a:r>
              <a:rPr lang="en-US" sz="3200" b="1" dirty="0"/>
              <a:t> </a:t>
            </a:r>
            <a:r>
              <a:rPr lang="en-US" sz="3200" b="1" dirty="0">
                <a:solidFill>
                  <a:srgbClr val="006600"/>
                </a:solidFill>
              </a:rPr>
              <a:t>Mao Zedong / </a:t>
            </a:r>
            <a:r>
              <a:rPr lang="en-US" sz="3200" b="1" dirty="0" smtClean="0">
                <a:solidFill>
                  <a:srgbClr val="006600"/>
                </a:solidFill>
              </a:rPr>
              <a:t>China</a:t>
            </a:r>
            <a:endParaRPr lang="en-US" sz="3200" dirty="0"/>
          </a:p>
          <a:p>
            <a:r>
              <a:rPr lang="en-US" sz="3200" b="1" dirty="0"/>
              <a:t> </a:t>
            </a:r>
            <a:r>
              <a:rPr lang="en-US" sz="3200" b="1" dirty="0">
                <a:solidFill>
                  <a:srgbClr val="7030A0"/>
                </a:solidFill>
              </a:rPr>
              <a:t>Pol Pot / Cambodia</a:t>
            </a:r>
            <a:endParaRPr lang="en-US" sz="3200" dirty="0">
              <a:solidFill>
                <a:srgbClr val="7030A0"/>
              </a:solidFill>
            </a:endParaRPr>
          </a:p>
          <a:p>
            <a:r>
              <a:rPr lang="en-US" sz="3200" b="1" dirty="0"/>
              <a:t> </a:t>
            </a:r>
            <a:r>
              <a:rPr lang="en-US" sz="3200" b="1" dirty="0">
                <a:solidFill>
                  <a:srgbClr val="FF6600"/>
                </a:solidFill>
              </a:rPr>
              <a:t>Mussolini  / Italy</a:t>
            </a:r>
            <a:endParaRPr lang="en-US" sz="3200" dirty="0">
              <a:solidFill>
                <a:srgbClr val="FF6600"/>
              </a:solidFill>
            </a:endParaRPr>
          </a:p>
          <a:p>
            <a:endParaRPr lang="en-US" dirty="0"/>
          </a:p>
        </p:txBody>
      </p:sp>
    </p:spTree>
    <p:extLst>
      <p:ext uri="{BB962C8B-B14F-4D97-AF65-F5344CB8AC3E}">
        <p14:creationId xmlns:p14="http://schemas.microsoft.com/office/powerpoint/2010/main" val="34895969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u="sng" dirty="0" smtClean="0"/>
              <a:t>Video Summaries</a:t>
            </a:r>
            <a:endParaRPr lang="en-US" b="1" u="sng" dirty="0"/>
          </a:p>
        </p:txBody>
      </p:sp>
      <p:sp>
        <p:nvSpPr>
          <p:cNvPr id="3" name="Content Placeholder 2"/>
          <p:cNvSpPr>
            <a:spLocks noGrp="1"/>
          </p:cNvSpPr>
          <p:nvPr>
            <p:ph idx="1"/>
          </p:nvPr>
        </p:nvSpPr>
        <p:spPr>
          <a:xfrm>
            <a:off x="0" y="838200"/>
            <a:ext cx="9144000" cy="6019800"/>
          </a:xfrm>
        </p:spPr>
        <p:txBody>
          <a:bodyPr>
            <a:normAutofit fontScale="85000" lnSpcReduction="20000"/>
          </a:bodyPr>
          <a:lstStyle/>
          <a:p>
            <a:r>
              <a:rPr lang="en-US" dirty="0" smtClean="0"/>
              <a:t>Crash Course </a:t>
            </a:r>
            <a:r>
              <a:rPr lang="en-US" dirty="0"/>
              <a:t>Agricultural Revolution: </a:t>
            </a:r>
            <a:r>
              <a:rPr lang="en-US" dirty="0">
                <a:hlinkClick r:id="rId2"/>
              </a:rPr>
              <a:t>https://</a:t>
            </a:r>
            <a:r>
              <a:rPr lang="en-US" dirty="0" smtClean="0">
                <a:hlinkClick r:id="rId2"/>
              </a:rPr>
              <a:t>www.youtube.com/watch?v=Yocja_N5s1I&amp;index=1&amp;list=PLBDA2E52FB1EF80C9</a:t>
            </a:r>
            <a:endParaRPr lang="en-US" dirty="0" smtClean="0"/>
          </a:p>
          <a:p>
            <a:r>
              <a:rPr lang="en-US" dirty="0" smtClean="0"/>
              <a:t>Crash </a:t>
            </a:r>
            <a:r>
              <a:rPr lang="en-US" dirty="0"/>
              <a:t>Course Indus Valley: </a:t>
            </a:r>
            <a:r>
              <a:rPr lang="en-US" dirty="0">
                <a:hlinkClick r:id="rId3"/>
              </a:rPr>
              <a:t>https://</a:t>
            </a:r>
            <a:r>
              <a:rPr lang="en-US" dirty="0" smtClean="0">
                <a:hlinkClick r:id="rId3"/>
              </a:rPr>
              <a:t>www.youtube.com/watch?v=n7ndRwqJYDM&amp;list=PLBDA2E52FB1EF80C9&amp;index=2</a:t>
            </a:r>
            <a:endParaRPr lang="en-US" dirty="0" smtClean="0"/>
          </a:p>
          <a:p>
            <a:endParaRPr lang="en-US" dirty="0"/>
          </a:p>
          <a:p>
            <a:r>
              <a:rPr lang="en-US" dirty="0" smtClean="0"/>
              <a:t>Crash </a:t>
            </a:r>
            <a:r>
              <a:rPr lang="en-US" dirty="0"/>
              <a:t>Course Mesopotamia: </a:t>
            </a:r>
            <a:r>
              <a:rPr lang="en-US" dirty="0">
                <a:hlinkClick r:id="rId3"/>
              </a:rPr>
              <a:t>https://</a:t>
            </a:r>
            <a:r>
              <a:rPr lang="en-US" dirty="0" smtClean="0">
                <a:hlinkClick r:id="rId3"/>
              </a:rPr>
              <a:t>www.youtube.com/watch?v=n7ndRwqJYDM&amp;list=PLBDA2E52FB1EF80C9&amp;index=2</a:t>
            </a:r>
            <a:endParaRPr lang="en-US" dirty="0" smtClean="0"/>
          </a:p>
          <a:p>
            <a:r>
              <a:rPr lang="en-US" dirty="0" smtClean="0"/>
              <a:t>Crash Course Ancient Egypt</a:t>
            </a:r>
            <a:r>
              <a:rPr lang="en-US" dirty="0"/>
              <a:t>:  </a:t>
            </a:r>
            <a:r>
              <a:rPr lang="en-US" dirty="0">
                <a:hlinkClick r:id="rId4"/>
              </a:rPr>
              <a:t>https://</a:t>
            </a:r>
            <a:r>
              <a:rPr lang="en-US" dirty="0" smtClean="0">
                <a:hlinkClick r:id="rId4"/>
              </a:rPr>
              <a:t>www.youtube.com/watch?v=Z3Wvw6BivVI&amp;index=4&amp;list=PLBDA2E52FB1EF80C9</a:t>
            </a:r>
            <a:endParaRPr lang="en-US" dirty="0" smtClean="0"/>
          </a:p>
          <a:p>
            <a:endParaRPr lang="en-US" dirty="0" smtClean="0"/>
          </a:p>
          <a:p>
            <a:r>
              <a:rPr lang="en-US" dirty="0" smtClean="0"/>
              <a:t> </a:t>
            </a:r>
          </a:p>
          <a:p>
            <a:endParaRPr lang="en-US" dirty="0"/>
          </a:p>
        </p:txBody>
      </p:sp>
    </p:spTree>
    <p:extLst>
      <p:ext uri="{BB962C8B-B14F-4D97-AF65-F5344CB8AC3E}">
        <p14:creationId xmlns:p14="http://schemas.microsoft.com/office/powerpoint/2010/main" val="270214068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905000"/>
          </a:xfrm>
        </p:spPr>
        <p:txBody>
          <a:bodyPr>
            <a:normAutofit fontScale="90000"/>
          </a:bodyPr>
          <a:lstStyle/>
          <a:p>
            <a:r>
              <a:rPr lang="en-US" b="1" u="sng" dirty="0">
                <a:solidFill>
                  <a:srgbClr val="C00000"/>
                </a:solidFill>
              </a:rPr>
              <a:t/>
            </a:r>
            <a:br>
              <a:rPr lang="en-US" b="1" u="sng" dirty="0">
                <a:solidFill>
                  <a:srgbClr val="C00000"/>
                </a:solidFill>
              </a:rPr>
            </a:br>
            <a:r>
              <a:rPr lang="en-US" b="1" u="sng" dirty="0" smtClean="0">
                <a:solidFill>
                  <a:srgbClr val="C00000"/>
                </a:solidFill>
              </a:rPr>
              <a:t>The Cold War: US / USSR </a:t>
            </a:r>
            <a:r>
              <a:rPr lang="en-US" sz="2000" dirty="0"/>
              <a:t>a state of political hostility between countries characterized by threats, propaganda, and other measures short </a:t>
            </a:r>
            <a:r>
              <a:rPr lang="en-US" sz="2000" dirty="0" smtClean="0"/>
              <a:t>of open </a:t>
            </a:r>
            <a:r>
              <a:rPr lang="en-US" sz="2000" dirty="0"/>
              <a:t>warfare, in particular</a:t>
            </a:r>
            <a:r>
              <a:rPr lang="en-US" sz="2000" dirty="0" smtClean="0"/>
              <a:t>. the </a:t>
            </a:r>
            <a:r>
              <a:rPr lang="en-US" sz="2000" dirty="0"/>
              <a:t>state of political hostility that existed between the Soviet bloc countries and the US-led Western powers from 1945 to 1990</a:t>
            </a:r>
            <a:r>
              <a:rPr lang="en-US" dirty="0"/>
              <a:t/>
            </a:r>
            <a:br>
              <a:rPr lang="en-US" dirty="0"/>
            </a:br>
            <a:endParaRPr lang="en-US" b="1" u="sng" dirty="0">
              <a:solidFill>
                <a:srgbClr val="C0000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981200"/>
            <a:ext cx="4572000" cy="47244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6800" y="2057400"/>
            <a:ext cx="4267200" cy="4495800"/>
          </a:xfrm>
        </p:spPr>
      </p:pic>
    </p:spTree>
    <p:extLst>
      <p:ext uri="{BB962C8B-B14F-4D97-AF65-F5344CB8AC3E}">
        <p14:creationId xmlns:p14="http://schemas.microsoft.com/office/powerpoint/2010/main" val="275208339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Cold War Hot Spots</a:t>
            </a:r>
            <a:endParaRPr lang="en-US" u="sng" dirty="0">
              <a:solidFill>
                <a:srgbClr val="FF0000"/>
              </a:solidFill>
            </a:endParaRPr>
          </a:p>
        </p:txBody>
      </p:sp>
      <p:sp>
        <p:nvSpPr>
          <p:cNvPr id="3" name="Content Placeholder 2"/>
          <p:cNvSpPr>
            <a:spLocks noGrp="1"/>
          </p:cNvSpPr>
          <p:nvPr>
            <p:ph sz="half" idx="1"/>
          </p:nvPr>
        </p:nvSpPr>
        <p:spPr/>
        <p:txBody>
          <a:bodyPr/>
          <a:lstStyle/>
          <a:p>
            <a:r>
              <a:rPr lang="en-US" dirty="0" smtClean="0">
                <a:solidFill>
                  <a:srgbClr val="FF0066"/>
                </a:solidFill>
              </a:rPr>
              <a:t>Cuban Missile  Crisis, where the Cold War got Hot</a:t>
            </a:r>
          </a:p>
          <a:p>
            <a:r>
              <a:rPr lang="en-US" dirty="0" smtClean="0">
                <a:solidFill>
                  <a:srgbClr val="002060"/>
                </a:solidFill>
              </a:rPr>
              <a:t>With the development of the atomic bombs world peace is threaten from unrestricted nuclear proliferation</a:t>
            </a:r>
            <a:endParaRPr lang="en-US" dirty="0">
              <a:solidFill>
                <a:srgbClr val="002060"/>
              </a:solidFill>
            </a:endParaRPr>
          </a:p>
        </p:txBody>
      </p:sp>
      <p:sp>
        <p:nvSpPr>
          <p:cNvPr id="4" name="Content Placeholder 3"/>
          <p:cNvSpPr>
            <a:spLocks noGrp="1"/>
          </p:cNvSpPr>
          <p:nvPr>
            <p:ph sz="half" idx="2"/>
          </p:nvPr>
        </p:nvSpPr>
        <p:spPr/>
        <p:txBody>
          <a:bodyPr/>
          <a:lstStyle/>
          <a:p>
            <a:r>
              <a:rPr lang="en-US" dirty="0" smtClean="0">
                <a:solidFill>
                  <a:srgbClr val="00B050"/>
                </a:solidFill>
              </a:rPr>
              <a:t>Germany divided into two countries, East and West Germany</a:t>
            </a:r>
          </a:p>
          <a:p>
            <a:r>
              <a:rPr lang="en-US" dirty="0" smtClean="0">
                <a:solidFill>
                  <a:srgbClr val="0070C0"/>
                </a:solidFill>
              </a:rPr>
              <a:t>Building of the Berlin Wall to keep East Germans from defecting to West Germany</a:t>
            </a:r>
            <a:endParaRPr lang="en-US" dirty="0">
              <a:solidFill>
                <a:srgbClr val="0070C0"/>
              </a:solidFill>
            </a:endParaRPr>
          </a:p>
        </p:txBody>
      </p:sp>
    </p:spTree>
    <p:extLst>
      <p:ext uri="{BB962C8B-B14F-4D97-AF65-F5344CB8AC3E}">
        <p14:creationId xmlns:p14="http://schemas.microsoft.com/office/powerpoint/2010/main" val="3073176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u="sng" dirty="0" smtClean="0">
                <a:solidFill>
                  <a:srgbClr val="C00000"/>
                </a:solidFill>
              </a:rPr>
              <a:t>Cold War Hot Spots</a:t>
            </a:r>
            <a:endParaRPr lang="en-US" b="1" u="sng" dirty="0">
              <a:solidFill>
                <a:srgbClr val="C00000"/>
              </a:solidFill>
            </a:endParaRPr>
          </a:p>
        </p:txBody>
      </p:sp>
      <p:sp>
        <p:nvSpPr>
          <p:cNvPr id="3" name="Content Placeholder 2"/>
          <p:cNvSpPr>
            <a:spLocks noGrp="1"/>
          </p:cNvSpPr>
          <p:nvPr>
            <p:ph sz="half" idx="1"/>
          </p:nvPr>
        </p:nvSpPr>
        <p:spPr>
          <a:xfrm>
            <a:off x="0" y="1143000"/>
            <a:ext cx="4495800" cy="5638800"/>
          </a:xfrm>
        </p:spPr>
        <p:txBody>
          <a:bodyPr>
            <a:normAutofit fontScale="77500" lnSpcReduction="20000"/>
          </a:bodyPr>
          <a:lstStyle/>
          <a:p>
            <a:pPr marL="0" indent="0">
              <a:buNone/>
            </a:pPr>
            <a:r>
              <a:rPr lang="en-US" sz="3400" b="1" dirty="0" smtClean="0">
                <a:solidFill>
                  <a:srgbClr val="002060"/>
                </a:solidFill>
              </a:rPr>
              <a:t>                        </a:t>
            </a:r>
            <a:r>
              <a:rPr lang="en-US" sz="3400" b="1" u="sng" dirty="0" smtClean="0">
                <a:solidFill>
                  <a:srgbClr val="002060"/>
                </a:solidFill>
              </a:rPr>
              <a:t>Korea</a:t>
            </a:r>
          </a:p>
          <a:p>
            <a:pPr>
              <a:buFont typeface="Arial" charset="0"/>
              <a:buChar char="•"/>
            </a:pPr>
            <a:r>
              <a:rPr lang="en-US" b="1" dirty="0" smtClean="0">
                <a:solidFill>
                  <a:srgbClr val="002060"/>
                </a:solidFill>
              </a:rPr>
              <a:t>Divided into communist north and noncommunist US supported south</a:t>
            </a:r>
          </a:p>
          <a:p>
            <a:pPr>
              <a:buFont typeface="Arial" charset="0"/>
              <a:buChar char="•"/>
            </a:pPr>
            <a:r>
              <a:rPr lang="en-US" b="1" dirty="0" smtClean="0">
                <a:solidFill>
                  <a:srgbClr val="002060"/>
                </a:solidFill>
              </a:rPr>
              <a:t>China provided troops to support North Korea</a:t>
            </a:r>
          </a:p>
          <a:p>
            <a:pPr>
              <a:buFont typeface="Arial" charset="0"/>
              <a:buChar char="•"/>
            </a:pPr>
            <a:r>
              <a:rPr lang="en-US" b="1" dirty="0" smtClean="0">
                <a:solidFill>
                  <a:srgbClr val="002060"/>
                </a:solidFill>
              </a:rPr>
              <a:t>The US led United Nations troops supporting South Korea</a:t>
            </a:r>
          </a:p>
          <a:p>
            <a:pPr>
              <a:buFont typeface="Arial" charset="0"/>
              <a:buChar char="•"/>
            </a:pPr>
            <a:r>
              <a:rPr lang="en-US" b="1" dirty="0" smtClean="0">
                <a:solidFill>
                  <a:srgbClr val="002060"/>
                </a:solidFill>
              </a:rPr>
              <a:t>Warfare mainly involved regular troops</a:t>
            </a:r>
          </a:p>
          <a:p>
            <a:pPr>
              <a:buFont typeface="Arial" charset="0"/>
              <a:buChar char="•"/>
            </a:pPr>
            <a:r>
              <a:rPr lang="en-US" b="1" dirty="0" smtClean="0">
                <a:solidFill>
                  <a:srgbClr val="002060"/>
                </a:solidFill>
              </a:rPr>
              <a:t>US troops remained in South Korea after war</a:t>
            </a:r>
          </a:p>
          <a:p>
            <a:pPr>
              <a:buFont typeface="Arial" charset="0"/>
              <a:buChar char="•"/>
            </a:pPr>
            <a:r>
              <a:rPr lang="en-US" b="1" dirty="0" smtClean="0">
                <a:solidFill>
                  <a:srgbClr val="002060"/>
                </a:solidFill>
              </a:rPr>
              <a:t>Korean War ended in a stalemate between the two sides and a ceasefire </a:t>
            </a:r>
            <a:endParaRPr lang="en-US" b="1" dirty="0">
              <a:solidFill>
                <a:srgbClr val="002060"/>
              </a:solidFill>
            </a:endParaRPr>
          </a:p>
        </p:txBody>
      </p:sp>
      <p:sp>
        <p:nvSpPr>
          <p:cNvPr id="4" name="Content Placeholder 3"/>
          <p:cNvSpPr>
            <a:spLocks noGrp="1"/>
          </p:cNvSpPr>
          <p:nvPr>
            <p:ph sz="half" idx="2"/>
          </p:nvPr>
        </p:nvSpPr>
        <p:spPr>
          <a:xfrm>
            <a:off x="4648200" y="1143000"/>
            <a:ext cx="4419600" cy="5715000"/>
          </a:xfrm>
        </p:spPr>
        <p:txBody>
          <a:bodyPr>
            <a:normAutofit fontScale="77500" lnSpcReduction="20000"/>
          </a:bodyPr>
          <a:lstStyle/>
          <a:p>
            <a:r>
              <a:rPr lang="en-US" b="1" dirty="0" smtClean="0"/>
              <a:t>                       </a:t>
            </a:r>
            <a:r>
              <a:rPr lang="en-US" sz="3400" b="1" u="sng" dirty="0" smtClean="0">
                <a:solidFill>
                  <a:srgbClr val="003300"/>
                </a:solidFill>
              </a:rPr>
              <a:t>Vietnam</a:t>
            </a:r>
          </a:p>
          <a:p>
            <a:r>
              <a:rPr lang="en-US" b="1" dirty="0" smtClean="0">
                <a:solidFill>
                  <a:srgbClr val="003300"/>
                </a:solidFill>
              </a:rPr>
              <a:t>Divided into communist north and noncommunist US supported south</a:t>
            </a:r>
          </a:p>
          <a:p>
            <a:r>
              <a:rPr lang="en-US" b="1" dirty="0" smtClean="0">
                <a:solidFill>
                  <a:srgbClr val="003300"/>
                </a:solidFill>
              </a:rPr>
              <a:t>China and the Soviet Union provided economic and military aid, but not troops the North Vietnam</a:t>
            </a:r>
          </a:p>
          <a:p>
            <a:r>
              <a:rPr lang="en-US" b="1" dirty="0" smtClean="0">
                <a:solidFill>
                  <a:srgbClr val="003300"/>
                </a:solidFill>
              </a:rPr>
              <a:t>The US and some allies provided troops to support South Vietnam</a:t>
            </a:r>
          </a:p>
          <a:p>
            <a:r>
              <a:rPr lang="en-US" b="1" dirty="0" smtClean="0">
                <a:solidFill>
                  <a:srgbClr val="003300"/>
                </a:solidFill>
              </a:rPr>
              <a:t>Viet Cong fighting in the south were mainly guerillas</a:t>
            </a:r>
          </a:p>
          <a:p>
            <a:r>
              <a:rPr lang="en-US" b="1" dirty="0" smtClean="0">
                <a:solidFill>
                  <a:srgbClr val="003300"/>
                </a:solidFill>
              </a:rPr>
              <a:t>US troops withdrew before the war ended</a:t>
            </a:r>
          </a:p>
          <a:p>
            <a:r>
              <a:rPr lang="en-US" b="1" dirty="0" smtClean="0">
                <a:solidFill>
                  <a:srgbClr val="003300"/>
                </a:solidFill>
              </a:rPr>
              <a:t>Vietnam War ended when North Vietnam defeated South Vietnam and reunited the country</a:t>
            </a:r>
            <a:endParaRPr lang="en-US" b="1" dirty="0">
              <a:solidFill>
                <a:srgbClr val="003300"/>
              </a:solidFill>
            </a:endParaRPr>
          </a:p>
        </p:txBody>
      </p:sp>
    </p:spTree>
    <p:extLst>
      <p:ext uri="{BB962C8B-B14F-4D97-AF65-F5344CB8AC3E}">
        <p14:creationId xmlns:p14="http://schemas.microsoft.com/office/powerpoint/2010/main" val="61340968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b="1" u="sng" dirty="0" smtClean="0">
                <a:solidFill>
                  <a:srgbClr val="7030A0"/>
                </a:solidFill>
              </a:rPr>
              <a:t>Comparing Communism, Socialism and Capitalism </a:t>
            </a:r>
            <a:endParaRPr lang="en-US" sz="2800" b="1" u="sng" dirty="0">
              <a:solidFill>
                <a:srgbClr val="7030A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85800"/>
            <a:ext cx="9144000" cy="6172200"/>
          </a:xfrm>
        </p:spPr>
      </p:pic>
    </p:spTree>
    <p:extLst>
      <p:ext uri="{BB962C8B-B14F-4D97-AF65-F5344CB8AC3E}">
        <p14:creationId xmlns:p14="http://schemas.microsoft.com/office/powerpoint/2010/main" val="386088198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b="1" u="sng" dirty="0" smtClean="0">
                <a:solidFill>
                  <a:srgbClr val="C00000"/>
                </a:solidFill>
              </a:rPr>
              <a:t>Effects of Colonialism Today</a:t>
            </a:r>
            <a:endParaRPr lang="en-US" b="1" u="sng" dirty="0">
              <a:solidFill>
                <a:srgbClr val="C00000"/>
              </a:solidFill>
            </a:endParaRPr>
          </a:p>
        </p:txBody>
      </p:sp>
      <p:sp>
        <p:nvSpPr>
          <p:cNvPr id="3" name="Content Placeholder 2"/>
          <p:cNvSpPr>
            <a:spLocks noGrp="1"/>
          </p:cNvSpPr>
          <p:nvPr>
            <p:ph sz="half" idx="1"/>
          </p:nvPr>
        </p:nvSpPr>
        <p:spPr>
          <a:xfrm>
            <a:off x="152400" y="1600200"/>
            <a:ext cx="4572000" cy="5257800"/>
          </a:xfrm>
        </p:spPr>
        <p:txBody>
          <a:bodyPr>
            <a:normAutofit/>
          </a:bodyPr>
          <a:lstStyle/>
          <a:p>
            <a:r>
              <a:rPr lang="en-US" b="1" dirty="0">
                <a:solidFill>
                  <a:srgbClr val="C00000"/>
                </a:solidFill>
              </a:rPr>
              <a:t>Imperialist policies promoted ethnic rivalry by favoring one group above the others, distributed resources in an unequal manner, </a:t>
            </a:r>
            <a:r>
              <a:rPr lang="en-US" b="1" dirty="0" smtClean="0">
                <a:solidFill>
                  <a:srgbClr val="C00000"/>
                </a:solidFill>
              </a:rPr>
              <a:t>changed boundaries,  disallowed </a:t>
            </a:r>
            <a:r>
              <a:rPr lang="en-US" b="1" dirty="0">
                <a:solidFill>
                  <a:srgbClr val="C00000"/>
                </a:solidFill>
              </a:rPr>
              <a:t>democratic governments, and prohibited local participation in governmental decisions and actions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29200" y="1593376"/>
            <a:ext cx="3886199" cy="5264624"/>
          </a:xfrm>
        </p:spPr>
      </p:pic>
    </p:spTree>
    <p:extLst>
      <p:ext uri="{BB962C8B-B14F-4D97-AF65-F5344CB8AC3E}">
        <p14:creationId xmlns:p14="http://schemas.microsoft.com/office/powerpoint/2010/main" val="155983006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solidFill>
                  <a:srgbClr val="C00000"/>
                </a:solidFill>
              </a:rPr>
              <a:t>Decolonization</a:t>
            </a:r>
            <a:endParaRPr lang="en-US" b="1" u="sng" dirty="0">
              <a:solidFill>
                <a:srgbClr val="C00000"/>
              </a:solidFill>
            </a:endParaRPr>
          </a:p>
        </p:txBody>
      </p:sp>
      <p:sp>
        <p:nvSpPr>
          <p:cNvPr id="3" name="Content Placeholder 2"/>
          <p:cNvSpPr>
            <a:spLocks noGrp="1"/>
          </p:cNvSpPr>
          <p:nvPr>
            <p:ph idx="1"/>
          </p:nvPr>
        </p:nvSpPr>
        <p:spPr>
          <a:xfrm>
            <a:off x="0" y="914400"/>
            <a:ext cx="9067800" cy="5867400"/>
          </a:xfrm>
        </p:spPr>
        <p:txBody>
          <a:bodyPr>
            <a:normAutofit fontScale="92500" lnSpcReduction="10000"/>
          </a:bodyPr>
          <a:lstStyle/>
          <a:p>
            <a:r>
              <a:rPr lang="en-US" b="1" dirty="0">
                <a:solidFill>
                  <a:srgbClr val="FF0000"/>
                </a:solidFill>
              </a:rPr>
              <a:t>D</a:t>
            </a:r>
            <a:r>
              <a:rPr lang="en-US" b="1" dirty="0" smtClean="0">
                <a:solidFill>
                  <a:srgbClr val="FF0000"/>
                </a:solidFill>
              </a:rPr>
              <a:t>ecolonization</a:t>
            </a:r>
            <a:r>
              <a:rPr lang="en-US" b="1" dirty="0"/>
              <a:t>,</a:t>
            </a:r>
            <a:r>
              <a:rPr lang="en-US" dirty="0"/>
              <a:t> Process by which colonies become independent of the colonizing country. </a:t>
            </a:r>
            <a:r>
              <a:rPr lang="en-US" b="1" dirty="0">
                <a:solidFill>
                  <a:srgbClr val="FF0000"/>
                </a:solidFill>
              </a:rPr>
              <a:t>Decolonization</a:t>
            </a:r>
            <a:r>
              <a:rPr lang="en-US" dirty="0"/>
              <a:t> was gradual and peaceful for some British colonies largely settled by expatriates but violent for others, where native rebellions were energized </a:t>
            </a:r>
            <a:r>
              <a:rPr lang="en-US" dirty="0" smtClean="0"/>
              <a:t>by nationalism. After World War II, </a:t>
            </a:r>
            <a:r>
              <a:rPr lang="en-US" dirty="0"/>
              <a:t>European countries generally lacked the wealth and political support necessary to suppress faraway revolts; they also faced opposition from the new superpowers, the U.S. and the Soviet Union, both of which had taken positions against </a:t>
            </a:r>
            <a:r>
              <a:rPr lang="en-US" dirty="0" smtClean="0"/>
              <a:t>colonialism . </a:t>
            </a:r>
            <a:r>
              <a:rPr lang="en-US" dirty="0"/>
              <a:t>Korea was freed in 1945 by Japan’s defeat in </a:t>
            </a:r>
            <a:r>
              <a:rPr lang="en-US" dirty="0" smtClean="0"/>
              <a:t>the war. </a:t>
            </a:r>
            <a:r>
              <a:rPr lang="en-US" dirty="0"/>
              <a:t>The U.S. relinquished </a:t>
            </a:r>
            <a:r>
              <a:rPr lang="en-US" dirty="0" smtClean="0"/>
              <a:t>the Philippines </a:t>
            </a:r>
            <a:r>
              <a:rPr lang="en-US" dirty="0"/>
              <a:t>in 1946. Britain </a:t>
            </a:r>
            <a:r>
              <a:rPr lang="en-US" dirty="0" smtClean="0"/>
              <a:t>left India </a:t>
            </a:r>
            <a:r>
              <a:rPr lang="en-US" dirty="0"/>
              <a:t>in 1947, Palestine in 1948, ..</a:t>
            </a:r>
          </a:p>
        </p:txBody>
      </p:sp>
    </p:spTree>
    <p:extLst>
      <p:ext uri="{BB962C8B-B14F-4D97-AF65-F5344CB8AC3E}">
        <p14:creationId xmlns:p14="http://schemas.microsoft.com/office/powerpoint/2010/main" val="416421170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   </a:t>
            </a:r>
            <a:r>
              <a:rPr lang="en-US" u="sng" dirty="0" smtClean="0">
                <a:solidFill>
                  <a:srgbClr val="002060"/>
                </a:solidFill>
                <a:latin typeface="Algerian" panose="04020705040A02060702" pitchFamily="82" charset="0"/>
              </a:rPr>
              <a:t>South Africa</a:t>
            </a:r>
            <a:endParaRPr lang="en-US" u="sng" dirty="0">
              <a:solidFill>
                <a:srgbClr val="002060"/>
              </a:solidFill>
              <a:latin typeface="Algerian" panose="04020705040A02060702" pitchFamily="82" charset="0"/>
            </a:endParaRPr>
          </a:p>
        </p:txBody>
      </p:sp>
      <p:sp>
        <p:nvSpPr>
          <p:cNvPr id="3" name="Content Placeholder 2"/>
          <p:cNvSpPr>
            <a:spLocks noGrp="1"/>
          </p:cNvSpPr>
          <p:nvPr>
            <p:ph sz="half" idx="1"/>
          </p:nvPr>
        </p:nvSpPr>
        <p:spPr>
          <a:xfrm>
            <a:off x="0" y="1371600"/>
            <a:ext cx="5562600" cy="5486400"/>
          </a:xfrm>
        </p:spPr>
        <p:txBody>
          <a:bodyPr>
            <a:normAutofit fontScale="92500" lnSpcReduction="10000"/>
          </a:bodyPr>
          <a:lstStyle/>
          <a:p>
            <a:r>
              <a:rPr lang="en-US" b="1" u="sng" dirty="0" smtClean="0">
                <a:solidFill>
                  <a:srgbClr val="FF0000"/>
                </a:solidFill>
              </a:rPr>
              <a:t>Apartheid: </a:t>
            </a:r>
            <a:r>
              <a:rPr lang="en-US" dirty="0" smtClean="0"/>
              <a:t>a policy  of rigid segregation of non-white people in the Republic of South Africa. This insures white economic, political and social supremacy.</a:t>
            </a:r>
          </a:p>
          <a:p>
            <a:r>
              <a:rPr lang="en-US" dirty="0" smtClean="0"/>
              <a:t>A resistance political party known as the </a:t>
            </a:r>
            <a:r>
              <a:rPr lang="en-US" b="1" u="sng" dirty="0" smtClean="0"/>
              <a:t>African National Congress </a:t>
            </a:r>
            <a:r>
              <a:rPr lang="en-US" dirty="0" smtClean="0"/>
              <a:t>worked to protest unfair laws.</a:t>
            </a:r>
          </a:p>
          <a:p>
            <a:r>
              <a:rPr lang="en-US" b="1" u="sng" dirty="0" smtClean="0">
                <a:solidFill>
                  <a:srgbClr val="FF0000"/>
                </a:solidFill>
              </a:rPr>
              <a:t>Nelson Mandela </a:t>
            </a:r>
            <a:r>
              <a:rPr lang="en-US" dirty="0" smtClean="0"/>
              <a:t>was an ANC leader who was jailed for 27 years </a:t>
            </a:r>
          </a:p>
          <a:p>
            <a:r>
              <a:rPr lang="en-US" dirty="0" smtClean="0"/>
              <a:t>In 1994 </a:t>
            </a:r>
            <a:r>
              <a:rPr lang="en-US" b="1" u="sng" dirty="0" smtClean="0"/>
              <a:t>President de Klerk </a:t>
            </a:r>
            <a:r>
              <a:rPr lang="en-US" dirty="0" smtClean="0"/>
              <a:t>freed Mandela and Africans of every race could vote and they elected Mandela.</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2133600"/>
            <a:ext cx="3048000" cy="4419600"/>
          </a:xfrm>
        </p:spPr>
      </p:pic>
    </p:spTree>
    <p:extLst>
      <p:ext uri="{BB962C8B-B14F-4D97-AF65-F5344CB8AC3E}">
        <p14:creationId xmlns:p14="http://schemas.microsoft.com/office/powerpoint/2010/main" val="56380124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r>
              <a:rPr lang="en-US" b="1" i="1" u="sng" dirty="0" smtClean="0">
                <a:solidFill>
                  <a:srgbClr val="C00000"/>
                </a:solidFill>
                <a:latin typeface="Arial Rounded MT Bold" panose="020F0704030504030204" pitchFamily="34" charset="0"/>
              </a:rPr>
              <a:t/>
            </a:r>
            <a:br>
              <a:rPr lang="en-US" b="1" i="1" u="sng" dirty="0" smtClean="0">
                <a:solidFill>
                  <a:srgbClr val="C00000"/>
                </a:solidFill>
                <a:latin typeface="Arial Rounded MT Bold" panose="020F0704030504030204" pitchFamily="34" charset="0"/>
              </a:rPr>
            </a:br>
            <a:r>
              <a:rPr lang="en-US" b="1" i="1" u="sng" dirty="0" smtClean="0">
                <a:solidFill>
                  <a:srgbClr val="C00000"/>
                </a:solidFill>
                <a:latin typeface="Arial Rounded MT Bold" panose="020F0704030504030204" pitchFamily="34" charset="0"/>
              </a:rPr>
              <a:t>Globalization: </a:t>
            </a:r>
            <a:r>
              <a:rPr lang="en-US" sz="2200" dirty="0" smtClean="0"/>
              <a:t>the process </a:t>
            </a:r>
            <a:r>
              <a:rPr lang="en-US" sz="2200" dirty="0"/>
              <a:t>of interaction and integration among the people, companies, and governments of different nations, a process driven </a:t>
            </a:r>
            <a:r>
              <a:rPr lang="en-US" sz="2200" dirty="0" smtClean="0"/>
              <a:t>by international </a:t>
            </a:r>
            <a:r>
              <a:rPr lang="en-US" sz="2200" dirty="0"/>
              <a:t>trade and investment and aided by information </a:t>
            </a:r>
            <a:r>
              <a:rPr lang="en-US" sz="2200" dirty="0" smtClean="0"/>
              <a:t>technology</a:t>
            </a:r>
            <a:r>
              <a:rPr lang="en-US" dirty="0" smtClean="0"/>
              <a:t/>
            </a:r>
            <a:br>
              <a:rPr lang="en-US" dirty="0" smtClean="0"/>
            </a:br>
            <a:endParaRPr lang="en-US" b="1" i="1" u="sng" dirty="0">
              <a:solidFill>
                <a:srgbClr val="C00000"/>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600200"/>
            <a:ext cx="8915400" cy="5029200"/>
          </a:xfrm>
        </p:spPr>
      </p:pic>
    </p:spTree>
    <p:extLst>
      <p:ext uri="{BB962C8B-B14F-4D97-AF65-F5344CB8AC3E}">
        <p14:creationId xmlns:p14="http://schemas.microsoft.com/office/powerpoint/2010/main" val="93649783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2700" b="1" u="sng" dirty="0" smtClean="0">
                <a:solidFill>
                  <a:srgbClr val="0070C0"/>
                </a:solidFill>
              </a:rPr>
              <a:t/>
            </a:r>
            <a:br>
              <a:rPr lang="en-US" sz="2700" b="1" u="sng" dirty="0" smtClean="0">
                <a:solidFill>
                  <a:srgbClr val="0070C0"/>
                </a:solidFill>
              </a:rPr>
            </a:br>
            <a:r>
              <a:rPr lang="en-US" sz="2700" b="1" u="sng" dirty="0" smtClean="0">
                <a:solidFill>
                  <a:srgbClr val="0070C0"/>
                </a:solidFill>
              </a:rPr>
              <a:t>Globalization Debate Crash </a:t>
            </a:r>
            <a:r>
              <a:rPr lang="en-US" sz="2700" b="1" u="sng" dirty="0">
                <a:solidFill>
                  <a:srgbClr val="0070C0"/>
                </a:solidFill>
              </a:rPr>
              <a:t>Course </a:t>
            </a:r>
            <a:r>
              <a:rPr lang="en-US" sz="2700" b="1" u="sng" dirty="0">
                <a:solidFill>
                  <a:srgbClr val="0070C0"/>
                </a:solidFill>
                <a:hlinkClick r:id="rId2"/>
              </a:rPr>
              <a:t>https://</a:t>
            </a:r>
            <a:r>
              <a:rPr lang="en-US" sz="2700" b="1" u="sng" dirty="0" smtClean="0">
                <a:solidFill>
                  <a:srgbClr val="0070C0"/>
                </a:solidFill>
                <a:hlinkClick r:id="rId2"/>
              </a:rPr>
              <a:t>www.youtube.com/watch?v=y9HjvHZfCUI&amp;index=39&amp;list=PLBDA2E52FB1EF80C9</a:t>
            </a:r>
            <a:r>
              <a:rPr lang="en-US" b="1" u="sng" dirty="0" smtClean="0">
                <a:solidFill>
                  <a:srgbClr val="0070C0"/>
                </a:solidFill>
              </a:rPr>
              <a:t/>
            </a:r>
            <a:br>
              <a:rPr lang="en-US" b="1" u="sng" dirty="0" smtClean="0">
                <a:solidFill>
                  <a:srgbClr val="0070C0"/>
                </a:solidFill>
              </a:rPr>
            </a:br>
            <a:endParaRPr lang="en-US" b="1" u="sng" dirty="0">
              <a:solidFill>
                <a:srgbClr val="0070C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19200"/>
            <a:ext cx="9144000" cy="5638800"/>
          </a:xfrm>
        </p:spPr>
      </p:pic>
    </p:spTree>
    <p:extLst>
      <p:ext uri="{BB962C8B-B14F-4D97-AF65-F5344CB8AC3E}">
        <p14:creationId xmlns:p14="http://schemas.microsoft.com/office/powerpoint/2010/main" val="318708912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066800"/>
          </a:xfrm>
        </p:spPr>
        <p:txBody>
          <a:bodyPr>
            <a:normAutofit fontScale="90000"/>
          </a:bodyPr>
          <a:lstStyle/>
          <a:p>
            <a:r>
              <a:rPr lang="en-US" u="sng" dirty="0" smtClean="0">
                <a:solidFill>
                  <a:srgbClr val="C00000"/>
                </a:solidFill>
              </a:rPr>
              <a:t>Social Media</a:t>
            </a:r>
            <a:r>
              <a:rPr lang="en-US" u="sng" dirty="0" smtClean="0"/>
              <a:t>: </a:t>
            </a:r>
            <a:r>
              <a:rPr lang="en-US" u="sng" dirty="0" smtClean="0">
                <a:solidFill>
                  <a:srgbClr val="000099"/>
                </a:solidFill>
              </a:rPr>
              <a:t>The Spread of Information</a:t>
            </a:r>
            <a:endParaRPr lang="en-US" u="sng" dirty="0">
              <a:solidFill>
                <a:srgbClr val="000099"/>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066800"/>
            <a:ext cx="8991600" cy="5410199"/>
          </a:xfrm>
        </p:spPr>
      </p:pic>
    </p:spTree>
    <p:extLst>
      <p:ext uri="{BB962C8B-B14F-4D97-AF65-F5344CB8AC3E}">
        <p14:creationId xmlns:p14="http://schemas.microsoft.com/office/powerpoint/2010/main" val="32333342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u="sng" dirty="0" smtClean="0">
                <a:solidFill>
                  <a:srgbClr val="C00000"/>
                </a:solidFill>
              </a:rPr>
              <a:t>Ancient Greece</a:t>
            </a:r>
            <a:endParaRPr lang="en-US" u="sng"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066800"/>
            <a:ext cx="8839200" cy="5486400"/>
          </a:xfrm>
        </p:spPr>
      </p:pic>
    </p:spTree>
    <p:extLst>
      <p:ext uri="{BB962C8B-B14F-4D97-AF65-F5344CB8AC3E}">
        <p14:creationId xmlns:p14="http://schemas.microsoft.com/office/powerpoint/2010/main" val="81816577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u="sng" dirty="0" smtClean="0">
                <a:solidFill>
                  <a:srgbClr val="0070C0"/>
                </a:solidFill>
              </a:rPr>
              <a:t>Video Summaries </a:t>
            </a:r>
            <a:endParaRPr lang="en-US" b="1" u="sng" dirty="0">
              <a:solidFill>
                <a:srgbClr val="0070C0"/>
              </a:solidFill>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Crash Course World </a:t>
            </a:r>
            <a:r>
              <a:rPr lang="en-US" dirty="0"/>
              <a:t>War I: </a:t>
            </a:r>
            <a:r>
              <a:rPr lang="en-US" dirty="0">
                <a:hlinkClick r:id="rId2"/>
              </a:rPr>
              <a:t>https://www.youtube.com/watch?v=_</a:t>
            </a:r>
            <a:r>
              <a:rPr lang="en-US" dirty="0" smtClean="0">
                <a:hlinkClick r:id="rId2"/>
              </a:rPr>
              <a:t>XPZQ0LAlR4&amp;index=36&amp;list=PLBDA2E52FB1EF80C9</a:t>
            </a:r>
            <a:endParaRPr lang="en-US" dirty="0" smtClean="0"/>
          </a:p>
          <a:p>
            <a:r>
              <a:rPr lang="en-US" dirty="0" smtClean="0"/>
              <a:t>Crash Course Communities, nationalist </a:t>
            </a:r>
            <a:r>
              <a:rPr lang="en-US" dirty="0"/>
              <a:t>and China: </a:t>
            </a:r>
            <a:r>
              <a:rPr lang="en-US" dirty="0">
                <a:hlinkClick r:id="rId3"/>
              </a:rPr>
              <a:t>https://</a:t>
            </a:r>
            <a:r>
              <a:rPr lang="en-US" dirty="0" smtClean="0">
                <a:hlinkClick r:id="rId3"/>
              </a:rPr>
              <a:t>www.youtube.com/watch?v=UUCEeC4f6ts&amp;list=PLBDA2E52FB1EF80C9&amp;index=37</a:t>
            </a:r>
            <a:endParaRPr lang="en-US" dirty="0" smtClean="0"/>
          </a:p>
          <a:p>
            <a:r>
              <a:rPr lang="en-US" dirty="0"/>
              <a:t>Crash Course WWII  </a:t>
            </a:r>
            <a:r>
              <a:rPr lang="en-US" dirty="0">
                <a:hlinkClick r:id="rId4"/>
              </a:rPr>
              <a:t>https://</a:t>
            </a:r>
            <a:r>
              <a:rPr lang="en-US" dirty="0" smtClean="0">
                <a:hlinkClick r:id="rId4"/>
              </a:rPr>
              <a:t>www.youtube.com/watch?v=Q78COTwT7nE&amp;index=38&amp;list=PLBDA2E52FB1EF80C9</a:t>
            </a:r>
            <a:endParaRPr lang="en-US" dirty="0" smtClean="0"/>
          </a:p>
          <a:p>
            <a:r>
              <a:rPr lang="en-US" dirty="0" smtClean="0"/>
              <a:t>Crash Course Cold </a:t>
            </a:r>
            <a:r>
              <a:rPr lang="en-US" dirty="0"/>
              <a:t>War: </a:t>
            </a:r>
            <a:r>
              <a:rPr lang="en-US" dirty="0">
                <a:hlinkClick r:id="rId5"/>
              </a:rPr>
              <a:t>https://</a:t>
            </a:r>
            <a:r>
              <a:rPr lang="en-US" dirty="0" smtClean="0">
                <a:hlinkClick r:id="rId5"/>
              </a:rPr>
              <a:t>www.youtube.com/watch?v=y9HjvHZfCUI&amp;index=39&amp;list=PLBDA2E52FB1EF80C9</a:t>
            </a:r>
            <a:endParaRPr lang="en-US" dirty="0" smtClean="0"/>
          </a:p>
          <a:p>
            <a:r>
              <a:rPr lang="en-US" dirty="0" smtClean="0"/>
              <a:t>Crash Course Capitalism </a:t>
            </a:r>
            <a:r>
              <a:rPr lang="en-US" dirty="0"/>
              <a:t>and Socialism: </a:t>
            </a:r>
            <a:r>
              <a:rPr lang="en-US" dirty="0">
                <a:hlinkClick r:id="rId5"/>
              </a:rPr>
              <a:t>https://</a:t>
            </a:r>
            <a:r>
              <a:rPr lang="en-US" dirty="0" smtClean="0">
                <a:hlinkClick r:id="rId5"/>
              </a:rPr>
              <a:t>www.youtube.com/watch?v=y9HjvHZfCUI&amp;index=39&amp;list=PLBDA2E52FB1EF80C9</a:t>
            </a:r>
            <a:endParaRPr lang="en-US" dirty="0" smtClean="0"/>
          </a:p>
          <a:p>
            <a:r>
              <a:rPr lang="en-US" dirty="0" smtClean="0"/>
              <a:t>Crash </a:t>
            </a:r>
            <a:r>
              <a:rPr lang="en-US" dirty="0"/>
              <a:t>Course Decolonization:  </a:t>
            </a:r>
            <a:r>
              <a:rPr lang="en-US" dirty="0">
                <a:hlinkClick r:id="rId5"/>
              </a:rPr>
              <a:t>https://</a:t>
            </a:r>
            <a:r>
              <a:rPr lang="en-US" dirty="0" smtClean="0">
                <a:hlinkClick r:id="rId5"/>
              </a:rPr>
              <a:t>www.youtube.com/watch?v=y9HjvHZfCUI&amp;index=39&amp;list=PLBDA2E52FB1EF80C9</a:t>
            </a:r>
            <a:endParaRPr lang="en-US" dirty="0" smtClean="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82195694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563562"/>
          </a:xfrm>
        </p:spPr>
        <p:txBody>
          <a:bodyPr>
            <a:normAutofit fontScale="90000"/>
          </a:bodyPr>
          <a:lstStyle/>
          <a:p>
            <a:endParaRPr lang="en-US" dirty="0"/>
          </a:p>
        </p:txBody>
      </p:sp>
      <p:sp>
        <p:nvSpPr>
          <p:cNvPr id="3" name="Content Placeholder 2"/>
          <p:cNvSpPr>
            <a:spLocks noGrp="1"/>
          </p:cNvSpPr>
          <p:nvPr>
            <p:ph idx="1"/>
          </p:nvPr>
        </p:nvSpPr>
        <p:spPr>
          <a:xfrm>
            <a:off x="76200" y="838200"/>
            <a:ext cx="8991600" cy="6019800"/>
          </a:xfrm>
        </p:spPr>
        <p:txBody>
          <a:bodyPr>
            <a:normAutofit fontScale="92500" lnSpcReduction="20000"/>
          </a:bodyPr>
          <a:lstStyle/>
          <a:p>
            <a:r>
              <a:rPr lang="en-US" dirty="0" smtClean="0">
                <a:solidFill>
                  <a:srgbClr val="006600"/>
                </a:solidFill>
              </a:rPr>
              <a:t>The </a:t>
            </a:r>
            <a:r>
              <a:rPr lang="en-US" b="1" dirty="0">
                <a:solidFill>
                  <a:srgbClr val="006600"/>
                </a:solidFill>
              </a:rPr>
              <a:t>Green Revolution</a:t>
            </a:r>
            <a:r>
              <a:rPr lang="en-US" dirty="0">
                <a:solidFill>
                  <a:srgbClr val="006600"/>
                </a:solidFill>
              </a:rPr>
              <a:t> refers to a series of research, and development, and technology transfer initiatives, occurring between the 1940s and the late 1960s, that increased agricultural production worldwide, particularly in the developing world, beginning most markedly in the late </a:t>
            </a:r>
            <a:r>
              <a:rPr lang="en-US" dirty="0" smtClean="0">
                <a:solidFill>
                  <a:srgbClr val="006600"/>
                </a:solidFill>
              </a:rPr>
              <a:t>1960s</a:t>
            </a:r>
          </a:p>
          <a:p>
            <a:r>
              <a:rPr lang="en-US" dirty="0">
                <a:solidFill>
                  <a:srgbClr val="0070C0"/>
                </a:solidFill>
              </a:rPr>
              <a:t>Global warming and climate change both refer to the observed century-scale rise in the average temperature of the </a:t>
            </a:r>
            <a:r>
              <a:rPr lang="en-US" dirty="0" smtClean="0">
                <a:solidFill>
                  <a:srgbClr val="0070C0"/>
                </a:solidFill>
              </a:rPr>
              <a:t>Earth's climate system and </a:t>
            </a:r>
            <a:r>
              <a:rPr lang="en-US" dirty="0">
                <a:solidFill>
                  <a:srgbClr val="0070C0"/>
                </a:solidFill>
              </a:rPr>
              <a:t>its related effects. Multiple lines of scientific evidence show that the climate system is </a:t>
            </a:r>
            <a:r>
              <a:rPr lang="en-US" dirty="0" smtClean="0">
                <a:solidFill>
                  <a:srgbClr val="0070C0"/>
                </a:solidFill>
              </a:rPr>
              <a:t>warming</a:t>
            </a:r>
          </a:p>
          <a:p>
            <a:r>
              <a:rPr lang="en-US" dirty="0" smtClean="0">
                <a:solidFill>
                  <a:srgbClr val="0070C0"/>
                </a:solidFill>
              </a:rPr>
              <a:t>Current Effects: </a:t>
            </a:r>
            <a:r>
              <a:rPr lang="en-US" dirty="0"/>
              <a:t>Glaciers have shrunk, ice on rivers and lakes is breaking up earlier, plant and animal ranges have shifted and trees are flowering </a:t>
            </a:r>
            <a:r>
              <a:rPr lang="en-US" dirty="0" smtClean="0"/>
              <a:t>sooner</a:t>
            </a:r>
            <a:r>
              <a:rPr lang="en-US" smtClean="0"/>
              <a:t>, sea </a:t>
            </a:r>
            <a:r>
              <a:rPr lang="en-US" dirty="0" smtClean="0"/>
              <a:t>levels </a:t>
            </a:r>
            <a:r>
              <a:rPr lang="en-US" smtClean="0"/>
              <a:t>are rising</a:t>
            </a:r>
            <a:endParaRPr lang="en-US" dirty="0" smtClean="0">
              <a:solidFill>
                <a:srgbClr val="0070C0"/>
              </a:solidFill>
            </a:endParaRPr>
          </a:p>
          <a:p>
            <a:endParaRPr lang="en-US" dirty="0"/>
          </a:p>
        </p:txBody>
      </p:sp>
    </p:spTree>
    <p:extLst>
      <p:ext uri="{BB962C8B-B14F-4D97-AF65-F5344CB8AC3E}">
        <p14:creationId xmlns:p14="http://schemas.microsoft.com/office/powerpoint/2010/main" val="172580892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dirty="0" smtClean="0">
                <a:solidFill>
                  <a:srgbClr val="002060"/>
                </a:solidFill>
              </a:rPr>
              <a:t>Effects of global warming on agriculture</a:t>
            </a:r>
            <a:endParaRPr lang="en-US"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066800"/>
            <a:ext cx="8991600" cy="5791200"/>
          </a:xfrm>
        </p:spPr>
      </p:pic>
    </p:spTree>
    <p:extLst>
      <p:ext uri="{BB962C8B-B14F-4D97-AF65-F5344CB8AC3E}">
        <p14:creationId xmlns:p14="http://schemas.microsoft.com/office/powerpoint/2010/main" val="377582170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u="sng" dirty="0" smtClean="0">
                <a:solidFill>
                  <a:srgbClr val="FF0000"/>
                </a:solidFill>
              </a:rPr>
              <a:t>Summaries</a:t>
            </a:r>
            <a:endParaRPr lang="en-US" b="1" u="sng" dirty="0">
              <a:solidFill>
                <a:srgbClr val="FF0000"/>
              </a:solidFill>
            </a:endParaRPr>
          </a:p>
        </p:txBody>
      </p:sp>
      <p:sp>
        <p:nvSpPr>
          <p:cNvPr id="3" name="Content Placeholder 2"/>
          <p:cNvSpPr>
            <a:spLocks noGrp="1"/>
          </p:cNvSpPr>
          <p:nvPr>
            <p:ph idx="1"/>
          </p:nvPr>
        </p:nvSpPr>
        <p:spPr>
          <a:xfrm>
            <a:off x="0" y="1143000"/>
            <a:ext cx="9144000" cy="5638800"/>
          </a:xfrm>
        </p:spPr>
        <p:txBody>
          <a:bodyPr>
            <a:normAutofit fontScale="92500" lnSpcReduction="20000"/>
          </a:bodyPr>
          <a:lstStyle/>
          <a:p>
            <a:r>
              <a:rPr lang="en-US" dirty="0"/>
              <a:t>Human Migration 2:30: </a:t>
            </a:r>
            <a:r>
              <a:rPr lang="en-US" dirty="0">
                <a:hlinkClick r:id="rId2"/>
              </a:rPr>
              <a:t>https://</a:t>
            </a:r>
            <a:r>
              <a:rPr lang="en-US" dirty="0" smtClean="0">
                <a:hlinkClick r:id="rId2"/>
              </a:rPr>
              <a:t>www.youtube.com/watch?v=70SePnXRKzQ</a:t>
            </a:r>
            <a:endParaRPr lang="en-US" dirty="0" smtClean="0"/>
          </a:p>
          <a:p>
            <a:r>
              <a:rPr lang="en-US" dirty="0"/>
              <a:t>Great Empires 4:54: </a:t>
            </a:r>
            <a:r>
              <a:rPr lang="en-US" dirty="0">
                <a:hlinkClick r:id="rId3"/>
              </a:rPr>
              <a:t>https://</a:t>
            </a:r>
            <a:r>
              <a:rPr lang="en-US" dirty="0" smtClean="0">
                <a:hlinkClick r:id="rId3"/>
              </a:rPr>
              <a:t>www.youtube.com/watch?v=MOrD8eOdRxU</a:t>
            </a:r>
            <a:endParaRPr lang="en-US" dirty="0" smtClean="0"/>
          </a:p>
          <a:p>
            <a:r>
              <a:rPr lang="en-US" dirty="0" smtClean="0"/>
              <a:t>World </a:t>
            </a:r>
            <a:r>
              <a:rPr lang="en-US" dirty="0"/>
              <a:t>battle grounds 5 min: </a:t>
            </a:r>
            <a:r>
              <a:rPr lang="en-US" dirty="0">
                <a:hlinkClick r:id="rId4"/>
              </a:rPr>
              <a:t>https://</a:t>
            </a:r>
            <a:r>
              <a:rPr lang="en-US" dirty="0" smtClean="0">
                <a:hlinkClick r:id="rId4"/>
              </a:rPr>
              <a:t>www.youtube.com/watch?v=1hsDn2kNriI</a:t>
            </a:r>
            <a:endParaRPr lang="en-US" dirty="0" smtClean="0"/>
          </a:p>
          <a:p>
            <a:r>
              <a:rPr lang="en-US" dirty="0"/>
              <a:t>World Religions 2:05: </a:t>
            </a:r>
            <a:r>
              <a:rPr lang="en-US" dirty="0">
                <a:hlinkClick r:id="rId5"/>
              </a:rPr>
              <a:t>https://</a:t>
            </a:r>
            <a:r>
              <a:rPr lang="en-US" dirty="0" smtClean="0">
                <a:hlinkClick r:id="rId5"/>
              </a:rPr>
              <a:t>www.youtube.com/watch?v=x-sIF78QYCI</a:t>
            </a:r>
            <a:endParaRPr lang="en-US" dirty="0" smtClean="0"/>
          </a:p>
          <a:p>
            <a:r>
              <a:rPr lang="en-US" dirty="0" smtClean="0"/>
              <a:t>Maps that will change the way you look at </a:t>
            </a:r>
            <a:r>
              <a:rPr lang="en-US" dirty="0"/>
              <a:t>the world 3:41: </a:t>
            </a:r>
            <a:r>
              <a:rPr lang="en-US" dirty="0">
                <a:hlinkClick r:id="rId6"/>
              </a:rPr>
              <a:t>https://</a:t>
            </a:r>
            <a:r>
              <a:rPr lang="en-US" dirty="0" smtClean="0">
                <a:hlinkClick r:id="rId6"/>
              </a:rPr>
              <a:t>www.youtube.com/watch?v=SXB1Z_CxBK0</a:t>
            </a:r>
            <a:endParaRPr lang="en-US" dirty="0" smtClean="0"/>
          </a:p>
          <a:p>
            <a:r>
              <a:rPr lang="en-US" dirty="0" smtClean="0"/>
              <a:t>World History 4 min 3,000 </a:t>
            </a:r>
            <a:r>
              <a:rPr lang="en-US" dirty="0"/>
              <a:t>to present: </a:t>
            </a:r>
            <a:r>
              <a:rPr lang="en-US" dirty="0">
                <a:hlinkClick r:id="rId7"/>
              </a:rPr>
              <a:t>https://</a:t>
            </a:r>
            <a:r>
              <a:rPr lang="en-US" dirty="0" smtClean="0">
                <a:hlinkClick r:id="rId7"/>
              </a:rPr>
              <a:t>www.youtube.com/watch?v=ewd4l2rD2_U</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4683157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Core Sample Questions</a:t>
            </a:r>
            <a:endParaRPr lang="en-US" dirty="0"/>
          </a:p>
        </p:txBody>
      </p:sp>
      <p:sp>
        <p:nvSpPr>
          <p:cNvPr id="3" name="Content Placeholder 2"/>
          <p:cNvSpPr>
            <a:spLocks noGrp="1"/>
          </p:cNvSpPr>
          <p:nvPr>
            <p:ph idx="1"/>
          </p:nvPr>
        </p:nvSpPr>
        <p:spPr>
          <a:xfrm>
            <a:off x="76200" y="1600200"/>
            <a:ext cx="9067800" cy="5257800"/>
          </a:xfrm>
        </p:spPr>
        <p:txBody>
          <a:bodyPr/>
          <a:lstStyle/>
          <a:p>
            <a:pPr lvl="0"/>
            <a:r>
              <a:rPr lang="en-US" dirty="0" smtClean="0">
                <a:solidFill>
                  <a:srgbClr val="FF0000"/>
                </a:solidFill>
              </a:rPr>
              <a:t>How did geographic features influence the diffusion and settlement of both the Phoenician and Greek traders?</a:t>
            </a:r>
          </a:p>
          <a:p>
            <a:r>
              <a:rPr lang="en-US" dirty="0" smtClean="0"/>
              <a:t>A Both had access to the Mediterranean Sea.</a:t>
            </a:r>
          </a:p>
          <a:p>
            <a:r>
              <a:rPr lang="en-US" dirty="0" smtClean="0"/>
              <a:t>B The monsoon winds made ocean travel easier.</a:t>
            </a:r>
          </a:p>
          <a:p>
            <a:r>
              <a:rPr lang="en-US" dirty="0" smtClean="0"/>
              <a:t>C The arid climate encouraged migration.</a:t>
            </a:r>
          </a:p>
          <a:p>
            <a:r>
              <a:rPr lang="en-US" dirty="0" smtClean="0"/>
              <a:t>D Russia′s rivers provided ease of travel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endParaRPr lang="en-US" dirty="0"/>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pPr lvl="0"/>
            <a:r>
              <a:rPr lang="en-US" b="1" dirty="0" smtClean="0">
                <a:solidFill>
                  <a:srgbClr val="FF0000"/>
                </a:solidFill>
              </a:rPr>
              <a:t>The epilogue laws of justice which Hammurabi</a:t>
            </a:r>
            <a:r>
              <a:rPr lang="en-US" dirty="0" smtClean="0">
                <a:solidFill>
                  <a:srgbClr val="FF0000"/>
                </a:solidFill>
              </a:rPr>
              <a:t>, the wise king, established; a righteous law, and pious statute did he teach the land. . . . the decisions which I have made will this inscription show him; let him rule his subjects accordingly, speak justice to them, give right decisions, root out the miscreants and criminals from this land, and grant prosperity to his subjects. Hammurabi, the king of righteousness, on whom Shamash has conferred right (or law) am I. My words are well considered; my deeds are not equaled; to bring low those that were high; to humble the proud, to expel insolence. Code of Hammurabi, Epilogue</a:t>
            </a:r>
          </a:p>
          <a:p>
            <a:r>
              <a:rPr lang="en-US" dirty="0" smtClean="0">
                <a:solidFill>
                  <a:srgbClr val="FF0000"/>
                </a:solidFill>
              </a:rPr>
              <a:t>How did implementation of codified laws such as the Code of Hammurabi affect the people of ancient societies?</a:t>
            </a:r>
          </a:p>
          <a:p>
            <a:r>
              <a:rPr lang="en-US" dirty="0" smtClean="0"/>
              <a:t>A It unified the various peoples and laws within the empire.</a:t>
            </a:r>
          </a:p>
          <a:p>
            <a:r>
              <a:rPr lang="en-US" dirty="0" smtClean="0"/>
              <a:t>B It reduced the authority of the king over the citizens.</a:t>
            </a:r>
          </a:p>
          <a:p>
            <a:r>
              <a:rPr lang="en-US" dirty="0" smtClean="0"/>
              <a:t>C It limited the role of government in the lives of citizens.</a:t>
            </a:r>
          </a:p>
          <a:p>
            <a:r>
              <a:rPr lang="en-US" dirty="0" smtClean="0"/>
              <a:t>D It established the separation of government and religion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763000" cy="4953000"/>
          </a:xfrm>
        </p:spPr>
        <p:txBody>
          <a:bodyPr/>
          <a:lstStyle/>
          <a:p>
            <a:pPr lvl="0"/>
            <a:r>
              <a:rPr lang="en-US" dirty="0" smtClean="0">
                <a:solidFill>
                  <a:srgbClr val="FF0000"/>
                </a:solidFill>
              </a:rPr>
              <a:t>Which geographic features determined the location of the early civilizations of Egypt, Mesopotamia, China, and India?</a:t>
            </a:r>
          </a:p>
          <a:p>
            <a:r>
              <a:rPr lang="en-US" dirty="0" smtClean="0"/>
              <a:t>A oceans and coastlines</a:t>
            </a:r>
          </a:p>
          <a:p>
            <a:r>
              <a:rPr lang="en-US" dirty="0" smtClean="0"/>
              <a:t>B rivers and valleys</a:t>
            </a:r>
          </a:p>
          <a:p>
            <a:r>
              <a:rPr lang="en-US" dirty="0" smtClean="0"/>
              <a:t>C fertile soils and plains</a:t>
            </a:r>
          </a:p>
          <a:p>
            <a:r>
              <a:rPr lang="en-US" dirty="0" smtClean="0"/>
              <a:t>D rainy seasons and forests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0" y="1600200"/>
            <a:ext cx="8991600" cy="5105400"/>
          </a:xfrm>
        </p:spPr>
        <p:txBody>
          <a:bodyPr>
            <a:normAutofit/>
          </a:bodyPr>
          <a:lstStyle/>
          <a:p>
            <a:r>
              <a:rPr lang="en-US" dirty="0" smtClean="0">
                <a:solidFill>
                  <a:srgbClr val="FF0000"/>
                </a:solidFill>
              </a:rPr>
              <a:t>How did Pericles influence the functioning of Athenian government?</a:t>
            </a:r>
          </a:p>
          <a:p>
            <a:r>
              <a:rPr lang="en-US" dirty="0" smtClean="0"/>
              <a:t>A He introduced representative democracy.</a:t>
            </a:r>
          </a:p>
          <a:p>
            <a:r>
              <a:rPr lang="en-US" dirty="0" smtClean="0"/>
              <a:t>B He expanded direct democracy to new classes of free men.</a:t>
            </a:r>
          </a:p>
          <a:p>
            <a:r>
              <a:rPr lang="en-US" dirty="0" smtClean="0"/>
              <a:t>C He increased the salaries of government officials.</a:t>
            </a:r>
          </a:p>
          <a:p>
            <a:r>
              <a:rPr lang="en-US" dirty="0" smtClean="0"/>
              <a:t>D He greatly strengthened the authority of military leaders in 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0" y="1066800"/>
            <a:ext cx="9067800" cy="5791200"/>
          </a:xfrm>
        </p:spPr>
        <p:txBody>
          <a:bodyPr>
            <a:normAutofit lnSpcReduction="10000"/>
          </a:bodyPr>
          <a:lstStyle/>
          <a:p>
            <a:pPr marL="0" indent="0">
              <a:buNone/>
            </a:pPr>
            <a:r>
              <a:rPr lang="en-US" dirty="0" smtClean="0">
                <a:solidFill>
                  <a:srgbClr val="FF0000"/>
                </a:solidFill>
              </a:rPr>
              <a:t>According to the map, how was the Silk Road associated with the development of cities?</a:t>
            </a:r>
          </a:p>
          <a:p>
            <a:r>
              <a:rPr lang="en-US" dirty="0" smtClean="0"/>
              <a:t>A Increased trade along this route helped to establish cities within major</a:t>
            </a:r>
          </a:p>
          <a:p>
            <a:r>
              <a:rPr lang="en-US" dirty="0" smtClean="0"/>
              <a:t>empires.</a:t>
            </a:r>
          </a:p>
          <a:p>
            <a:r>
              <a:rPr lang="en-US" dirty="0" smtClean="0"/>
              <a:t>B The development of many cities created a need for better roads.</a:t>
            </a:r>
          </a:p>
          <a:p>
            <a:r>
              <a:rPr lang="en-US" dirty="0" smtClean="0"/>
              <a:t>C The Silk Road was built as an alternative to trade between large cities by the sea.</a:t>
            </a:r>
          </a:p>
          <a:p>
            <a:r>
              <a:rPr lang="en-US" dirty="0" smtClean="0"/>
              <a:t>D European governments promoted free trade between major cities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067800" cy="5257800"/>
          </a:xfrm>
        </p:spPr>
        <p:txBody>
          <a:bodyPr>
            <a:normAutofit/>
          </a:bodyPr>
          <a:lstStyle/>
          <a:p>
            <a:r>
              <a:rPr lang="en-US" dirty="0" smtClean="0">
                <a:solidFill>
                  <a:srgbClr val="FF0000"/>
                </a:solidFill>
              </a:rPr>
              <a:t>In the Middle Ages, European monarchs claimed to rule by “divine right”. What purpose was served by this claim?</a:t>
            </a:r>
          </a:p>
          <a:p>
            <a:r>
              <a:rPr lang="en-US" dirty="0" smtClean="0"/>
              <a:t>A It enabled the separation of church and state.</a:t>
            </a:r>
          </a:p>
          <a:p>
            <a:r>
              <a:rPr lang="en-US" dirty="0" smtClean="0"/>
              <a:t>B It enabled rulers to seize church lands.</a:t>
            </a:r>
          </a:p>
          <a:p>
            <a:r>
              <a:rPr lang="en-US" dirty="0" smtClean="0"/>
              <a:t>C It demonstrated that religion was stronger than political power.</a:t>
            </a:r>
          </a:p>
          <a:p>
            <a:r>
              <a:rPr lang="en-US" dirty="0" smtClean="0"/>
              <a:t>D It strengthened the monarch′s authority to rule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u="sng" dirty="0" smtClean="0">
                <a:solidFill>
                  <a:srgbClr val="002060"/>
                </a:solidFill>
              </a:rPr>
              <a:t> Persian War / Peloponnesian War</a:t>
            </a:r>
            <a:br>
              <a:rPr lang="en-US" u="sng" dirty="0" smtClean="0">
                <a:solidFill>
                  <a:srgbClr val="002060"/>
                </a:solidFill>
              </a:rPr>
            </a:br>
            <a:r>
              <a:rPr lang="en-US" sz="3100" u="sng" dirty="0" smtClean="0">
                <a:solidFill>
                  <a:srgbClr val="FF0000"/>
                </a:solidFill>
              </a:rPr>
              <a:t>Greece’s geography made it difficult to unite </a:t>
            </a:r>
            <a:endParaRPr lang="en-US" sz="3100" u="sng"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24000"/>
            <a:ext cx="4495800" cy="51816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524000"/>
            <a:ext cx="4495800" cy="4876800"/>
          </a:xfrm>
        </p:spPr>
      </p:pic>
    </p:spTree>
    <p:extLst>
      <p:ext uri="{BB962C8B-B14F-4D97-AF65-F5344CB8AC3E}">
        <p14:creationId xmlns:p14="http://schemas.microsoft.com/office/powerpoint/2010/main" val="113794335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0" y="838200"/>
            <a:ext cx="9067800" cy="5943600"/>
          </a:xfrm>
        </p:spPr>
        <p:txBody>
          <a:bodyPr>
            <a:normAutofit fontScale="70000" lnSpcReduction="20000"/>
          </a:bodyPr>
          <a:lstStyle/>
          <a:p>
            <a:r>
              <a:rPr lang="en-US" dirty="0" smtClean="0">
                <a:solidFill>
                  <a:srgbClr val="FF0000"/>
                </a:solidFill>
              </a:rPr>
              <a:t>All merchants, unless they have been previously and publicly forbidden, are to have safe and secure conduct in leaving and coming to England and in staying and going through England both by land and by water to buy and to sell, without any evil exactions, according to the ancient and right customs, save in time of war, and if they should be from a land at war against us and be found in our land at the beginning of the war, they are to be attached without damage to their bodies or goods until it is established by us or our chief justifiers in what way the merchants of our land are treated who at such a time are found in the land that is at war with us, and if our merchants are safe there, the other merchants are to be safe in our land.</a:t>
            </a:r>
          </a:p>
          <a:p>
            <a:r>
              <a:rPr lang="en-US" dirty="0" smtClean="0">
                <a:solidFill>
                  <a:srgbClr val="FF0000"/>
                </a:solidFill>
              </a:rPr>
              <a:t>Based on this passage from the Magna Carta, which basic rights were improved by the English barons?</a:t>
            </a:r>
          </a:p>
          <a:p>
            <a:r>
              <a:rPr lang="en-US" dirty="0" smtClean="0"/>
              <a:t>A trading rights</a:t>
            </a:r>
          </a:p>
          <a:p>
            <a:r>
              <a:rPr lang="en-US" dirty="0" smtClean="0"/>
              <a:t>B rights of the accused</a:t>
            </a:r>
          </a:p>
          <a:p>
            <a:r>
              <a:rPr lang="en-US" dirty="0" smtClean="0"/>
              <a:t>C civil rights</a:t>
            </a:r>
          </a:p>
          <a:p>
            <a:r>
              <a:rPr lang="en-US" dirty="0" smtClean="0"/>
              <a:t>D religious rights</a:t>
            </a: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228600" y="1600200"/>
            <a:ext cx="8763000" cy="5257800"/>
          </a:xfrm>
        </p:spPr>
        <p:txBody>
          <a:bodyPr>
            <a:normAutofit fontScale="92500"/>
          </a:bodyPr>
          <a:lstStyle/>
          <a:p>
            <a:r>
              <a:rPr lang="en-US" dirty="0" smtClean="0">
                <a:solidFill>
                  <a:srgbClr val="FF0000"/>
                </a:solidFill>
              </a:rPr>
              <a:t>How did the printing revolution contribute to increased global interaction?</a:t>
            </a:r>
          </a:p>
          <a:p>
            <a:r>
              <a:rPr lang="en-US" dirty="0" smtClean="0"/>
              <a:t>A by making texts available to broader audiences, leading to the spread of new ideas</a:t>
            </a:r>
          </a:p>
          <a:p>
            <a:r>
              <a:rPr lang="en-US" dirty="0" smtClean="0"/>
              <a:t>B by creating interchangeable parts that made repairing the printing press</a:t>
            </a:r>
          </a:p>
          <a:p>
            <a:r>
              <a:rPr lang="en-US" dirty="0" smtClean="0"/>
              <a:t>easier</a:t>
            </a:r>
          </a:p>
          <a:p>
            <a:r>
              <a:rPr lang="en-US" dirty="0" smtClean="0"/>
              <a:t>C by mass producing the press to make it available to small towns</a:t>
            </a:r>
          </a:p>
          <a:p>
            <a:r>
              <a:rPr lang="en-US" dirty="0" smtClean="0"/>
              <a:t>D by using color to gain the interest of more people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endParaRPr lang="en-US" dirty="0"/>
          </a:p>
        </p:txBody>
      </p:sp>
      <p:sp>
        <p:nvSpPr>
          <p:cNvPr id="3" name="Content Placeholder 2"/>
          <p:cNvSpPr>
            <a:spLocks noGrp="1"/>
          </p:cNvSpPr>
          <p:nvPr>
            <p:ph idx="1"/>
          </p:nvPr>
        </p:nvSpPr>
        <p:spPr>
          <a:xfrm>
            <a:off x="0" y="990600"/>
            <a:ext cx="9144000" cy="5867400"/>
          </a:xfrm>
        </p:spPr>
        <p:txBody>
          <a:bodyPr>
            <a:normAutofit fontScale="85000" lnSpcReduction="20000"/>
          </a:bodyPr>
          <a:lstStyle/>
          <a:p>
            <a:r>
              <a:rPr lang="en-US" b="1" dirty="0" smtClean="0">
                <a:solidFill>
                  <a:srgbClr val="FF0000"/>
                </a:solidFill>
              </a:rPr>
              <a:t>Effects of the Plague (Black Death)</a:t>
            </a:r>
            <a:endParaRPr lang="en-US" dirty="0" smtClean="0">
              <a:solidFill>
                <a:srgbClr val="FF0000"/>
              </a:solidFill>
            </a:endParaRPr>
          </a:p>
          <a:p>
            <a:r>
              <a:rPr lang="en-US" dirty="0" smtClean="0">
                <a:solidFill>
                  <a:srgbClr val="FF0000"/>
                </a:solidFill>
              </a:rPr>
              <a:t> Europe lost a third of its population.</a:t>
            </a:r>
          </a:p>
          <a:p>
            <a:r>
              <a:rPr lang="en-US" dirty="0" smtClean="0">
                <a:solidFill>
                  <a:srgbClr val="FF0000"/>
                </a:solidFill>
              </a:rPr>
              <a:t> Labor shortages brought higher wages for many workers.</a:t>
            </a:r>
          </a:p>
          <a:p>
            <a:r>
              <a:rPr lang="en-US" dirty="0" smtClean="0">
                <a:solidFill>
                  <a:srgbClr val="FF0000"/>
                </a:solidFill>
              </a:rPr>
              <a:t> Peasants left their manors, weakening the feudal system.</a:t>
            </a:r>
          </a:p>
          <a:p>
            <a:r>
              <a:rPr lang="en-US" dirty="0" smtClean="0">
                <a:solidFill>
                  <a:srgbClr val="FF0000"/>
                </a:solidFill>
              </a:rPr>
              <a:t>Which conclusion about effects of the plague can be drawn from the listed information?</a:t>
            </a:r>
          </a:p>
          <a:p>
            <a:r>
              <a:rPr lang="en-US" dirty="0" smtClean="0"/>
              <a:t>A Catastrophic events can trigger changes in human institutions.</a:t>
            </a:r>
          </a:p>
          <a:p>
            <a:r>
              <a:rPr lang="en-US" dirty="0" smtClean="0"/>
              <a:t>B Tragic events strengthen religion as people seek answers in their faith.</a:t>
            </a:r>
          </a:p>
          <a:p>
            <a:r>
              <a:rPr lang="en-US" dirty="0" smtClean="0"/>
              <a:t>C People seek the comfort of traditional, familiar ways following traumatic events.</a:t>
            </a:r>
          </a:p>
          <a:p>
            <a:r>
              <a:rPr lang="en-US" dirty="0" smtClean="0"/>
              <a:t>D Societies flourish during many types of disasters and epidemics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endParaRPr lang="en-US" dirty="0"/>
          </a:p>
        </p:txBody>
      </p:sp>
      <p:sp>
        <p:nvSpPr>
          <p:cNvPr id="3" name="Content Placeholder 2"/>
          <p:cNvSpPr>
            <a:spLocks noGrp="1"/>
          </p:cNvSpPr>
          <p:nvPr>
            <p:ph idx="1"/>
          </p:nvPr>
        </p:nvSpPr>
        <p:spPr>
          <a:xfrm>
            <a:off x="76200" y="1600200"/>
            <a:ext cx="8915400" cy="5181600"/>
          </a:xfrm>
        </p:spPr>
        <p:txBody>
          <a:bodyPr>
            <a:normAutofit/>
          </a:bodyPr>
          <a:lstStyle/>
          <a:p>
            <a:r>
              <a:rPr lang="en-US" dirty="0" smtClean="0">
                <a:solidFill>
                  <a:srgbClr val="FF0000"/>
                </a:solidFill>
              </a:rPr>
              <a:t>Which is an effect of European exploration of the Americas?</a:t>
            </a:r>
          </a:p>
          <a:p>
            <a:r>
              <a:rPr lang="en-US" dirty="0" smtClean="0"/>
              <a:t>A Germany extended its New World empire.</a:t>
            </a:r>
          </a:p>
          <a:p>
            <a:r>
              <a:rPr lang="en-US" dirty="0" smtClean="0"/>
              <a:t>B Spain dominated North and South America.</a:t>
            </a:r>
          </a:p>
          <a:p>
            <a:r>
              <a:rPr lang="en-US" dirty="0" smtClean="0"/>
              <a:t>C Africans were enslaved to work in mines and on plantations.</a:t>
            </a:r>
          </a:p>
          <a:p>
            <a:r>
              <a:rPr lang="en-US" dirty="0" smtClean="0"/>
              <a:t>D American Indians maintained resistance to African and Eurasian diseases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915400" cy="5105400"/>
          </a:xfrm>
        </p:spPr>
        <p:txBody>
          <a:bodyPr>
            <a:normAutofit/>
          </a:bodyPr>
          <a:lstStyle/>
          <a:p>
            <a:r>
              <a:rPr lang="en-US" dirty="0" smtClean="0">
                <a:solidFill>
                  <a:srgbClr val="FF0000"/>
                </a:solidFill>
              </a:rPr>
              <a:t>What was a significant result of European exploration through the Columbian Exchange?</a:t>
            </a:r>
          </a:p>
          <a:p>
            <a:r>
              <a:rPr lang="en-US" dirty="0" smtClean="0"/>
              <a:t>A Europeans became dependant on crops from America.</a:t>
            </a:r>
          </a:p>
          <a:p>
            <a:r>
              <a:rPr lang="en-US" dirty="0" smtClean="0"/>
              <a:t>B The bubonic plague spread throughout Europe.</a:t>
            </a:r>
          </a:p>
          <a:p>
            <a:r>
              <a:rPr lang="en-US" dirty="0" smtClean="0"/>
              <a:t>C European diseases caused millions of deaths among American Indians.</a:t>
            </a:r>
          </a:p>
          <a:p>
            <a:r>
              <a:rPr lang="en-US" dirty="0" smtClean="0"/>
              <a:t>D Raw materials from America became very expensive due to scarcity</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endParaRPr lang="en-US" dirty="0"/>
          </a:p>
        </p:txBody>
      </p:sp>
      <p:sp>
        <p:nvSpPr>
          <p:cNvPr id="3" name="Content Placeholder 2"/>
          <p:cNvSpPr>
            <a:spLocks noGrp="1"/>
          </p:cNvSpPr>
          <p:nvPr>
            <p:ph idx="1"/>
          </p:nvPr>
        </p:nvSpPr>
        <p:spPr>
          <a:xfrm>
            <a:off x="76200" y="990600"/>
            <a:ext cx="9067800" cy="5867400"/>
          </a:xfrm>
        </p:spPr>
        <p:txBody>
          <a:bodyPr>
            <a:normAutofit fontScale="92500" lnSpcReduction="20000"/>
          </a:bodyPr>
          <a:lstStyle/>
          <a:p>
            <a:r>
              <a:rPr lang="en-US" dirty="0" smtClean="0">
                <a:solidFill>
                  <a:srgbClr val="FF0000"/>
                </a:solidFill>
              </a:rPr>
              <a:t>How did the new ideas and scientific advances of the Renaissance challenge the Catholic Church?</a:t>
            </a:r>
          </a:p>
          <a:p>
            <a:r>
              <a:rPr lang="en-US" dirty="0" smtClean="0"/>
              <a:t>A New Renaissance universities, which emphasized scientific research, gave most citizens educational opportunities that challenged the religious institutions.</a:t>
            </a:r>
          </a:p>
          <a:p>
            <a:r>
              <a:rPr lang="en-US" dirty="0" smtClean="0"/>
              <a:t>B Individualism and humanist ideas from the Renaissance challenged citizens to seek answers for themselves rather than from religious institutions.</a:t>
            </a:r>
          </a:p>
          <a:p>
            <a:r>
              <a:rPr lang="en-US" dirty="0" smtClean="0"/>
              <a:t>C New merchant guilds formed by the middle class owed allegiance to the leaders of the Renaissance rather than the Catholic Church.</a:t>
            </a:r>
          </a:p>
          <a:p>
            <a:r>
              <a:rPr lang="en-US" dirty="0" smtClean="0"/>
              <a:t>D Feudal noble landowners accepted the scientific advances of the Renaissance that were supported by the Catholic Church.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0" y="1600200"/>
            <a:ext cx="9067800" cy="5257800"/>
          </a:xfrm>
        </p:spPr>
        <p:txBody>
          <a:bodyPr>
            <a:normAutofit/>
          </a:bodyPr>
          <a:lstStyle/>
          <a:p>
            <a:r>
              <a:rPr lang="en-US" dirty="0" smtClean="0">
                <a:solidFill>
                  <a:srgbClr val="FF0000"/>
                </a:solidFill>
              </a:rPr>
              <a:t>Which was an environmental effect of the process of early industrialization?</a:t>
            </a:r>
          </a:p>
          <a:p>
            <a:r>
              <a:rPr lang="en-US" dirty="0" smtClean="0"/>
              <a:t>A the introduction of smallpox to American Indians</a:t>
            </a:r>
          </a:p>
          <a:p>
            <a:r>
              <a:rPr lang="en-US" dirty="0" smtClean="0"/>
              <a:t>B the diffusion of new animal and plant species to Afro-Eurasia</a:t>
            </a:r>
          </a:p>
          <a:p>
            <a:r>
              <a:rPr lang="en-US" dirty="0" smtClean="0"/>
              <a:t>C the process of desertification in Africa and Asia</a:t>
            </a:r>
          </a:p>
          <a:p>
            <a:r>
              <a:rPr lang="en-US" dirty="0" smtClean="0"/>
              <a:t>D the widespread deforestation in Europe and North America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endParaRPr lang="en-US" dirty="0"/>
          </a:p>
        </p:txBody>
      </p:sp>
      <p:sp>
        <p:nvSpPr>
          <p:cNvPr id="3" name="Content Placeholder 2"/>
          <p:cNvSpPr>
            <a:spLocks noGrp="1"/>
          </p:cNvSpPr>
          <p:nvPr>
            <p:ph idx="1"/>
          </p:nvPr>
        </p:nvSpPr>
        <p:spPr>
          <a:xfrm>
            <a:off x="0" y="990600"/>
            <a:ext cx="9144000" cy="5867400"/>
          </a:xfrm>
        </p:spPr>
        <p:txBody>
          <a:bodyPr>
            <a:normAutofit fontScale="77500" lnSpcReduction="20000"/>
          </a:bodyPr>
          <a:lstStyle/>
          <a:p>
            <a:r>
              <a:rPr lang="en-US" b="1" dirty="0" smtClean="0">
                <a:solidFill>
                  <a:srgbClr val="FF0000"/>
                </a:solidFill>
              </a:rPr>
              <a:t>Timeline of Japan from 1850 to 1910</a:t>
            </a:r>
            <a:endParaRPr lang="en-US" dirty="0" smtClean="0">
              <a:solidFill>
                <a:srgbClr val="FF0000"/>
              </a:solidFill>
            </a:endParaRPr>
          </a:p>
          <a:p>
            <a:r>
              <a:rPr lang="en-US" dirty="0" smtClean="0">
                <a:solidFill>
                  <a:srgbClr val="FF0000"/>
                </a:solidFill>
              </a:rPr>
              <a:t> 1853 - Commodore Perry of the United States ends Japanese isolation</a:t>
            </a:r>
          </a:p>
          <a:p>
            <a:r>
              <a:rPr lang="en-US" dirty="0" smtClean="0">
                <a:solidFill>
                  <a:srgbClr val="FF0000"/>
                </a:solidFill>
              </a:rPr>
              <a:t> 1868 - Meiji Restoration</a:t>
            </a:r>
          </a:p>
          <a:p>
            <a:r>
              <a:rPr lang="en-US" dirty="0" smtClean="0">
                <a:solidFill>
                  <a:srgbClr val="FF0000"/>
                </a:solidFill>
              </a:rPr>
              <a:t> 1870s - Japanese government develops manufacturing and railroad</a:t>
            </a:r>
          </a:p>
          <a:p>
            <a:r>
              <a:rPr lang="en-US" dirty="0" smtClean="0">
                <a:solidFill>
                  <a:srgbClr val="FF0000"/>
                </a:solidFill>
              </a:rPr>
              <a:t>industries</a:t>
            </a:r>
          </a:p>
          <a:p>
            <a:r>
              <a:rPr lang="en-US" dirty="0" smtClean="0">
                <a:solidFill>
                  <a:srgbClr val="FF0000"/>
                </a:solidFill>
              </a:rPr>
              <a:t> 1872 - Western dress enforced for government ceremonies</a:t>
            </a:r>
          </a:p>
          <a:p>
            <a:r>
              <a:rPr lang="en-US" dirty="0" smtClean="0">
                <a:solidFill>
                  <a:srgbClr val="FF0000"/>
                </a:solidFill>
              </a:rPr>
              <a:t> 1905 - Japan wins the Russo-Japanese War</a:t>
            </a:r>
          </a:p>
          <a:p>
            <a:r>
              <a:rPr lang="en-US" dirty="0" smtClean="0">
                <a:solidFill>
                  <a:srgbClr val="FF0000"/>
                </a:solidFill>
              </a:rPr>
              <a:t> 1910 - Japan annexes Korea</a:t>
            </a:r>
          </a:p>
          <a:p>
            <a:r>
              <a:rPr lang="en-US" dirty="0" smtClean="0">
                <a:solidFill>
                  <a:srgbClr val="FF0000"/>
                </a:solidFill>
              </a:rPr>
              <a:t>What conclusion about Japan is supported by the timeline above?</a:t>
            </a:r>
          </a:p>
          <a:p>
            <a:r>
              <a:rPr lang="en-US" dirty="0" smtClean="0"/>
              <a:t>A Japan stopped farming rice.</a:t>
            </a:r>
          </a:p>
          <a:p>
            <a:r>
              <a:rPr lang="en-US" dirty="0" smtClean="0"/>
              <a:t>B Japan industrialized and became imperialistic.</a:t>
            </a:r>
          </a:p>
          <a:p>
            <a:r>
              <a:rPr lang="en-US" dirty="0" smtClean="0"/>
              <a:t>C Japan engaged in wars with western Europe.</a:t>
            </a:r>
          </a:p>
          <a:p>
            <a:r>
              <a:rPr lang="en-US" dirty="0" smtClean="0"/>
              <a:t>D Japan became economically competitive with Brit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endParaRPr lang="en-US" dirty="0"/>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r>
              <a:rPr lang="en-US" b="1" dirty="0" smtClean="0">
                <a:solidFill>
                  <a:srgbClr val="FF0000"/>
                </a:solidFill>
              </a:rPr>
              <a:t>International Violence Before WWII</a:t>
            </a:r>
            <a:endParaRPr lang="en-US" dirty="0" smtClean="0">
              <a:solidFill>
                <a:srgbClr val="FF0000"/>
              </a:solidFill>
            </a:endParaRPr>
          </a:p>
          <a:p>
            <a:r>
              <a:rPr lang="en-US" dirty="0" smtClean="0">
                <a:solidFill>
                  <a:srgbClr val="FF0000"/>
                </a:solidFill>
              </a:rPr>
              <a:t> Japan invades Manchuria - 1931</a:t>
            </a:r>
          </a:p>
          <a:p>
            <a:r>
              <a:rPr lang="en-US" dirty="0" smtClean="0">
                <a:solidFill>
                  <a:srgbClr val="FF0000"/>
                </a:solidFill>
              </a:rPr>
              <a:t> Italy invades Ethiopia - 1935</a:t>
            </a:r>
          </a:p>
          <a:p>
            <a:r>
              <a:rPr lang="en-US" dirty="0" smtClean="0">
                <a:solidFill>
                  <a:srgbClr val="FF0000"/>
                </a:solidFill>
              </a:rPr>
              <a:t> Japan invades China - 1937</a:t>
            </a:r>
          </a:p>
          <a:p>
            <a:r>
              <a:rPr lang="en-US" dirty="0" smtClean="0">
                <a:solidFill>
                  <a:srgbClr val="FF0000"/>
                </a:solidFill>
              </a:rPr>
              <a:t> Germany annexes Czechoslovakia - 1939</a:t>
            </a:r>
          </a:p>
          <a:p>
            <a:r>
              <a:rPr lang="en-US" dirty="0" smtClean="0">
                <a:solidFill>
                  <a:srgbClr val="FF0000"/>
                </a:solidFill>
              </a:rPr>
              <a:t> Germany invades Poland – 1939</a:t>
            </a:r>
          </a:p>
          <a:p>
            <a:r>
              <a:rPr lang="en-US" dirty="0" smtClean="0">
                <a:solidFill>
                  <a:srgbClr val="FF0000"/>
                </a:solidFill>
              </a:rPr>
              <a:t>Using the information provided in the timeline above, which historical conclusion can be drawn about the cause of World War II?</a:t>
            </a:r>
          </a:p>
          <a:p>
            <a:r>
              <a:rPr lang="en-US" dirty="0" smtClean="0"/>
              <a:t>A Military alliances created many obligations to engage in wars.</a:t>
            </a:r>
          </a:p>
          <a:p>
            <a:r>
              <a:rPr lang="en-US" dirty="0" smtClean="0"/>
              <a:t>B The Nazi Party dominated politics in many European nations.</a:t>
            </a:r>
          </a:p>
          <a:p>
            <a:r>
              <a:rPr lang="en-US" dirty="0" smtClean="0"/>
              <a:t>C The United Nations was too weak to prevent the spread of totalitarianism.</a:t>
            </a:r>
          </a:p>
          <a:p>
            <a:r>
              <a:rPr lang="en-US" dirty="0" smtClean="0"/>
              <a:t>D Some nations were aggressive and imperialistic in their efforts to expand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65238"/>
          </a:xfrm>
        </p:spPr>
        <p:txBody>
          <a:bodyPr/>
          <a:lstStyle/>
          <a:p>
            <a:endParaRPr lang="en-US" dirty="0"/>
          </a:p>
        </p:txBody>
      </p:sp>
      <p:sp>
        <p:nvSpPr>
          <p:cNvPr id="3" name="Content Placeholder 2"/>
          <p:cNvSpPr>
            <a:spLocks noGrp="1"/>
          </p:cNvSpPr>
          <p:nvPr>
            <p:ph idx="1"/>
          </p:nvPr>
        </p:nvSpPr>
        <p:spPr>
          <a:xfrm>
            <a:off x="0" y="685800"/>
            <a:ext cx="8991600" cy="6172200"/>
          </a:xfrm>
        </p:spPr>
        <p:txBody>
          <a:bodyPr>
            <a:normAutofit lnSpcReduction="10000"/>
          </a:bodyPr>
          <a:lstStyle/>
          <a:p>
            <a:r>
              <a:rPr lang="en-US" dirty="0" smtClean="0">
                <a:solidFill>
                  <a:srgbClr val="FF0000"/>
                </a:solidFill>
              </a:rPr>
              <a:t>How did British taxes on salt contribute to the growth of Indian nationalism?</a:t>
            </a:r>
          </a:p>
          <a:p>
            <a:r>
              <a:rPr lang="en-US" dirty="0" smtClean="0"/>
              <a:t>A The tax triggered violence against the Salt March, which inspired a wider civil disobedience movement in India.</a:t>
            </a:r>
          </a:p>
          <a:p>
            <a:r>
              <a:rPr lang="en-US" dirty="0" smtClean="0"/>
              <a:t>B The resistance against the tax on salt required Indian national forces to stop the rebellion.</a:t>
            </a:r>
          </a:p>
          <a:p>
            <a:r>
              <a:rPr lang="en-US" dirty="0" smtClean="0"/>
              <a:t>C The imposition of the tax demonstrated that India was not capable of self-government due to the lack of native leadership.</a:t>
            </a:r>
          </a:p>
          <a:p>
            <a:r>
              <a:rPr lang="en-US" dirty="0" smtClean="0"/>
              <a:t>D The tax demonstrated the absolute control exercised by the British as colonial rulers in India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417638"/>
          </a:xfrm>
        </p:spPr>
        <p:txBody>
          <a:bodyPr>
            <a:normAutofit fontScale="90000"/>
          </a:bodyPr>
          <a:lstStyle/>
          <a:p>
            <a:r>
              <a:rPr lang="en-US" dirty="0" smtClean="0"/>
              <a:t>Alexander the Great’s Empire/ushers in </a:t>
            </a:r>
            <a:r>
              <a:rPr lang="en-US" b="1" u="sng" dirty="0" smtClean="0">
                <a:solidFill>
                  <a:srgbClr val="C00000"/>
                </a:solidFill>
              </a:rPr>
              <a:t>Hellenistic Age </a:t>
            </a:r>
            <a:r>
              <a:rPr lang="en-US" sz="1600" b="1" u="sng" dirty="0" smtClean="0">
                <a:solidFill>
                  <a:srgbClr val="C00000"/>
                </a:solidFill>
              </a:rPr>
              <a:t>( a mix of Greek, Indian, </a:t>
            </a:r>
            <a:r>
              <a:rPr lang="en-US" sz="1600" b="1" u="sng" dirty="0" err="1" smtClean="0">
                <a:solidFill>
                  <a:srgbClr val="C00000"/>
                </a:solidFill>
              </a:rPr>
              <a:t>Egyptian,Persian</a:t>
            </a:r>
            <a:r>
              <a:rPr lang="en-US" sz="1600" b="1" u="sng" dirty="0" smtClean="0">
                <a:solidFill>
                  <a:srgbClr val="C00000"/>
                </a:solidFill>
              </a:rPr>
              <a:t> influences)</a:t>
            </a:r>
            <a:endParaRPr lang="en-US" sz="1600" b="1" u="sng"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00200"/>
            <a:ext cx="9143999" cy="5257800"/>
          </a:xfrm>
        </p:spPr>
      </p:pic>
    </p:spTree>
    <p:extLst>
      <p:ext uri="{BB962C8B-B14F-4D97-AF65-F5344CB8AC3E}">
        <p14:creationId xmlns:p14="http://schemas.microsoft.com/office/powerpoint/2010/main" val="295898078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sp>
        <p:nvSpPr>
          <p:cNvPr id="3" name="Content Placeholder 2"/>
          <p:cNvSpPr>
            <a:spLocks noGrp="1"/>
          </p:cNvSpPr>
          <p:nvPr>
            <p:ph idx="1"/>
          </p:nvPr>
        </p:nvSpPr>
        <p:spPr>
          <a:xfrm>
            <a:off x="34636" y="1295400"/>
            <a:ext cx="8991600" cy="5562600"/>
          </a:xfrm>
        </p:spPr>
        <p:txBody>
          <a:bodyPr>
            <a:normAutofit/>
          </a:bodyPr>
          <a:lstStyle/>
          <a:p>
            <a:r>
              <a:rPr lang="en-US" dirty="0" smtClean="0">
                <a:solidFill>
                  <a:srgbClr val="FF0000"/>
                </a:solidFill>
              </a:rPr>
              <a:t>How did Mikhail Gorbachev′s policies of Glasnost and Perestroika affect the Soviet Union?</a:t>
            </a:r>
          </a:p>
          <a:p>
            <a:r>
              <a:rPr lang="en-US" dirty="0" smtClean="0"/>
              <a:t>A The power of the Soviet Union′s Communist Party was strengthened.</a:t>
            </a:r>
          </a:p>
          <a:p>
            <a:r>
              <a:rPr lang="en-US" dirty="0" smtClean="0"/>
              <a:t>B Many Soviet citizens demanded more economic and political freedom.</a:t>
            </a:r>
          </a:p>
          <a:p>
            <a:r>
              <a:rPr lang="en-US" dirty="0" smtClean="0"/>
              <a:t>C Soviet powers were centralized under a totalitarian dictator.</a:t>
            </a:r>
          </a:p>
          <a:p>
            <a:r>
              <a:rPr lang="en-US" dirty="0" smtClean="0"/>
              <a:t>D The Soviet Union increased its influence in the nations of Eastern Europe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endParaRPr lang="en-US" dirty="0"/>
          </a:p>
        </p:txBody>
      </p:sp>
      <p:sp>
        <p:nvSpPr>
          <p:cNvPr id="3" name="Content Placeholder 2"/>
          <p:cNvSpPr>
            <a:spLocks noGrp="1"/>
          </p:cNvSpPr>
          <p:nvPr>
            <p:ph idx="1"/>
          </p:nvPr>
        </p:nvSpPr>
        <p:spPr>
          <a:xfrm>
            <a:off x="152400" y="914400"/>
            <a:ext cx="8915400" cy="5867400"/>
          </a:xfrm>
        </p:spPr>
        <p:txBody>
          <a:bodyPr>
            <a:normAutofit fontScale="92500" lnSpcReduction="10000"/>
          </a:bodyPr>
          <a:lstStyle/>
          <a:p>
            <a:r>
              <a:rPr lang="en-US" b="1" dirty="0" smtClean="0">
                <a:solidFill>
                  <a:srgbClr val="FF0000"/>
                </a:solidFill>
              </a:rPr>
              <a:t>Twentieth-Century International Developments</a:t>
            </a:r>
            <a:endParaRPr lang="en-US" dirty="0" smtClean="0">
              <a:solidFill>
                <a:srgbClr val="FF0000"/>
              </a:solidFill>
            </a:endParaRPr>
          </a:p>
          <a:p>
            <a:r>
              <a:rPr lang="en-US" dirty="0" smtClean="0">
                <a:solidFill>
                  <a:srgbClr val="FF0000"/>
                </a:solidFill>
              </a:rPr>
              <a:t> Berlin Blockade (1948)</a:t>
            </a:r>
          </a:p>
          <a:p>
            <a:r>
              <a:rPr lang="en-US" dirty="0" smtClean="0">
                <a:solidFill>
                  <a:srgbClr val="FF0000"/>
                </a:solidFill>
              </a:rPr>
              <a:t> Cuban Missile Crisis (1962)</a:t>
            </a:r>
          </a:p>
          <a:p>
            <a:r>
              <a:rPr lang="en-US" dirty="0" smtClean="0">
                <a:solidFill>
                  <a:srgbClr val="FF0000"/>
                </a:solidFill>
              </a:rPr>
              <a:t> Brezhnev Doctrine (1968) </a:t>
            </a:r>
          </a:p>
          <a:p>
            <a:r>
              <a:rPr lang="en-US" dirty="0" smtClean="0">
                <a:solidFill>
                  <a:srgbClr val="FF0000"/>
                </a:solidFill>
              </a:rPr>
              <a:t>How did the developments above affect international politics?</a:t>
            </a:r>
          </a:p>
          <a:p>
            <a:r>
              <a:rPr lang="en-US" dirty="0" smtClean="0"/>
              <a:t>A They inspired the creation of the United Nations.</a:t>
            </a:r>
          </a:p>
          <a:p>
            <a:r>
              <a:rPr lang="en-US" dirty="0" smtClean="0"/>
              <a:t>B They intensified Cold War conflicts and tensions.</a:t>
            </a:r>
          </a:p>
          <a:p>
            <a:r>
              <a:rPr lang="en-US" dirty="0" smtClean="0"/>
              <a:t>C They started cooperation between the United States and the former Soviet Union.</a:t>
            </a:r>
          </a:p>
          <a:p>
            <a:r>
              <a:rPr lang="en-US" dirty="0" smtClean="0"/>
              <a:t>D They represented a global preference for democratic values, institutions, and governments.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457200"/>
          </a:xfrm>
        </p:spPr>
        <p:txBody>
          <a:bodyPr>
            <a:normAutofit fontScale="90000"/>
          </a:bodyPr>
          <a:lstStyle/>
          <a:p>
            <a:endParaRPr lang="en-US" dirty="0"/>
          </a:p>
        </p:txBody>
      </p:sp>
      <p:sp>
        <p:nvSpPr>
          <p:cNvPr id="3" name="Content Placeholder 2"/>
          <p:cNvSpPr>
            <a:spLocks noGrp="1"/>
          </p:cNvSpPr>
          <p:nvPr>
            <p:ph idx="1"/>
          </p:nvPr>
        </p:nvSpPr>
        <p:spPr>
          <a:xfrm>
            <a:off x="0" y="533400"/>
            <a:ext cx="9067800" cy="6172200"/>
          </a:xfrm>
        </p:spPr>
        <p:txBody>
          <a:bodyPr>
            <a:normAutofit fontScale="70000" lnSpcReduction="20000"/>
          </a:bodyPr>
          <a:lstStyle/>
          <a:p>
            <a:r>
              <a:rPr lang="en-US" dirty="0" smtClean="0">
                <a:solidFill>
                  <a:srgbClr val="FF0000"/>
                </a:solidFill>
              </a:rPr>
              <a:t>Terrorism [takes] us back to ages we thought were long gone if we allow it a free  hand to corrupt democratic societies and destroy the basic rules of international life. Jacques Chirac But for all these problems [a terrorist′s] only solution is the demolition of the whole structure of society. No partial solution, not even the total redressing of the grievance he complains of, will satisfy him—until our social system is destroyed or delivered into his hands.</a:t>
            </a:r>
          </a:p>
          <a:p>
            <a:r>
              <a:rPr lang="en-US" dirty="0" smtClean="0">
                <a:solidFill>
                  <a:srgbClr val="FF0000"/>
                </a:solidFill>
              </a:rPr>
              <a:t>Benjamin Netanyahu According to the quotes, how have terrorist groups and their movements impacted society in various countries?</a:t>
            </a:r>
          </a:p>
          <a:p>
            <a:pPr marL="0" indent="0">
              <a:buNone/>
            </a:pPr>
            <a:endParaRPr lang="en-US" dirty="0" smtClean="0"/>
          </a:p>
          <a:p>
            <a:r>
              <a:rPr lang="en-US" dirty="0" smtClean="0"/>
              <a:t>A Terrorists create panic by breaking basic rules of society and attempting    to destroy the social systems of target countries.</a:t>
            </a:r>
          </a:p>
          <a:p>
            <a:r>
              <a:rPr lang="en-US" dirty="0" smtClean="0"/>
              <a:t>B Terrorists create tensions by bringing adversaries together to resolve</a:t>
            </a:r>
          </a:p>
          <a:p>
            <a:pPr marL="0" indent="0">
              <a:buNone/>
            </a:pPr>
            <a:r>
              <a:rPr lang="en-US" dirty="0" smtClean="0"/>
              <a:t>          differences in democratic processes.</a:t>
            </a:r>
          </a:p>
          <a:p>
            <a:r>
              <a:rPr lang="en-US" dirty="0" smtClean="0"/>
              <a:t>C Terrorist groups have influenced many governments to join their efforts                      </a:t>
            </a:r>
          </a:p>
          <a:p>
            <a:pPr marL="0" indent="0">
              <a:buNone/>
            </a:pPr>
            <a:r>
              <a:rPr lang="en-US" dirty="0" smtClean="0"/>
              <a:t>             and create their own terrorist networks.</a:t>
            </a:r>
          </a:p>
          <a:p>
            <a:r>
              <a:rPr lang="en-US" dirty="0" smtClean="0"/>
              <a:t>D Terrorist groups have caused governments to eliminate corruption and to</a:t>
            </a:r>
          </a:p>
          <a:p>
            <a:pPr marL="0" indent="0">
              <a:buNone/>
            </a:pPr>
            <a:r>
              <a:rPr lang="en-US" dirty="0" smtClean="0"/>
              <a:t>       apply laws equally within societies.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0" y="914400"/>
            <a:ext cx="9067800" cy="5943600"/>
          </a:xfrm>
        </p:spPr>
        <p:txBody>
          <a:bodyPr>
            <a:normAutofit lnSpcReduction="10000"/>
          </a:bodyPr>
          <a:lstStyle/>
          <a:p>
            <a:r>
              <a:rPr lang="en-US" dirty="0" smtClean="0">
                <a:solidFill>
                  <a:srgbClr val="FF0000"/>
                </a:solidFill>
              </a:rPr>
              <a:t>Which shared purpose explains the operations of the groups in the regions below?</a:t>
            </a:r>
          </a:p>
          <a:p>
            <a:r>
              <a:rPr lang="en-US" dirty="0" smtClean="0">
                <a:solidFill>
                  <a:srgbClr val="FF0000"/>
                </a:solidFill>
              </a:rPr>
              <a:t> Palestine Liberation Organization (PLO) in Israel</a:t>
            </a:r>
          </a:p>
          <a:p>
            <a:r>
              <a:rPr lang="en-US" dirty="0" smtClean="0">
                <a:solidFill>
                  <a:srgbClr val="FF0000"/>
                </a:solidFill>
              </a:rPr>
              <a:t> Chechen rebels in Russia</a:t>
            </a:r>
          </a:p>
          <a:p>
            <a:r>
              <a:rPr lang="en-US" dirty="0" smtClean="0">
                <a:solidFill>
                  <a:srgbClr val="FF0000"/>
                </a:solidFill>
              </a:rPr>
              <a:t> Irish Republican Army (IRA) in the United Kingdom</a:t>
            </a:r>
          </a:p>
          <a:p>
            <a:r>
              <a:rPr lang="en-US" dirty="0" smtClean="0"/>
              <a:t>A to create vast land empires across Eurasia</a:t>
            </a:r>
          </a:p>
          <a:p>
            <a:r>
              <a:rPr lang="en-US" dirty="0" smtClean="0"/>
              <a:t>B to destroy capitalist and democratic systems</a:t>
            </a:r>
          </a:p>
          <a:p>
            <a:r>
              <a:rPr lang="en-US" dirty="0" smtClean="0"/>
              <a:t>C to create independent nations under their authority</a:t>
            </a:r>
          </a:p>
          <a:p>
            <a:r>
              <a:rPr lang="en-US" dirty="0" smtClean="0"/>
              <a:t>D to control petroleum exports to Western nations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991600" cy="5257800"/>
          </a:xfrm>
        </p:spPr>
        <p:txBody>
          <a:bodyPr>
            <a:normAutofit lnSpcReduction="10000"/>
          </a:bodyPr>
          <a:lstStyle/>
          <a:p>
            <a:r>
              <a:rPr lang="en-US" dirty="0" smtClean="0">
                <a:solidFill>
                  <a:srgbClr val="FF0000"/>
                </a:solidFill>
              </a:rPr>
              <a:t>How was European society affected by the Crusades?</a:t>
            </a:r>
          </a:p>
          <a:p>
            <a:r>
              <a:rPr lang="en-US" dirty="0" smtClean="0"/>
              <a:t>A Access to Asian luxury goods was severely limited by war.</a:t>
            </a:r>
          </a:p>
          <a:p>
            <a:r>
              <a:rPr lang="en-US" dirty="0" smtClean="0"/>
              <a:t>B Invading Islamic armies destroyed farms and cities.</a:t>
            </a:r>
          </a:p>
          <a:p>
            <a:r>
              <a:rPr lang="en-US" dirty="0" smtClean="0"/>
              <a:t>C Importation of Asian luxury goods created a greater interest in trade.</a:t>
            </a:r>
          </a:p>
          <a:p>
            <a:r>
              <a:rPr lang="en-US" dirty="0" smtClean="0"/>
              <a:t>D Peasant rebellions diminished as the power of the Church grew</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endParaRPr lang="en-US" dirty="0"/>
          </a:p>
        </p:txBody>
      </p:sp>
      <p:sp>
        <p:nvSpPr>
          <p:cNvPr id="3" name="Content Placeholder 2"/>
          <p:cNvSpPr>
            <a:spLocks noGrp="1"/>
          </p:cNvSpPr>
          <p:nvPr>
            <p:ph idx="1"/>
          </p:nvPr>
        </p:nvSpPr>
        <p:spPr>
          <a:xfrm>
            <a:off x="0" y="838200"/>
            <a:ext cx="9067800" cy="5943600"/>
          </a:xfrm>
        </p:spPr>
        <p:txBody>
          <a:bodyPr>
            <a:normAutofit fontScale="85000" lnSpcReduction="20000"/>
          </a:bodyPr>
          <a:lstStyle/>
          <a:p>
            <a:r>
              <a:rPr lang="en-US" dirty="0" smtClean="0">
                <a:solidFill>
                  <a:srgbClr val="FF0000"/>
                </a:solidFill>
              </a:rPr>
              <a:t>“ No bailiff is henceforth to put any man on his open law or on oath simply by virtue of his spoken word, without reliable witnesses being produced for the same.   “ No freeman is to be taken or imprisoned or </a:t>
            </a:r>
            <a:r>
              <a:rPr lang="en-US" dirty="0" err="1" smtClean="0">
                <a:solidFill>
                  <a:srgbClr val="FF0000"/>
                </a:solidFill>
              </a:rPr>
              <a:t>disseised</a:t>
            </a:r>
            <a:r>
              <a:rPr lang="en-US" dirty="0" smtClean="0">
                <a:solidFill>
                  <a:srgbClr val="FF0000"/>
                </a:solidFill>
              </a:rPr>
              <a:t> [dispossessed] of his free tenement or of his liberties or free customs, or outlawed or exiled or in any way ruined, nor will we go against such a man or send against him save by lawful judgment of his peers or by the law of the land. We will sell to no man, we will not deny or defer to any man either Justice or Right.</a:t>
            </a:r>
          </a:p>
          <a:p>
            <a:r>
              <a:rPr lang="en-US" dirty="0" smtClean="0">
                <a:solidFill>
                  <a:srgbClr val="FF0000"/>
                </a:solidFill>
              </a:rPr>
              <a:t>Which right had King John of England </a:t>
            </a:r>
            <a:r>
              <a:rPr lang="en-US" b="1" i="1" dirty="0" smtClean="0">
                <a:solidFill>
                  <a:srgbClr val="FF0000"/>
                </a:solidFill>
              </a:rPr>
              <a:t>most likely </a:t>
            </a:r>
            <a:r>
              <a:rPr lang="en-US" dirty="0" smtClean="0">
                <a:solidFill>
                  <a:srgbClr val="FF0000"/>
                </a:solidFill>
              </a:rPr>
              <a:t>abused, according to these two clauses from the Magna </a:t>
            </a:r>
            <a:r>
              <a:rPr lang="en-US" dirty="0" err="1" smtClean="0">
                <a:solidFill>
                  <a:srgbClr val="FF0000"/>
                </a:solidFill>
              </a:rPr>
              <a:t>Carta</a:t>
            </a:r>
            <a:r>
              <a:rPr lang="en-US" dirty="0" smtClean="0">
                <a:solidFill>
                  <a:srgbClr val="FF0000"/>
                </a:solidFill>
              </a:rPr>
              <a:t>?</a:t>
            </a:r>
          </a:p>
          <a:p>
            <a:r>
              <a:rPr lang="en-US" dirty="0" smtClean="0"/>
              <a:t>A right to privacy</a:t>
            </a:r>
          </a:p>
          <a:p>
            <a:r>
              <a:rPr lang="en-US" dirty="0" smtClean="0"/>
              <a:t>B right to a fair trial</a:t>
            </a:r>
          </a:p>
          <a:p>
            <a:r>
              <a:rPr lang="en-US" dirty="0" smtClean="0"/>
              <a:t>C right to free speech</a:t>
            </a:r>
          </a:p>
          <a:p>
            <a:r>
              <a:rPr lang="en-US" dirty="0" smtClean="0"/>
              <a:t>D right to petition</a:t>
            </a:r>
          </a:p>
          <a:p>
            <a:r>
              <a:rPr lang="en-US" dirty="0" smtClean="0"/>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152400" y="990600"/>
            <a:ext cx="8839200" cy="5867400"/>
          </a:xfrm>
        </p:spPr>
        <p:txBody>
          <a:bodyPr>
            <a:normAutofit/>
          </a:bodyPr>
          <a:lstStyle/>
          <a:p>
            <a:r>
              <a:rPr lang="en-US" dirty="0" smtClean="0">
                <a:solidFill>
                  <a:srgbClr val="FF0000"/>
                </a:solidFill>
              </a:rPr>
              <a:t>What was an important effect of the Black Death (bubonic plague pandemic) on the populations of Europe in the late 1340s?</a:t>
            </a:r>
          </a:p>
          <a:p>
            <a:r>
              <a:rPr lang="en-US" dirty="0" smtClean="0"/>
              <a:t>A   decrease in public confidence in the Church</a:t>
            </a:r>
          </a:p>
          <a:p>
            <a:r>
              <a:rPr lang="en-US" dirty="0" smtClean="0"/>
              <a:t>B   decline in average worker wages</a:t>
            </a:r>
          </a:p>
          <a:p>
            <a:r>
              <a:rPr lang="en-US" dirty="0" smtClean="0"/>
              <a:t>C   elevated position of lesser nobles and local leaders</a:t>
            </a:r>
          </a:p>
          <a:p>
            <a:r>
              <a:rPr lang="en-US" dirty="0" smtClean="0"/>
              <a:t>D   increase in medical and pharmaceutical    </a:t>
            </a:r>
          </a:p>
          <a:p>
            <a:pPr marL="0" indent="0">
              <a:buNone/>
            </a:pPr>
            <a:r>
              <a:rPr lang="en-US" dirty="0" smtClean="0"/>
              <a:t>              research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0" y="1600200"/>
            <a:ext cx="9067800" cy="5181600"/>
          </a:xfrm>
        </p:spPr>
        <p:txBody>
          <a:bodyPr>
            <a:normAutofit fontScale="85000" lnSpcReduction="10000"/>
          </a:bodyPr>
          <a:lstStyle/>
          <a:p>
            <a:r>
              <a:rPr lang="en-US" dirty="0" smtClean="0">
                <a:solidFill>
                  <a:srgbClr val="FF0000"/>
                </a:solidFill>
              </a:rPr>
              <a:t>How is laissez-faire economics more productive than an economy controlled by a government?</a:t>
            </a:r>
          </a:p>
          <a:p>
            <a:r>
              <a:rPr lang="en-US" dirty="0" smtClean="0"/>
              <a:t>A Laissez-faire economics creates competition which leads to innovation, greater profits for investors, and lower product prices.</a:t>
            </a:r>
          </a:p>
          <a:p>
            <a:r>
              <a:rPr lang="en-US" dirty="0" smtClean="0"/>
              <a:t>B Laissez-faire economics creates competition which results in improved working conditions, higher wages, and healthcare benefits.</a:t>
            </a:r>
          </a:p>
          <a:p>
            <a:r>
              <a:rPr lang="en-US" dirty="0" smtClean="0"/>
              <a:t>C Laissez-faire economics creates a more nationalistic economy in which local production is always preferred.</a:t>
            </a:r>
          </a:p>
          <a:p>
            <a:r>
              <a:rPr lang="en-US" dirty="0" smtClean="0"/>
              <a:t>D Laissez-faire creates an economy which is regulated by government in order to create ideal working conditions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Constructed Response </a:t>
            </a:r>
            <a:endParaRPr lang="en-US" dirty="0"/>
          </a:p>
        </p:txBody>
      </p:sp>
      <p:sp>
        <p:nvSpPr>
          <p:cNvPr id="3" name="Content Placeholder 2"/>
          <p:cNvSpPr>
            <a:spLocks noGrp="1"/>
          </p:cNvSpPr>
          <p:nvPr>
            <p:ph idx="1"/>
          </p:nvPr>
        </p:nvSpPr>
        <p:spPr>
          <a:xfrm>
            <a:off x="0" y="1600200"/>
            <a:ext cx="8991600" cy="5257800"/>
          </a:xfrm>
        </p:spPr>
        <p:txBody>
          <a:bodyPr/>
          <a:lstStyle/>
          <a:p>
            <a:r>
              <a:rPr lang="en-US" dirty="0" smtClean="0"/>
              <a:t>Ancient and classical civilizations declined as a result of internal weaknesses and external invasions, but they left lasting legacies for future generations. Provide two legacies of the Classical Greek Civilization and explain their importance to future civilizations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r>
              <a:rPr lang="en-US" dirty="0" smtClean="0"/>
              <a:t>How did agricultural improvements transform daily life during the Neolithic Revolution and early history? Give two examples</a:t>
            </a:r>
          </a:p>
          <a:p>
            <a:pPr marL="0" indent="0">
              <a:buNone/>
            </a:pPr>
            <a:r>
              <a:rPr lang="en-US" dirty="0" smtClean="0"/>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5379</Words>
  <Application>Microsoft Macintosh PowerPoint</Application>
  <PresentationFormat>On-screen Show (4:3)</PresentationFormat>
  <Paragraphs>476</Paragraphs>
  <Slides>104</Slides>
  <Notes>0</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Office Theme</vt:lpstr>
      <vt:lpstr>World History in Review</vt:lpstr>
      <vt:lpstr>Comparing Paleolithic and Neolithic People</vt:lpstr>
      <vt:lpstr>River Valley Civilizations</vt:lpstr>
      <vt:lpstr>The Growth of Mankind</vt:lpstr>
      <vt:lpstr>Hammurabi's Code</vt:lpstr>
      <vt:lpstr>Video Summaries</vt:lpstr>
      <vt:lpstr>Ancient Greece</vt:lpstr>
      <vt:lpstr> Persian War / Peloponnesian War Greece’s geography made it difficult to unite </vt:lpstr>
      <vt:lpstr>Alexander the Great’s Empire/ushers in Hellenistic Age ( a mix of Greek, Indian, Egyptian,Persian influences)</vt:lpstr>
      <vt:lpstr>Chinese Dynastic Cycle / Mandate of Heaven </vt:lpstr>
      <vt:lpstr>Ancient Chinese Achievements </vt:lpstr>
      <vt:lpstr>The Silk Road linking china with the west</vt:lpstr>
      <vt:lpstr>Summary Videos</vt:lpstr>
      <vt:lpstr>The Roman Empire</vt:lpstr>
      <vt:lpstr>Architecture</vt:lpstr>
      <vt:lpstr>Roman Government and Laws</vt:lpstr>
      <vt:lpstr>Fall of The Roman Empire</vt:lpstr>
      <vt:lpstr>World Religions</vt:lpstr>
      <vt:lpstr>Summary Videos</vt:lpstr>
      <vt:lpstr>Aztec, Inca, and Mayan</vt:lpstr>
      <vt:lpstr>Feudalism In Europe:</vt:lpstr>
      <vt:lpstr>Medieval Agricultural Revolution</vt:lpstr>
      <vt:lpstr>The Cause and Effects of the Crusades</vt:lpstr>
      <vt:lpstr>Feudal Japan</vt:lpstr>
      <vt:lpstr>Medieval Knights &amp; Samurai</vt:lpstr>
      <vt:lpstr>African King of Mali Mansa Musa</vt:lpstr>
      <vt:lpstr>Genghis Khan and his Golden Hoard conquer most of Asia  </vt:lpstr>
      <vt:lpstr>Magna Carta signed by King John of England</vt:lpstr>
      <vt:lpstr>Effects of the Plague in Europe</vt:lpstr>
      <vt:lpstr>Summary Videos</vt:lpstr>
      <vt:lpstr>The Renaissance / a rebirth/  an new outlook emphasizing classicism, secularism and individualism</vt:lpstr>
      <vt:lpstr>Italian Renaissance  </vt:lpstr>
      <vt:lpstr>Protestant Reformation</vt:lpstr>
      <vt:lpstr>Splits in the Christian Church</vt:lpstr>
      <vt:lpstr>Art: perspective, art looks natural and realistic, detail, nods to ancient Rome with arches, domes columns, Da Vinci, Michelangelo  </vt:lpstr>
      <vt:lpstr>What led to the Age of Exploration? </vt:lpstr>
      <vt:lpstr>Age of Exploration</vt:lpstr>
      <vt:lpstr>Columbian Exchange</vt:lpstr>
      <vt:lpstr>Triangle Trade System</vt:lpstr>
      <vt:lpstr> Mercantilism </vt:lpstr>
      <vt:lpstr>Summary Videos: </vt:lpstr>
      <vt:lpstr> Enlightenment Thinkers Influence Revolutions Enlightenment states that the use of reason would lead to human progress </vt:lpstr>
      <vt:lpstr>American Revolution</vt:lpstr>
      <vt:lpstr>Declaration of Independence</vt:lpstr>
      <vt:lpstr>Causes of the French Revolution</vt:lpstr>
      <vt:lpstr>French Revolution</vt:lpstr>
      <vt:lpstr>Legacy of Napoleon</vt:lpstr>
      <vt:lpstr>Absolute rulers of the 1700s / Devine Right of Rule </vt:lpstr>
      <vt:lpstr>Effects of the Industrial Revolution the increase in machine made goods beginning in England in the 1700’s</vt:lpstr>
      <vt:lpstr>Causes of Imperialism </vt:lpstr>
      <vt:lpstr>Summary Videos</vt:lpstr>
      <vt:lpstr>The MAIN Causes of World War I</vt:lpstr>
      <vt:lpstr>MAIN Causes of World War I</vt:lpstr>
      <vt:lpstr>Effects of World War I</vt:lpstr>
      <vt:lpstr>Communism </vt:lpstr>
      <vt:lpstr>World War II</vt:lpstr>
      <vt:lpstr>Causes of World War II</vt:lpstr>
      <vt:lpstr>Effects of World War II</vt:lpstr>
      <vt:lpstr>20th Century Totalitarian Rulers</vt:lpstr>
      <vt:lpstr> The Cold War: US / USSR a state of political hostility between countries characterized by threats, propaganda, and other measures short of open warfare, in particular. the state of political hostility that existed between the Soviet bloc countries and the US-led Western powers from 1945 to 1990 </vt:lpstr>
      <vt:lpstr>Cold War Hot Spots</vt:lpstr>
      <vt:lpstr>Cold War Hot Spots</vt:lpstr>
      <vt:lpstr>Comparing Communism, Socialism and Capitalism </vt:lpstr>
      <vt:lpstr>Effects of Colonialism Today</vt:lpstr>
      <vt:lpstr>Decolonization</vt:lpstr>
      <vt:lpstr>   South Africa</vt:lpstr>
      <vt:lpstr> Globalization: the process of interaction and integration among the people, companies, and governments of different nations, a process driven by international trade and investment and aided by information technology </vt:lpstr>
      <vt:lpstr> Globalization Debate Crash Course https://www.youtube.com/watch?v=y9HjvHZfCUI&amp;index=39&amp;list=PLBDA2E52FB1EF80C9 </vt:lpstr>
      <vt:lpstr>Social Media: The Spread of Information</vt:lpstr>
      <vt:lpstr>Video Summaries </vt:lpstr>
      <vt:lpstr>PowerPoint Presentation</vt:lpstr>
      <vt:lpstr>Effects of global warming on agriculture</vt:lpstr>
      <vt:lpstr>Summaries</vt:lpstr>
      <vt:lpstr>Common Core Sample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Constructed Response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in Review</dc:title>
  <dc:creator>Carrie</dc:creator>
  <cp:lastModifiedBy>Julia Maurer</cp:lastModifiedBy>
  <cp:revision>105</cp:revision>
  <dcterms:created xsi:type="dcterms:W3CDTF">2013-12-30T20:21:51Z</dcterms:created>
  <dcterms:modified xsi:type="dcterms:W3CDTF">2017-05-30T22:49:41Z</dcterms:modified>
</cp:coreProperties>
</file>