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1.xml" ContentType="application/vnd.openxmlformats-officedocument.presentationml.tags+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tags/tag3.xml" ContentType="application/vnd.openxmlformats-officedocument.presentationml.tags+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19"/>
  </p:notesMasterIdLst>
  <p:sldIdLst>
    <p:sldId id="256" r:id="rId2"/>
    <p:sldId id="272" r:id="rId3"/>
    <p:sldId id="289" r:id="rId4"/>
    <p:sldId id="259" r:id="rId5"/>
    <p:sldId id="260" r:id="rId6"/>
    <p:sldId id="286" r:id="rId7"/>
    <p:sldId id="287" r:id="rId8"/>
    <p:sldId id="288" r:id="rId9"/>
    <p:sldId id="273" r:id="rId10"/>
    <p:sldId id="274" r:id="rId11"/>
    <p:sldId id="278" r:id="rId12"/>
    <p:sldId id="279" r:id="rId13"/>
    <p:sldId id="280" r:id="rId14"/>
    <p:sldId id="281" r:id="rId15"/>
    <p:sldId id="282" r:id="rId16"/>
    <p:sldId id="283" r:id="rId17"/>
    <p:sldId id="285"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24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9EA596C-0E27-004E-8D68-8558092ABD49}" type="datetimeFigureOut">
              <a:rPr lang="en-US" smtClean="0"/>
              <a:t>1/9/20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B6C30EB-77E2-A34D-96A7-A85819501922}" type="slidenum">
              <a:rPr lang="en-US" smtClean="0"/>
              <a:t>‹#›</a:t>
            </a:fld>
            <a:endParaRPr lang="en-US"/>
          </a:p>
        </p:txBody>
      </p:sp>
    </p:spTree>
    <p:extLst>
      <p:ext uri="{BB962C8B-B14F-4D97-AF65-F5344CB8AC3E}">
        <p14:creationId xmlns:p14="http://schemas.microsoft.com/office/powerpoint/2010/main" val="14023836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6C30EB-77E2-A34D-96A7-A85819501922}" type="slidenum">
              <a:rPr lang="en-US" smtClean="0"/>
              <a:t>1</a:t>
            </a:fld>
            <a:endParaRPr lang="en-US"/>
          </a:p>
        </p:txBody>
      </p:sp>
    </p:spTree>
    <p:extLst>
      <p:ext uri="{BB962C8B-B14F-4D97-AF65-F5344CB8AC3E}">
        <p14:creationId xmlns:p14="http://schemas.microsoft.com/office/powerpoint/2010/main" val="21534079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DC6127-85AE-4EAF-8996-8260F755E9A0}" type="slidenum">
              <a:rPr lang="en-US" smtClean="0"/>
              <a:pPr>
                <a:defRPr/>
              </a:pPr>
              <a:t>16</a:t>
            </a:fld>
            <a:endParaRPr lang="en-US"/>
          </a:p>
        </p:txBody>
      </p:sp>
    </p:spTree>
    <p:extLst>
      <p:ext uri="{BB962C8B-B14F-4D97-AF65-F5344CB8AC3E}">
        <p14:creationId xmlns:p14="http://schemas.microsoft.com/office/powerpoint/2010/main" val="18593218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will come up to the board to complete the sentence.</a:t>
            </a:r>
            <a:endParaRPr lang="en-US" dirty="0"/>
          </a:p>
        </p:txBody>
      </p:sp>
      <p:sp>
        <p:nvSpPr>
          <p:cNvPr id="4" name="Slide Number Placeholder 3"/>
          <p:cNvSpPr>
            <a:spLocks noGrp="1"/>
          </p:cNvSpPr>
          <p:nvPr>
            <p:ph type="sldNum" sz="quarter" idx="10"/>
          </p:nvPr>
        </p:nvSpPr>
        <p:spPr/>
        <p:txBody>
          <a:bodyPr/>
          <a:lstStyle/>
          <a:p>
            <a:fld id="{3B6C30EB-77E2-A34D-96A7-A85819501922}" type="slidenum">
              <a:rPr lang="en-US" smtClean="0"/>
              <a:t>4</a:t>
            </a:fld>
            <a:endParaRPr lang="en-US"/>
          </a:p>
        </p:txBody>
      </p:sp>
    </p:spTree>
    <p:extLst>
      <p:ext uri="{BB962C8B-B14F-4D97-AF65-F5344CB8AC3E}">
        <p14:creationId xmlns:p14="http://schemas.microsoft.com/office/powerpoint/2010/main" val="3177530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72EBF92-9503-4D2F-92E7-C7AC519B5DFB}" type="slidenum">
              <a:rPr lang="en-US" smtClean="0"/>
              <a:pPr/>
              <a:t>9</a:t>
            </a:fld>
            <a:endParaRPr lang="en-US"/>
          </a:p>
        </p:txBody>
      </p:sp>
    </p:spTree>
    <p:extLst>
      <p:ext uri="{BB962C8B-B14F-4D97-AF65-F5344CB8AC3E}">
        <p14:creationId xmlns:p14="http://schemas.microsoft.com/office/powerpoint/2010/main" val="8568829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DC6127-85AE-4EAF-8996-8260F755E9A0}" type="slidenum">
              <a:rPr lang="en-US" smtClean="0"/>
              <a:pPr>
                <a:defRPr/>
              </a:pPr>
              <a:t>10</a:t>
            </a:fld>
            <a:endParaRPr lang="en-US"/>
          </a:p>
        </p:txBody>
      </p:sp>
    </p:spTree>
    <p:extLst>
      <p:ext uri="{BB962C8B-B14F-4D97-AF65-F5344CB8AC3E}">
        <p14:creationId xmlns:p14="http://schemas.microsoft.com/office/powerpoint/2010/main" val="3758433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Southern Representatives</a:t>
            </a:r>
            <a:r>
              <a:rPr lang="en-US" baseline="0" dirty="0" smtClean="0"/>
              <a:t> block territories statehood applications</a:t>
            </a:r>
          </a:p>
          <a:p>
            <a:r>
              <a:rPr lang="en-US" baseline="0" dirty="0" smtClean="0"/>
              <a:t>Senator Douglas pushed the act through to get around this</a:t>
            </a:r>
          </a:p>
          <a:p>
            <a:r>
              <a:rPr lang="en-US" baseline="0" dirty="0" smtClean="0"/>
              <a:t>It overrode the Missouri Compromise by allowing slavery in territories by popular sovereignty instead of the line</a:t>
            </a:r>
          </a:p>
          <a:p>
            <a:r>
              <a:rPr lang="en-US" baseline="0" dirty="0" smtClean="0"/>
              <a:t>Resulted in a rush by pro and anti slavery settlers and violent confrontations</a:t>
            </a:r>
          </a:p>
          <a:p>
            <a:endParaRPr lang="en-US" baseline="0" dirty="0" smtClean="0"/>
          </a:p>
          <a:p>
            <a:r>
              <a:rPr lang="en-US" baseline="0" dirty="0" smtClean="0"/>
              <a:t>Bleeding Kansas – Northerners wanted to stop slavery while southerners wanted to support it</a:t>
            </a:r>
          </a:p>
          <a:p>
            <a:r>
              <a:rPr lang="en-US" baseline="0" dirty="0" smtClean="0"/>
              <a:t>Violence erupted and 55 died</a:t>
            </a:r>
            <a:endParaRPr lang="en-US" dirty="0"/>
          </a:p>
        </p:txBody>
      </p:sp>
      <p:sp>
        <p:nvSpPr>
          <p:cNvPr id="4" name="Slide Number Placeholder 3"/>
          <p:cNvSpPr>
            <a:spLocks noGrp="1"/>
          </p:cNvSpPr>
          <p:nvPr>
            <p:ph type="sldNum" sz="quarter" idx="10"/>
          </p:nvPr>
        </p:nvSpPr>
        <p:spPr/>
        <p:txBody>
          <a:bodyPr/>
          <a:lstStyle/>
          <a:p>
            <a:fld id="{3B6C30EB-77E2-A34D-96A7-A85819501922}" type="slidenum">
              <a:rPr lang="en-US" smtClean="0"/>
              <a:t>11</a:t>
            </a:fld>
            <a:endParaRPr lang="en-US"/>
          </a:p>
        </p:txBody>
      </p:sp>
    </p:spTree>
    <p:extLst>
      <p:ext uri="{BB962C8B-B14F-4D97-AF65-F5344CB8AC3E}">
        <p14:creationId xmlns:p14="http://schemas.microsoft.com/office/powerpoint/2010/main" val="3523122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44C576B-3C3B-4D06-8E91-8E6ADC01CAF0}" type="slidenum">
              <a:rPr lang="en-US" smtClean="0"/>
              <a:pPr/>
              <a:t>12</a:t>
            </a:fld>
            <a:endParaRPr lang="en-US"/>
          </a:p>
        </p:txBody>
      </p:sp>
    </p:spTree>
    <p:extLst>
      <p:ext uri="{BB962C8B-B14F-4D97-AF65-F5344CB8AC3E}">
        <p14:creationId xmlns:p14="http://schemas.microsoft.com/office/powerpoint/2010/main" val="28049367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Supreme Court under Chief Justice Roger Taney holds:</a:t>
            </a:r>
          </a:p>
          <a:p>
            <a:r>
              <a:rPr lang="en-US" dirty="0" smtClean="0"/>
              <a:t>Slaves aren’t citizens so they can’t sue</a:t>
            </a:r>
          </a:p>
          <a:p>
            <a:r>
              <a:rPr lang="en-US" dirty="0" smtClean="0"/>
              <a:t>Missouri Compromise was unconstitutional</a:t>
            </a:r>
          </a:p>
          <a:p>
            <a:r>
              <a:rPr lang="en-US" dirty="0" smtClean="0"/>
              <a:t>Congress couldn’t ban slavery: against the 5th amendment: </a:t>
            </a:r>
          </a:p>
          <a:p>
            <a:r>
              <a:rPr lang="en-US" dirty="0" smtClean="0"/>
              <a:t>Can’t deprive people their property without due process of law</a:t>
            </a:r>
          </a:p>
          <a:p>
            <a:endParaRPr lang="en-US" dirty="0"/>
          </a:p>
        </p:txBody>
      </p:sp>
      <p:sp>
        <p:nvSpPr>
          <p:cNvPr id="4" name="Slide Number Placeholder 3"/>
          <p:cNvSpPr>
            <a:spLocks noGrp="1"/>
          </p:cNvSpPr>
          <p:nvPr>
            <p:ph type="sldNum" sz="quarter" idx="10"/>
          </p:nvPr>
        </p:nvSpPr>
        <p:spPr/>
        <p:txBody>
          <a:bodyPr/>
          <a:lstStyle/>
          <a:p>
            <a:pPr>
              <a:defRPr/>
            </a:pPr>
            <a:fld id="{CADC6127-85AE-4EAF-8996-8260F755E9A0}" type="slidenum">
              <a:rPr lang="en-US" smtClean="0"/>
              <a:pPr>
                <a:defRPr/>
              </a:pPr>
              <a:t>13</a:t>
            </a:fld>
            <a:endParaRPr lang="en-US"/>
          </a:p>
        </p:txBody>
      </p:sp>
    </p:spTree>
    <p:extLst>
      <p:ext uri="{BB962C8B-B14F-4D97-AF65-F5344CB8AC3E}">
        <p14:creationId xmlns:p14="http://schemas.microsoft.com/office/powerpoint/2010/main" val="36973392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DC6127-85AE-4EAF-8996-8260F755E9A0}" type="slidenum">
              <a:rPr lang="en-US" smtClean="0"/>
              <a:pPr>
                <a:defRPr/>
              </a:pPr>
              <a:t>14</a:t>
            </a:fld>
            <a:endParaRPr lang="en-US"/>
          </a:p>
        </p:txBody>
      </p:sp>
    </p:spTree>
    <p:extLst>
      <p:ext uri="{BB962C8B-B14F-4D97-AF65-F5344CB8AC3E}">
        <p14:creationId xmlns:p14="http://schemas.microsoft.com/office/powerpoint/2010/main" val="1805418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Violent abolitionist John Brown and 21 followers raided the US Arsenal in Harpers Ferry, Virginia (now West Virginia).</a:t>
            </a:r>
          </a:p>
          <a:p>
            <a:r>
              <a:rPr lang="en-US" dirty="0" smtClean="0"/>
              <a:t>Brown invited slaves to join, but a few did</a:t>
            </a:r>
            <a:r>
              <a:rPr lang="en-US" baseline="0" dirty="0" smtClean="0"/>
              <a:t> </a:t>
            </a:r>
            <a:r>
              <a:rPr lang="en-US" dirty="0" smtClean="0"/>
              <a:t>and they were caught and executed</a:t>
            </a:r>
          </a:p>
          <a:p>
            <a:r>
              <a:rPr lang="en-US" dirty="0" smtClean="0"/>
              <a:t>“The crimes of this guilty land will never be purged away without very much bloodshed.” </a:t>
            </a:r>
          </a:p>
          <a:p>
            <a:r>
              <a:rPr lang="en-US" dirty="0" smtClean="0"/>
              <a:t>Along with the Dred Scott decision, this caused suspicion &amp; rumors of war</a:t>
            </a:r>
          </a:p>
          <a:p>
            <a:endParaRPr lang="en-US" dirty="0"/>
          </a:p>
        </p:txBody>
      </p:sp>
      <p:sp>
        <p:nvSpPr>
          <p:cNvPr id="4" name="Slide Number Placeholder 3"/>
          <p:cNvSpPr>
            <a:spLocks noGrp="1"/>
          </p:cNvSpPr>
          <p:nvPr>
            <p:ph type="sldNum" sz="quarter" idx="10"/>
          </p:nvPr>
        </p:nvSpPr>
        <p:spPr/>
        <p:txBody>
          <a:bodyPr/>
          <a:lstStyle/>
          <a:p>
            <a:fld id="{472EBF92-9503-4D2F-92E7-C7AC519B5DFB}" type="slidenum">
              <a:rPr lang="en-US" smtClean="0"/>
              <a:pPr/>
              <a:t>15</a:t>
            </a:fld>
            <a:endParaRPr lang="en-US"/>
          </a:p>
        </p:txBody>
      </p:sp>
    </p:spTree>
    <p:extLst>
      <p:ext uri="{BB962C8B-B14F-4D97-AF65-F5344CB8AC3E}">
        <p14:creationId xmlns:p14="http://schemas.microsoft.com/office/powerpoint/2010/main" val="2542615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1/9/20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1/9/20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1/9/20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1/9/20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1/9/20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1/9/20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1/9/20</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1/9/20</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image" Target="../media/image4.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image" Target="../media/image5.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4" Type="http://schemas.openxmlformats.org/officeDocument/2006/relationships/image" Target="../media/image6.jpe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4" Type="http://schemas.openxmlformats.org/officeDocument/2006/relationships/image" Target="../media/image7.jpe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65667"/>
            <a:ext cx="8229600" cy="4033309"/>
          </a:xfrm>
        </p:spPr>
        <p:txBody>
          <a:bodyPr/>
          <a:lstStyle/>
          <a:p>
            <a:r>
              <a:rPr lang="en-US" sz="5000" dirty="0" smtClean="0"/>
              <a:t>Get out your NCFE Review</a:t>
            </a:r>
            <a:r>
              <a:rPr lang="en-US" sz="5000" dirty="0"/>
              <a:t> </a:t>
            </a:r>
            <a:r>
              <a:rPr lang="en-US" sz="5000" dirty="0" smtClean="0"/>
              <a:t/>
            </a:r>
            <a:br>
              <a:rPr lang="en-US" sz="5000" dirty="0" smtClean="0"/>
            </a:br>
            <a:r>
              <a:rPr lang="en-US" sz="5000" dirty="0"/>
              <a:t/>
            </a:r>
            <a:br>
              <a:rPr lang="en-US" sz="5000" dirty="0"/>
            </a:br>
            <a:r>
              <a:rPr lang="en-US" sz="5000" dirty="0" smtClean="0"/>
              <a:t>Turn in your </a:t>
            </a:r>
            <a:r>
              <a:rPr lang="en-US" sz="5000" dirty="0" smtClean="0"/>
              <a:t>Roots </a:t>
            </a:r>
            <a:r>
              <a:rPr lang="en-US" sz="5000" dirty="0" smtClean="0"/>
              <a:t>questions</a:t>
            </a:r>
            <a:br>
              <a:rPr lang="en-US" sz="5000" dirty="0" smtClean="0"/>
            </a:br>
            <a:r>
              <a:rPr lang="en-US" sz="5000" dirty="0"/>
              <a:t/>
            </a:r>
            <a:br>
              <a:rPr lang="en-US" sz="5000" dirty="0"/>
            </a:br>
            <a:r>
              <a:rPr lang="en-US" sz="5000" dirty="0" smtClean="0"/>
              <a:t>Turn in the Test recovery </a:t>
            </a:r>
            <a:endParaRPr lang="en-US" sz="5000"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5734982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 y="5225"/>
            <a:ext cx="8427295" cy="1143000"/>
          </a:xfrm>
        </p:spPr>
        <p:txBody>
          <a:bodyPr>
            <a:normAutofit/>
          </a:bodyPr>
          <a:lstStyle/>
          <a:p>
            <a:pPr algn="ctr"/>
            <a:r>
              <a:rPr lang="en-US" b="1" dirty="0" smtClean="0">
                <a:solidFill>
                  <a:schemeClr val="accent5">
                    <a:lumMod val="60000"/>
                    <a:lumOff val="40000"/>
                  </a:schemeClr>
                </a:solidFill>
              </a:rPr>
              <a:t>Southern views of slavery </a:t>
            </a:r>
            <a:endParaRPr lang="en-US" b="1" dirty="0">
              <a:solidFill>
                <a:schemeClr val="accent5">
                  <a:lumMod val="60000"/>
                  <a:lumOff val="40000"/>
                </a:schemeClr>
              </a:solidFill>
            </a:endParaRPr>
          </a:p>
        </p:txBody>
      </p:sp>
      <p:sp>
        <p:nvSpPr>
          <p:cNvPr id="175106" name="Rectangle 3"/>
          <p:cNvSpPr>
            <a:spLocks noGrp="1" noChangeArrowheads="1"/>
          </p:cNvSpPr>
          <p:nvPr>
            <p:ph idx="1"/>
          </p:nvPr>
        </p:nvSpPr>
        <p:spPr>
          <a:xfrm>
            <a:off x="-2" y="1148225"/>
            <a:ext cx="8427295" cy="5252575"/>
          </a:xfrm>
        </p:spPr>
        <p:txBody>
          <a:bodyPr>
            <a:normAutofit/>
          </a:bodyPr>
          <a:lstStyle/>
          <a:p>
            <a:r>
              <a:rPr lang="en-US" sz="2900" dirty="0" smtClean="0"/>
              <a:t>Slaves were about a third of the population</a:t>
            </a:r>
          </a:p>
          <a:p>
            <a:r>
              <a:rPr lang="en-US" sz="2900" b="1" dirty="0" smtClean="0"/>
              <a:t>Only a small population owned slaves </a:t>
            </a:r>
            <a:r>
              <a:rPr lang="en-US" sz="2900" dirty="0" smtClean="0"/>
              <a:t>but was supported for economic, social, and political reasons</a:t>
            </a:r>
          </a:p>
          <a:p>
            <a:r>
              <a:rPr lang="en-US" sz="2900" dirty="0" smtClean="0"/>
              <a:t>Defenses of slavery</a:t>
            </a:r>
          </a:p>
          <a:p>
            <a:pPr lvl="1"/>
            <a:r>
              <a:rPr lang="en-US" sz="2900" b="1" dirty="0" smtClean="0"/>
              <a:t>Better than “wage labor” in the north</a:t>
            </a:r>
          </a:p>
          <a:p>
            <a:pPr lvl="2"/>
            <a:r>
              <a:rPr lang="en-US" sz="2900" i="1" dirty="0" smtClean="0"/>
              <a:t>Happier</a:t>
            </a:r>
            <a:r>
              <a:rPr lang="en-US" sz="2900" dirty="0" smtClean="0"/>
              <a:t> and healthier than factory workers</a:t>
            </a:r>
          </a:p>
          <a:p>
            <a:pPr lvl="1"/>
            <a:r>
              <a:rPr lang="en-US" sz="2900" dirty="0" smtClean="0"/>
              <a:t>1836: Southern Senators passed </a:t>
            </a:r>
            <a:r>
              <a:rPr lang="en-US" sz="2900" b="1" dirty="0" smtClean="0"/>
              <a:t>gag rule</a:t>
            </a:r>
          </a:p>
          <a:p>
            <a:pPr lvl="1"/>
            <a:r>
              <a:rPr lang="en-US" sz="2900" dirty="0" smtClean="0"/>
              <a:t>Could not discuss slavery in Congress </a:t>
            </a:r>
          </a:p>
        </p:txBody>
      </p:sp>
      <p:pic>
        <p:nvPicPr>
          <p:cNvPr id="10" name="Picture 4" descr="http://www.veteranstoday.com/wp-content/uploads/2010/04/Slavery.jpg"/>
          <p:cNvPicPr>
            <a:picLocks noGrp="1" noChangeAspect="1" noChangeArrowheads="1"/>
          </p:cNvPicPr>
          <p:nvPr>
            <p:ph sz="half" idx="4294967295"/>
          </p:nvPr>
        </p:nvPicPr>
        <p:blipFill>
          <a:blip r:embed="rId3" cstate="print"/>
          <a:srcRect/>
          <a:stretch>
            <a:fillRect/>
          </a:stretch>
        </p:blipFill>
        <p:spPr bwMode="auto">
          <a:xfrm>
            <a:off x="7267266" y="4444142"/>
            <a:ext cx="1914833" cy="2440311"/>
          </a:xfrm>
          <a:prstGeom prst="rect">
            <a:avLst/>
          </a:prstGeom>
          <a:noFill/>
          <a:ln w="9525">
            <a:noFill/>
            <a:miter lim="800000"/>
            <a:headEnd/>
            <a:tailEnd/>
          </a:ln>
        </p:spPr>
      </p:pic>
    </p:spTree>
    <p:extLst>
      <p:ext uri="{BB962C8B-B14F-4D97-AF65-F5344CB8AC3E}">
        <p14:creationId xmlns:p14="http://schemas.microsoft.com/office/powerpoint/2010/main" val="388575298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t>Kansas-Nebraska Act &amp; </a:t>
            </a:r>
            <a:br>
              <a:rPr lang="en-US" sz="4000" b="1" dirty="0" smtClean="0"/>
            </a:br>
            <a:r>
              <a:rPr lang="en-US" sz="4000" b="1" dirty="0" smtClean="0"/>
              <a:t>Bleeding Kansas</a:t>
            </a:r>
            <a:endParaRPr lang="en-US" sz="4000" b="1" dirty="0"/>
          </a:p>
        </p:txBody>
      </p:sp>
      <p:sp>
        <p:nvSpPr>
          <p:cNvPr id="3" name="Content Placeholder 2"/>
          <p:cNvSpPr>
            <a:spLocks noGrp="1"/>
          </p:cNvSpPr>
          <p:nvPr>
            <p:ph idx="1"/>
          </p:nvPr>
        </p:nvSpPr>
        <p:spPr/>
        <p:txBody>
          <a:bodyPr>
            <a:normAutofit/>
          </a:bodyPr>
          <a:lstStyle/>
          <a:p>
            <a:pPr algn="ctr"/>
            <a:r>
              <a:rPr lang="en-US" sz="4000" dirty="0" smtClean="0"/>
              <a:t>Southern view?</a:t>
            </a:r>
          </a:p>
          <a:p>
            <a:pPr algn="ctr"/>
            <a:r>
              <a:rPr lang="en-US" sz="4000" dirty="0" smtClean="0"/>
              <a:t>Northern view?</a:t>
            </a:r>
          </a:p>
          <a:p>
            <a:pPr algn="ctr"/>
            <a:r>
              <a:rPr lang="en-US" sz="4000" dirty="0" smtClean="0"/>
              <a:t>Why did this increase sectionalism?</a:t>
            </a:r>
            <a:endParaRPr lang="en-US" sz="4000" dirty="0"/>
          </a:p>
        </p:txBody>
      </p:sp>
    </p:spTree>
    <p:extLst>
      <p:ext uri="{BB962C8B-B14F-4D97-AF65-F5344CB8AC3E}">
        <p14:creationId xmlns:p14="http://schemas.microsoft.com/office/powerpoint/2010/main" val="29360987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Shifting Politics</a:t>
            </a:r>
            <a:endParaRPr lang="en-US" b="1" dirty="0"/>
          </a:p>
        </p:txBody>
      </p:sp>
      <p:sp>
        <p:nvSpPr>
          <p:cNvPr id="3" name="Content Placeholder 2"/>
          <p:cNvSpPr>
            <a:spLocks noGrp="1"/>
          </p:cNvSpPr>
          <p:nvPr>
            <p:ph idx="1"/>
          </p:nvPr>
        </p:nvSpPr>
        <p:spPr>
          <a:xfrm>
            <a:off x="-1" y="1417638"/>
            <a:ext cx="8441991" cy="5440362"/>
          </a:xfrm>
        </p:spPr>
        <p:txBody>
          <a:bodyPr>
            <a:normAutofit/>
          </a:bodyPr>
          <a:lstStyle/>
          <a:p>
            <a:r>
              <a:rPr lang="en-US" sz="3000" b="1" dirty="0" smtClean="0"/>
              <a:t>A new party unifies Anti-slavery Democrats, Whigs, Free-</a:t>
            </a:r>
            <a:r>
              <a:rPr lang="en-US" sz="3000" b="1" dirty="0" err="1" smtClean="0"/>
              <a:t>Soilers</a:t>
            </a:r>
            <a:r>
              <a:rPr lang="en-US" sz="3000" b="1" dirty="0" smtClean="0"/>
              <a:t> &amp; Know-Nothings</a:t>
            </a:r>
          </a:p>
          <a:p>
            <a:pPr lvl="1"/>
            <a:r>
              <a:rPr lang="en-US" sz="3000" dirty="0" smtClean="0"/>
              <a:t>Called the </a:t>
            </a:r>
            <a:r>
              <a:rPr lang="en-US" sz="3000" b="1" dirty="0" smtClean="0">
                <a:solidFill>
                  <a:srgbClr val="FF2B2C"/>
                </a:solidFill>
              </a:rPr>
              <a:t>Republican Party</a:t>
            </a:r>
            <a:r>
              <a:rPr lang="en-US" sz="3000" dirty="0" smtClean="0"/>
              <a:t>: believed slavery was immoral and bad for industry</a:t>
            </a:r>
          </a:p>
          <a:p>
            <a:r>
              <a:rPr lang="en-US" sz="3000" dirty="0" smtClean="0"/>
              <a:t>Democrat James Buchanan wins 1856 election with the promise to stop the agitation about slavery.</a:t>
            </a:r>
            <a:endParaRPr lang="en-US" sz="30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679" y="4651008"/>
            <a:ext cx="1880721" cy="20459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7032521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6705600" cy="685800"/>
          </a:xfrm>
        </p:spPr>
        <p:txBody>
          <a:bodyPr>
            <a:normAutofit fontScale="90000"/>
          </a:bodyPr>
          <a:lstStyle/>
          <a:p>
            <a:r>
              <a:rPr lang="en-US" b="1" dirty="0" smtClean="0"/>
              <a:t>Dred Scott v. Sanford (1857)</a:t>
            </a:r>
            <a:endParaRPr lang="en-US" b="1" dirty="0"/>
          </a:p>
        </p:txBody>
      </p:sp>
      <p:sp>
        <p:nvSpPr>
          <p:cNvPr id="31746" name="Content Placeholder 2"/>
          <p:cNvSpPr>
            <a:spLocks noGrp="1"/>
          </p:cNvSpPr>
          <p:nvPr>
            <p:ph idx="1"/>
          </p:nvPr>
        </p:nvSpPr>
        <p:spPr>
          <a:xfrm>
            <a:off x="76200" y="685801"/>
            <a:ext cx="6344992" cy="1961696"/>
          </a:xfrm>
        </p:spPr>
        <p:txBody>
          <a:bodyPr>
            <a:normAutofit/>
          </a:bodyPr>
          <a:lstStyle/>
          <a:p>
            <a:r>
              <a:rPr lang="en-US" sz="2700" dirty="0" smtClean="0"/>
              <a:t>Southern view?</a:t>
            </a:r>
          </a:p>
          <a:p>
            <a:r>
              <a:rPr lang="en-US" sz="2700" dirty="0" smtClean="0"/>
              <a:t>Northern view?</a:t>
            </a:r>
          </a:p>
          <a:p>
            <a:r>
              <a:rPr lang="en-US" sz="2700" dirty="0" smtClean="0"/>
              <a:t>Why did this lead to the civil war?</a:t>
            </a:r>
          </a:p>
        </p:txBody>
      </p:sp>
      <p:pic>
        <p:nvPicPr>
          <p:cNvPr id="11" name="Picture 2"/>
          <p:cNvPicPr>
            <a:picLocks noChangeAspect="1" noChangeArrowheads="1"/>
          </p:cNvPicPr>
          <p:nvPr/>
        </p:nvPicPr>
        <p:blipFill>
          <a:blip r:embed="rId4" cstate="print"/>
          <a:srcRect/>
          <a:stretch>
            <a:fillRect/>
          </a:stretch>
        </p:blipFill>
        <p:spPr>
          <a:xfrm>
            <a:off x="275363" y="2330150"/>
            <a:ext cx="2434107" cy="3000954"/>
          </a:xfrm>
          <a:prstGeom prst="rect">
            <a:avLst/>
          </a:prstGeom>
        </p:spPr>
      </p:pic>
      <p:sp>
        <p:nvSpPr>
          <p:cNvPr id="3" name="Rectangle 2"/>
          <p:cNvSpPr/>
          <p:nvPr/>
        </p:nvSpPr>
        <p:spPr>
          <a:xfrm>
            <a:off x="2915619" y="2390772"/>
            <a:ext cx="5511676" cy="4493538"/>
          </a:xfrm>
          <a:prstGeom prst="rect">
            <a:avLst/>
          </a:prstGeom>
        </p:spPr>
        <p:txBody>
          <a:bodyPr wrap="square">
            <a:spAutoFit/>
          </a:bodyPr>
          <a:lstStyle/>
          <a:p>
            <a:r>
              <a:rPr lang="en-US" sz="2600" i="1" dirty="0"/>
              <a:t>“The question before us is, whether [people of African ancestry]...compose a portion of this people, and are members of this country? We think they are not, and that they are not included, and were not intended to be included, under the word 'citizens' in the Constitution, and can therefore claim none of the rights and privileges to citizens of the United States.”</a:t>
            </a:r>
          </a:p>
          <a:p>
            <a:r>
              <a:rPr lang="en-US" sz="2600" i="1" dirty="0"/>
              <a:t>Chief Justice Roger B. Taney </a:t>
            </a:r>
          </a:p>
        </p:txBody>
      </p:sp>
    </p:spTree>
    <p:custDataLst>
      <p:tags r:id="rId1"/>
    </p:custDataLst>
    <p:extLst>
      <p:ext uri="{BB962C8B-B14F-4D97-AF65-F5344CB8AC3E}">
        <p14:creationId xmlns:p14="http://schemas.microsoft.com/office/powerpoint/2010/main" val="28554321"/>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7620000" cy="1143000"/>
          </a:xfrm>
        </p:spPr>
        <p:txBody>
          <a:bodyPr>
            <a:normAutofit fontScale="90000"/>
          </a:bodyPr>
          <a:lstStyle/>
          <a:p>
            <a:r>
              <a:rPr lang="en-US" b="1" dirty="0" smtClean="0"/>
              <a:t>Lincoln-Douglas Debates - 1858</a:t>
            </a:r>
            <a:endParaRPr lang="en-US" b="1" dirty="0"/>
          </a:p>
        </p:txBody>
      </p:sp>
      <p:sp>
        <p:nvSpPr>
          <p:cNvPr id="3" name="Content Placeholder 2"/>
          <p:cNvSpPr>
            <a:spLocks noGrp="1"/>
          </p:cNvSpPr>
          <p:nvPr>
            <p:ph idx="1"/>
          </p:nvPr>
        </p:nvSpPr>
        <p:spPr>
          <a:xfrm>
            <a:off x="76200" y="1143000"/>
            <a:ext cx="6512472" cy="5715000"/>
          </a:xfrm>
        </p:spPr>
        <p:txBody>
          <a:bodyPr>
            <a:noAutofit/>
          </a:bodyPr>
          <a:lstStyle/>
          <a:p>
            <a:r>
              <a:rPr lang="en-US" sz="2400" dirty="0" smtClean="0"/>
              <a:t>Competing for Illinois Senate seat</a:t>
            </a:r>
          </a:p>
          <a:p>
            <a:r>
              <a:rPr lang="en-US" sz="2400" b="1" dirty="0" smtClean="0">
                <a:solidFill>
                  <a:srgbClr val="FF2B2C"/>
                </a:solidFill>
              </a:rPr>
              <a:t>Douglas: Supported popular sovereignty </a:t>
            </a:r>
          </a:p>
          <a:p>
            <a:pPr lvl="1"/>
            <a:r>
              <a:rPr lang="en-US" sz="2400" dirty="0" smtClean="0"/>
              <a:t>“The Union was established on the right of each State to do as it pleased on the question of slavery, and every other question”</a:t>
            </a:r>
          </a:p>
          <a:p>
            <a:r>
              <a:rPr lang="en-US" sz="2400" b="1" dirty="0" smtClean="0">
                <a:solidFill>
                  <a:srgbClr val="FF2B2C"/>
                </a:solidFill>
              </a:rPr>
              <a:t>Lincoln: Slavery was morally wrong and should be stopped by Congress</a:t>
            </a:r>
          </a:p>
          <a:p>
            <a:pPr lvl="1"/>
            <a:r>
              <a:rPr lang="en-US" sz="2400" dirty="0" smtClean="0"/>
              <a:t>“There is no reason in the world why a negro is not entitled to all the natural rights enumerated in the Declaration of Independence… I hold that he is as much entitled to these as a white man.”</a:t>
            </a:r>
          </a:p>
          <a:p>
            <a:r>
              <a:rPr lang="en-US" sz="2400" b="1" dirty="0" smtClean="0"/>
              <a:t>Significance</a:t>
            </a:r>
            <a:r>
              <a:rPr lang="en-US" sz="2400" dirty="0" smtClean="0"/>
              <a:t>: Lincoln didn’t win, but he gained many followers</a:t>
            </a:r>
          </a:p>
        </p:txBody>
      </p:sp>
      <p:pic>
        <p:nvPicPr>
          <p:cNvPr id="32771" name="Picture 2"/>
          <p:cNvPicPr>
            <a:picLocks noGrp="1" noChangeAspect="1" noChangeArrowheads="1"/>
          </p:cNvPicPr>
          <p:nvPr>
            <p:ph sz="half" idx="4294967295"/>
          </p:nvPr>
        </p:nvPicPr>
        <p:blipFill>
          <a:blip r:embed="rId4" cstate="print"/>
          <a:srcRect/>
          <a:stretch>
            <a:fillRect/>
          </a:stretch>
        </p:blipFill>
        <p:spPr>
          <a:xfrm>
            <a:off x="6588672" y="1476426"/>
            <a:ext cx="2468460" cy="3247974"/>
          </a:xfrm>
        </p:spPr>
      </p:pic>
    </p:spTree>
    <p:custDataLst>
      <p:tags r:id="rId1"/>
    </p:custDataLst>
    <p:extLst>
      <p:ext uri="{BB962C8B-B14F-4D97-AF65-F5344CB8AC3E}">
        <p14:creationId xmlns:p14="http://schemas.microsoft.com/office/powerpoint/2010/main" val="355123021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www.ohiocivilwar150.org/wp-content/uploads/2009/09/943.jpg"/>
          <p:cNvPicPr>
            <a:picLocks noChangeAspect="1" noChangeArrowheads="1"/>
          </p:cNvPicPr>
          <p:nvPr/>
        </p:nvPicPr>
        <p:blipFill>
          <a:blip r:embed="rId4" cstate="print"/>
          <a:srcRect/>
          <a:stretch>
            <a:fillRect/>
          </a:stretch>
        </p:blipFill>
        <p:spPr bwMode="auto">
          <a:xfrm>
            <a:off x="6893323" y="762000"/>
            <a:ext cx="2250677" cy="3341914"/>
          </a:xfrm>
          <a:prstGeom prst="rect">
            <a:avLst/>
          </a:prstGeom>
          <a:noFill/>
        </p:spPr>
      </p:pic>
      <p:sp>
        <p:nvSpPr>
          <p:cNvPr id="2" name="Title 1"/>
          <p:cNvSpPr>
            <a:spLocks noGrp="1"/>
          </p:cNvSpPr>
          <p:nvPr>
            <p:ph type="title"/>
          </p:nvPr>
        </p:nvSpPr>
        <p:spPr/>
        <p:txBody>
          <a:bodyPr>
            <a:normAutofit/>
          </a:bodyPr>
          <a:lstStyle/>
          <a:p>
            <a:r>
              <a:rPr lang="en-US" b="1" dirty="0" smtClean="0"/>
              <a:t>Harpers Ferry (1859)</a:t>
            </a:r>
            <a:endParaRPr lang="en-US" b="1" dirty="0"/>
          </a:p>
        </p:txBody>
      </p:sp>
      <p:sp>
        <p:nvSpPr>
          <p:cNvPr id="35843" name="Content Placeholder 4"/>
          <p:cNvSpPr>
            <a:spLocks noGrp="1"/>
          </p:cNvSpPr>
          <p:nvPr>
            <p:ph idx="1"/>
          </p:nvPr>
        </p:nvSpPr>
        <p:spPr>
          <a:xfrm>
            <a:off x="76200" y="1589314"/>
            <a:ext cx="6817123" cy="5029200"/>
          </a:xfrm>
        </p:spPr>
        <p:txBody>
          <a:bodyPr>
            <a:normAutofit/>
          </a:bodyPr>
          <a:lstStyle/>
          <a:p>
            <a:pPr algn="ctr"/>
            <a:r>
              <a:rPr lang="en-US" sz="3300" dirty="0" smtClean="0"/>
              <a:t>Northern view?</a:t>
            </a:r>
          </a:p>
          <a:p>
            <a:pPr algn="ctr"/>
            <a:r>
              <a:rPr lang="en-US" sz="3300" dirty="0" smtClean="0"/>
              <a:t>Southern view?</a:t>
            </a:r>
          </a:p>
          <a:p>
            <a:pPr algn="ctr"/>
            <a:r>
              <a:rPr lang="en-US" sz="3300" dirty="0" smtClean="0"/>
              <a:t>Civil war?</a:t>
            </a:r>
          </a:p>
          <a:p>
            <a:pPr algn="ctr"/>
            <a:endParaRPr lang="en-US" sz="3300" dirty="0"/>
          </a:p>
          <a:p>
            <a:pPr algn="ctr"/>
            <a:r>
              <a:rPr lang="en-US" sz="3300" i="1" dirty="0"/>
              <a:t>“The crimes of this guilty land will never be purged away without very much bloodshed.” </a:t>
            </a:r>
          </a:p>
          <a:p>
            <a:pPr marL="114300" indent="0" algn="ctr">
              <a:buNone/>
            </a:pPr>
            <a:endParaRPr lang="en-US" sz="2700" dirty="0" smtClean="0"/>
          </a:p>
        </p:txBody>
      </p:sp>
    </p:spTree>
    <p:custDataLst>
      <p:tags r:id="rId1"/>
    </p:custDataLst>
    <p:extLst>
      <p:ext uri="{BB962C8B-B14F-4D97-AF65-F5344CB8AC3E}">
        <p14:creationId xmlns:p14="http://schemas.microsoft.com/office/powerpoint/2010/main" val="19517047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620000" cy="798671"/>
          </a:xfrm>
        </p:spPr>
        <p:txBody>
          <a:bodyPr>
            <a:normAutofit/>
          </a:bodyPr>
          <a:lstStyle/>
          <a:p>
            <a:r>
              <a:rPr lang="en-US" b="1" dirty="0" smtClean="0"/>
              <a:t>The Election of 1860</a:t>
            </a:r>
            <a:endParaRPr lang="en-US" b="1" dirty="0"/>
          </a:p>
        </p:txBody>
      </p:sp>
      <p:sp>
        <p:nvSpPr>
          <p:cNvPr id="40962" name="Content Placeholder 2"/>
          <p:cNvSpPr>
            <a:spLocks noGrp="1"/>
          </p:cNvSpPr>
          <p:nvPr>
            <p:ph idx="1"/>
          </p:nvPr>
        </p:nvSpPr>
        <p:spPr>
          <a:xfrm>
            <a:off x="0" y="762000"/>
            <a:ext cx="8495648" cy="2590799"/>
          </a:xfrm>
        </p:spPr>
        <p:txBody>
          <a:bodyPr>
            <a:normAutofit/>
          </a:bodyPr>
          <a:lstStyle/>
          <a:p>
            <a:r>
              <a:rPr lang="en-US" b="1" dirty="0" smtClean="0">
                <a:solidFill>
                  <a:schemeClr val="tx2">
                    <a:lumMod val="60000"/>
                    <a:lumOff val="40000"/>
                  </a:schemeClr>
                </a:solidFill>
              </a:rPr>
              <a:t>Northern Democrats</a:t>
            </a:r>
            <a:r>
              <a:rPr lang="en-US" dirty="0" smtClean="0"/>
              <a:t>: Douglas – Popular Sovereignty </a:t>
            </a:r>
          </a:p>
          <a:p>
            <a:r>
              <a:rPr lang="en-US" dirty="0" smtClean="0">
                <a:solidFill>
                  <a:srgbClr val="4A80CD"/>
                </a:solidFill>
              </a:rPr>
              <a:t>Southern Democrats</a:t>
            </a:r>
            <a:r>
              <a:rPr lang="en-US" dirty="0" smtClean="0"/>
              <a:t>: Breckinridge – Supporter of Slavery</a:t>
            </a:r>
          </a:p>
          <a:p>
            <a:r>
              <a:rPr lang="en-US" dirty="0" smtClean="0"/>
              <a:t>Constitutional Unionists: Bell – leave things be</a:t>
            </a:r>
          </a:p>
          <a:p>
            <a:r>
              <a:rPr lang="en-US" dirty="0" smtClean="0">
                <a:solidFill>
                  <a:schemeClr val="accent5">
                    <a:lumMod val="60000"/>
                    <a:lumOff val="40000"/>
                  </a:schemeClr>
                </a:solidFill>
              </a:rPr>
              <a:t>Republicans</a:t>
            </a:r>
            <a:r>
              <a:rPr lang="en-US" dirty="0" smtClean="0"/>
              <a:t>: Abraham Lincoln – no slavery in the territories</a:t>
            </a:r>
          </a:p>
          <a:p>
            <a:pPr lvl="1"/>
            <a:r>
              <a:rPr lang="en-US" dirty="0" smtClean="0"/>
              <a:t>Was not on the ballot in 11 states, but won with through the electoral college</a:t>
            </a:r>
          </a:p>
          <a:p>
            <a:endParaRPr lang="en-US" dirty="0" smtClean="0"/>
          </a:p>
        </p:txBody>
      </p:sp>
      <p:pic>
        <p:nvPicPr>
          <p:cNvPr id="6" name="Picture 12" descr="SE 347"/>
          <p:cNvPicPr>
            <a:picLocks noChangeAspect="1" noChangeArrowheads="1"/>
          </p:cNvPicPr>
          <p:nvPr/>
        </p:nvPicPr>
        <p:blipFill>
          <a:blip r:embed="rId4" cstate="print"/>
          <a:srcRect/>
          <a:stretch>
            <a:fillRect/>
          </a:stretch>
        </p:blipFill>
        <p:spPr bwMode="auto">
          <a:xfrm>
            <a:off x="1066800" y="3206698"/>
            <a:ext cx="6858000" cy="3651302"/>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276229196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 on your Unit 6 vocab – DUE TOMORROW </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68959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NCFE Review</a:t>
            </a:r>
            <a:endParaRPr lang="en-US" dirty="0"/>
          </a:p>
        </p:txBody>
      </p:sp>
      <p:sp>
        <p:nvSpPr>
          <p:cNvPr id="3" name="Content Placeholder 2"/>
          <p:cNvSpPr>
            <a:spLocks noGrp="1"/>
          </p:cNvSpPr>
          <p:nvPr>
            <p:ph idx="1"/>
          </p:nvPr>
        </p:nvSpPr>
        <p:spPr>
          <a:xfrm>
            <a:off x="0" y="1600200"/>
            <a:ext cx="8427412" cy="4800600"/>
          </a:xfrm>
        </p:spPr>
        <p:txBody>
          <a:bodyPr>
            <a:normAutofit/>
          </a:bodyPr>
          <a:lstStyle/>
          <a:p>
            <a:pPr marL="571500" indent="-457200">
              <a:buFont typeface="+mj-lt"/>
              <a:buAutoNum type="arabicPeriod"/>
            </a:pPr>
            <a:endParaRPr lang="en-US" dirty="0"/>
          </a:p>
        </p:txBody>
      </p:sp>
    </p:spTree>
    <p:extLst>
      <p:ext uri="{BB962C8B-B14F-4D97-AF65-F5344CB8AC3E}">
        <p14:creationId xmlns:p14="http://schemas.microsoft.com/office/powerpoint/2010/main" val="131260506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Roots Debrief</a:t>
            </a:r>
            <a:endParaRPr lang="en-US" dirty="0"/>
          </a:p>
        </p:txBody>
      </p:sp>
      <p:sp>
        <p:nvSpPr>
          <p:cNvPr id="3" name="Content Placeholder 2"/>
          <p:cNvSpPr>
            <a:spLocks noGrp="1"/>
          </p:cNvSpPr>
          <p:nvPr>
            <p:ph idx="1"/>
          </p:nvPr>
        </p:nvSpPr>
        <p:spPr/>
        <p:txBody>
          <a:bodyPr>
            <a:noAutofit/>
          </a:bodyPr>
          <a:lstStyle/>
          <a:p>
            <a:r>
              <a:rPr lang="en-US" sz="3300" dirty="0"/>
              <a:t>What does </a:t>
            </a:r>
            <a:r>
              <a:rPr lang="en-US" sz="3300" dirty="0" err="1"/>
              <a:t>Kizzy</a:t>
            </a:r>
            <a:r>
              <a:rPr lang="en-US" sz="3300" dirty="0"/>
              <a:t> do to survive her horrible situation</a:t>
            </a:r>
            <a:r>
              <a:rPr lang="en-US" sz="3300" dirty="0" smtClean="0"/>
              <a:t>?</a:t>
            </a:r>
            <a:endParaRPr lang="en-US" sz="3300" dirty="0"/>
          </a:p>
          <a:p>
            <a:r>
              <a:rPr lang="en-US" sz="3300" dirty="0"/>
              <a:t>Why does Mingo trust chickens but not people</a:t>
            </a:r>
            <a:r>
              <a:rPr lang="en-US" sz="3300" dirty="0" smtClean="0"/>
              <a:t>?</a:t>
            </a:r>
            <a:endParaRPr lang="en-US" sz="3300" dirty="0"/>
          </a:p>
          <a:p>
            <a:r>
              <a:rPr lang="en-US" sz="3300" dirty="0"/>
              <a:t>Do you think Tom </a:t>
            </a:r>
            <a:r>
              <a:rPr lang="en-US" sz="3300"/>
              <a:t>Lea </a:t>
            </a:r>
            <a:r>
              <a:rPr lang="en-US" sz="3300" smtClean="0"/>
              <a:t>ever </a:t>
            </a:r>
            <a:r>
              <a:rPr lang="en-US" sz="3300" dirty="0"/>
              <a:t>intended to free George and his family?</a:t>
            </a:r>
          </a:p>
          <a:p>
            <a:endParaRPr lang="en-US" sz="3300" dirty="0"/>
          </a:p>
        </p:txBody>
      </p:sp>
    </p:spTree>
    <p:extLst>
      <p:ext uri="{BB962C8B-B14F-4D97-AF65-F5344CB8AC3E}">
        <p14:creationId xmlns:p14="http://schemas.microsoft.com/office/powerpoint/2010/main" val="6735660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American Civil war was…</a:t>
            </a:r>
            <a:endParaRPr lang="en-US"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5695371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513533" cy="1143000"/>
          </a:xfrm>
        </p:spPr>
        <p:txBody>
          <a:bodyPr/>
          <a:lstStyle/>
          <a:p>
            <a:pPr algn="ctr"/>
            <a:r>
              <a:rPr lang="en-US" sz="4000" b="1" u="sng" dirty="0" smtClean="0">
                <a:solidFill>
                  <a:schemeClr val="accent5">
                    <a:lumMod val="60000"/>
                    <a:lumOff val="40000"/>
                  </a:schemeClr>
                </a:solidFill>
              </a:rPr>
              <a:t>Why did the U.S. civil war happen?</a:t>
            </a:r>
            <a:endParaRPr lang="en-US" sz="4000" b="1" u="sng" dirty="0">
              <a:solidFill>
                <a:schemeClr val="accent5">
                  <a:lumMod val="60000"/>
                  <a:lumOff val="40000"/>
                </a:schemeClr>
              </a:solidFill>
            </a:endParaRPr>
          </a:p>
        </p:txBody>
      </p:sp>
      <p:sp>
        <p:nvSpPr>
          <p:cNvPr id="3" name="Content Placeholder 2"/>
          <p:cNvSpPr>
            <a:spLocks noGrp="1"/>
          </p:cNvSpPr>
          <p:nvPr>
            <p:ph idx="1"/>
          </p:nvPr>
        </p:nvSpPr>
        <p:spPr/>
        <p:txBody>
          <a:bodyPr>
            <a:normAutofit/>
          </a:bodyPr>
          <a:lstStyle/>
          <a:p>
            <a:pPr marL="114300" indent="0" algn="ctr">
              <a:buNone/>
            </a:pPr>
            <a:r>
              <a:rPr lang="en-US" sz="3500" dirty="0" smtClean="0">
                <a:solidFill>
                  <a:schemeClr val="accent4">
                    <a:lumMod val="60000"/>
                    <a:lumOff val="40000"/>
                  </a:schemeClr>
                </a:solidFill>
              </a:rPr>
              <a:t>Differing ideologies about </a:t>
            </a:r>
            <a:r>
              <a:rPr lang="en-US" sz="3500" b="1" dirty="0" smtClean="0">
                <a:solidFill>
                  <a:schemeClr val="accent4">
                    <a:lumMod val="60000"/>
                    <a:lumOff val="40000"/>
                  </a:schemeClr>
                </a:solidFill>
              </a:rPr>
              <a:t>slavery</a:t>
            </a:r>
          </a:p>
          <a:p>
            <a:pPr marL="114300" indent="0" algn="ctr">
              <a:buNone/>
            </a:pPr>
            <a:r>
              <a:rPr lang="en-US" sz="3500" dirty="0" smtClean="0">
                <a:solidFill>
                  <a:schemeClr val="accent1">
                    <a:lumMod val="60000"/>
                    <a:lumOff val="40000"/>
                  </a:schemeClr>
                </a:solidFill>
              </a:rPr>
              <a:t>New political parties</a:t>
            </a:r>
          </a:p>
          <a:p>
            <a:pPr marL="114300" indent="0" algn="ctr">
              <a:buNone/>
            </a:pPr>
            <a:r>
              <a:rPr lang="en-US" sz="3500" i="1" dirty="0" smtClean="0">
                <a:solidFill>
                  <a:schemeClr val="accent3">
                    <a:lumMod val="75000"/>
                  </a:schemeClr>
                </a:solidFill>
              </a:rPr>
              <a:t>Compromises</a:t>
            </a:r>
          </a:p>
          <a:p>
            <a:pPr marL="114300" indent="0" algn="ctr">
              <a:buNone/>
            </a:pPr>
            <a:r>
              <a:rPr lang="en-US" sz="3500" dirty="0" smtClean="0">
                <a:solidFill>
                  <a:schemeClr val="bg2">
                    <a:lumMod val="75000"/>
                  </a:schemeClr>
                </a:solidFill>
              </a:rPr>
              <a:t>New laws</a:t>
            </a:r>
          </a:p>
          <a:p>
            <a:pPr marL="114300" indent="0" algn="ctr">
              <a:buNone/>
            </a:pPr>
            <a:r>
              <a:rPr lang="en-US" sz="3500" dirty="0" smtClean="0">
                <a:solidFill>
                  <a:schemeClr val="accent4">
                    <a:lumMod val="75000"/>
                  </a:schemeClr>
                </a:solidFill>
              </a:rPr>
              <a:t>Court Cases</a:t>
            </a:r>
          </a:p>
          <a:p>
            <a:pPr marL="114300" indent="0" algn="ctr">
              <a:buNone/>
            </a:pPr>
            <a:r>
              <a:rPr lang="en-US" sz="3500" dirty="0" smtClean="0">
                <a:solidFill>
                  <a:schemeClr val="accent6">
                    <a:lumMod val="75000"/>
                  </a:schemeClr>
                </a:solidFill>
              </a:rPr>
              <a:t>Debates and elections</a:t>
            </a:r>
          </a:p>
          <a:p>
            <a:pPr marL="114300" indent="0" algn="ctr">
              <a:buNone/>
            </a:pPr>
            <a:r>
              <a:rPr lang="en-US" sz="3500" dirty="0" smtClean="0">
                <a:solidFill>
                  <a:schemeClr val="accent3">
                    <a:lumMod val="50000"/>
                  </a:schemeClr>
                </a:solidFill>
              </a:rPr>
              <a:t>Economics</a:t>
            </a:r>
            <a:endParaRPr lang="en-US" sz="3500" dirty="0">
              <a:solidFill>
                <a:schemeClr val="accent3">
                  <a:lumMod val="50000"/>
                </a:schemeClr>
              </a:solidFill>
            </a:endParaRPr>
          </a:p>
        </p:txBody>
      </p:sp>
    </p:spTree>
    <p:extLst>
      <p:ext uri="{BB962C8B-B14F-4D97-AF65-F5344CB8AC3E}">
        <p14:creationId xmlns:p14="http://schemas.microsoft.com/office/powerpoint/2010/main" val="30593166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74638"/>
            <a:ext cx="8466667" cy="1143000"/>
          </a:xfrm>
        </p:spPr>
        <p:txBody>
          <a:bodyPr/>
          <a:lstStyle/>
          <a:p>
            <a:pPr algn="ctr"/>
            <a:r>
              <a:rPr lang="en-US" sz="4000" b="1" dirty="0" smtClean="0"/>
              <a:t>Events  Leading to the Civil War</a:t>
            </a:r>
            <a:endParaRPr lang="en-US" sz="4000" b="1" dirty="0"/>
          </a:p>
        </p:txBody>
      </p:sp>
      <p:sp>
        <p:nvSpPr>
          <p:cNvPr id="3" name="Content Placeholder 2"/>
          <p:cNvSpPr>
            <a:spLocks noGrp="1"/>
          </p:cNvSpPr>
          <p:nvPr>
            <p:ph idx="1"/>
          </p:nvPr>
        </p:nvSpPr>
        <p:spPr>
          <a:xfrm>
            <a:off x="0" y="1600200"/>
            <a:ext cx="8466666" cy="4800600"/>
          </a:xfrm>
        </p:spPr>
        <p:txBody>
          <a:bodyPr>
            <a:noAutofit/>
          </a:bodyPr>
          <a:lstStyle/>
          <a:p>
            <a:pPr marL="114300" indent="0">
              <a:buNone/>
            </a:pPr>
            <a:r>
              <a:rPr lang="en-US" sz="3000" dirty="0"/>
              <a:t>The decades before the Civil War were filled with political compromises, new political parties, and feuding between different sections of the country. </a:t>
            </a:r>
            <a:endParaRPr lang="en-US" sz="3000" dirty="0" smtClean="0"/>
          </a:p>
          <a:p>
            <a:pPr marL="114300" indent="0">
              <a:buNone/>
            </a:pPr>
            <a:r>
              <a:rPr lang="en-US" sz="3000" dirty="0" smtClean="0"/>
              <a:t>The </a:t>
            </a:r>
            <a:r>
              <a:rPr lang="en-US" sz="3000" dirty="0"/>
              <a:t>issue of slavery had divided Americans from the nation’s earliest days, and with the addition of new territory, the problem became even more pressing. </a:t>
            </a:r>
            <a:endParaRPr lang="en-US" sz="3000" dirty="0" smtClean="0"/>
          </a:p>
          <a:p>
            <a:pPr marL="114300" indent="0">
              <a:buNone/>
            </a:pPr>
            <a:r>
              <a:rPr lang="en-US" sz="3000" dirty="0" smtClean="0"/>
              <a:t>Depending </a:t>
            </a:r>
            <a:r>
              <a:rPr lang="en-US" sz="3000" dirty="0"/>
              <a:t>upon the Northern and/or Southern perspective, there were many events that helped to increase sectional tensions and lead to the Civil War.</a:t>
            </a:r>
          </a:p>
          <a:p>
            <a:endParaRPr lang="en-US" sz="3000" dirty="0"/>
          </a:p>
        </p:txBody>
      </p:sp>
    </p:spTree>
    <p:extLst>
      <p:ext uri="{BB962C8B-B14F-4D97-AF65-F5344CB8AC3E}">
        <p14:creationId xmlns:p14="http://schemas.microsoft.com/office/powerpoint/2010/main" val="115014085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05"/>
            <a:ext cx="7620000" cy="762528"/>
          </a:xfrm>
        </p:spPr>
        <p:txBody>
          <a:bodyPr/>
          <a:lstStyle/>
          <a:p>
            <a:pPr algn="ctr"/>
            <a:r>
              <a:rPr lang="en-US" b="1" dirty="0" smtClean="0"/>
              <a:t>Events assignment</a:t>
            </a:r>
            <a:endParaRPr lang="en-US" b="1" dirty="0"/>
          </a:p>
        </p:txBody>
      </p:sp>
      <p:sp>
        <p:nvSpPr>
          <p:cNvPr id="3" name="Content Placeholder 2"/>
          <p:cNvSpPr>
            <a:spLocks noGrp="1"/>
          </p:cNvSpPr>
          <p:nvPr>
            <p:ph idx="1"/>
          </p:nvPr>
        </p:nvSpPr>
        <p:spPr>
          <a:xfrm>
            <a:off x="-1" y="804333"/>
            <a:ext cx="8551333" cy="6053667"/>
          </a:xfrm>
        </p:spPr>
        <p:txBody>
          <a:bodyPr>
            <a:noAutofit/>
          </a:bodyPr>
          <a:lstStyle/>
          <a:p>
            <a:pPr marL="114300" indent="0">
              <a:buNone/>
            </a:pPr>
            <a:r>
              <a:rPr lang="en-US" dirty="0"/>
              <a:t>You will be researching the highlighted event above to determine how the event contributed to sectional tension and ultimately the onset of the Civil War. You will be doing a short presentation in front of the class, the posters will also be posted around the room during the open note test so make sure it is done neatly and clearly.</a:t>
            </a:r>
          </a:p>
          <a:p>
            <a:r>
              <a:rPr lang="en-US" b="1" u="sng" dirty="0" smtClean="0"/>
              <a:t>Research</a:t>
            </a:r>
          </a:p>
          <a:p>
            <a:pPr lvl="1"/>
            <a:r>
              <a:rPr lang="en-US" sz="2200" b="1" dirty="0"/>
              <a:t>Summarize the main information of the </a:t>
            </a:r>
            <a:r>
              <a:rPr lang="en-US" sz="2200" b="1" dirty="0" smtClean="0"/>
              <a:t>event</a:t>
            </a:r>
          </a:p>
          <a:p>
            <a:pPr lvl="2"/>
            <a:r>
              <a:rPr lang="en-US" sz="2200" dirty="0" smtClean="0"/>
              <a:t>Pretend you are explaining it to someone who knows nothing about it.</a:t>
            </a:r>
            <a:endParaRPr lang="en-US" sz="2200" dirty="0"/>
          </a:p>
          <a:p>
            <a:pPr lvl="1"/>
            <a:r>
              <a:rPr lang="en-US" sz="2200" b="1" dirty="0"/>
              <a:t>Who was involved (specific person, state, different groups of people?</a:t>
            </a:r>
            <a:r>
              <a:rPr lang="en-US" sz="2200" b="1" dirty="0" smtClean="0"/>
              <a:t>)</a:t>
            </a:r>
          </a:p>
          <a:p>
            <a:pPr lvl="2"/>
            <a:r>
              <a:rPr lang="en-US" sz="2200" dirty="0" smtClean="0"/>
              <a:t>Examples: North </a:t>
            </a:r>
            <a:r>
              <a:rPr lang="en-US" sz="2200" dirty="0" err="1" smtClean="0"/>
              <a:t>vs</a:t>
            </a:r>
            <a:r>
              <a:rPr lang="en-US" sz="2200" dirty="0" smtClean="0"/>
              <a:t> South, Pro Slavery </a:t>
            </a:r>
            <a:r>
              <a:rPr lang="en-US" sz="2200" dirty="0" err="1" smtClean="0"/>
              <a:t>vs</a:t>
            </a:r>
            <a:r>
              <a:rPr lang="en-US" sz="2200" dirty="0" smtClean="0"/>
              <a:t> Anti Slavery)</a:t>
            </a:r>
            <a:endParaRPr lang="en-US" sz="2200" dirty="0"/>
          </a:p>
          <a:p>
            <a:pPr lvl="1"/>
            <a:r>
              <a:rPr lang="en-US" sz="2200" b="1" dirty="0"/>
              <a:t>How did this even increase tension between the North and the South</a:t>
            </a:r>
            <a:r>
              <a:rPr lang="en-US" sz="2200" b="1" dirty="0" smtClean="0"/>
              <a:t>?</a:t>
            </a:r>
          </a:p>
          <a:p>
            <a:pPr lvl="2"/>
            <a:r>
              <a:rPr lang="en-US" sz="2200" dirty="0" smtClean="0"/>
              <a:t>Think about how the event was a major part leading up to the Civil War</a:t>
            </a:r>
            <a:endParaRPr lang="en-US" sz="2200" dirty="0"/>
          </a:p>
          <a:p>
            <a:pPr lvl="1"/>
            <a:endParaRPr lang="en-US" sz="2200" dirty="0"/>
          </a:p>
        </p:txBody>
      </p:sp>
    </p:spTree>
    <p:extLst>
      <p:ext uri="{BB962C8B-B14F-4D97-AF65-F5344CB8AC3E}">
        <p14:creationId xmlns:p14="http://schemas.microsoft.com/office/powerpoint/2010/main" val="20419007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05"/>
            <a:ext cx="7620000" cy="762528"/>
          </a:xfrm>
        </p:spPr>
        <p:txBody>
          <a:bodyPr/>
          <a:lstStyle/>
          <a:p>
            <a:pPr algn="ctr"/>
            <a:r>
              <a:rPr lang="en-US" b="1" dirty="0" smtClean="0"/>
              <a:t>Events assignment</a:t>
            </a:r>
            <a:endParaRPr lang="en-US" b="1" dirty="0"/>
          </a:p>
        </p:txBody>
      </p:sp>
      <p:sp>
        <p:nvSpPr>
          <p:cNvPr id="3" name="Content Placeholder 2"/>
          <p:cNvSpPr>
            <a:spLocks noGrp="1"/>
          </p:cNvSpPr>
          <p:nvPr>
            <p:ph idx="1"/>
          </p:nvPr>
        </p:nvSpPr>
        <p:spPr>
          <a:xfrm>
            <a:off x="-1" y="804333"/>
            <a:ext cx="8551333" cy="6053667"/>
          </a:xfrm>
        </p:spPr>
        <p:txBody>
          <a:bodyPr>
            <a:noAutofit/>
          </a:bodyPr>
          <a:lstStyle/>
          <a:p>
            <a:r>
              <a:rPr lang="en-US" sz="3500" dirty="0" smtClean="0"/>
              <a:t>Poster can be on the larger or smaller colored paper from the back</a:t>
            </a:r>
          </a:p>
          <a:p>
            <a:r>
              <a:rPr lang="en-US" sz="3500" dirty="0" smtClean="0"/>
              <a:t>Use markers or pens to write on the paper</a:t>
            </a:r>
          </a:p>
          <a:p>
            <a:r>
              <a:rPr lang="en-US" sz="3500" dirty="0" smtClean="0"/>
              <a:t>Use your BEST handwriting</a:t>
            </a:r>
          </a:p>
          <a:p>
            <a:endParaRPr lang="en-US" sz="3500" dirty="0"/>
          </a:p>
          <a:p>
            <a:r>
              <a:rPr lang="en-US" sz="3500" dirty="0" smtClean="0"/>
              <a:t>20 points for completing the research and poster – major assessment grade</a:t>
            </a:r>
          </a:p>
          <a:p>
            <a:r>
              <a:rPr lang="en-US" sz="3500" dirty="0" smtClean="0"/>
              <a:t>10 points for class participation and presenting your poster – class work assignment </a:t>
            </a:r>
          </a:p>
          <a:p>
            <a:pPr marL="114300" indent="0">
              <a:buNone/>
            </a:pPr>
            <a:endParaRPr lang="en-US" sz="3500" dirty="0"/>
          </a:p>
        </p:txBody>
      </p:sp>
    </p:spTree>
    <p:extLst>
      <p:ext uri="{BB962C8B-B14F-4D97-AF65-F5344CB8AC3E}">
        <p14:creationId xmlns:p14="http://schemas.microsoft.com/office/powerpoint/2010/main" val="36982363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5"/>
            <a:ext cx="7620000" cy="1143000"/>
          </a:xfrm>
        </p:spPr>
        <p:txBody>
          <a:bodyPr>
            <a:normAutofit/>
          </a:bodyPr>
          <a:lstStyle/>
          <a:p>
            <a:r>
              <a:rPr lang="en-US" b="1" dirty="0" smtClean="0">
                <a:solidFill>
                  <a:schemeClr val="accent1">
                    <a:lumMod val="60000"/>
                    <a:lumOff val="40000"/>
                  </a:schemeClr>
                </a:solidFill>
              </a:rPr>
              <a:t>Northern views of slavery</a:t>
            </a:r>
            <a:endParaRPr lang="en-US" b="1" dirty="0">
              <a:solidFill>
                <a:schemeClr val="accent1">
                  <a:lumMod val="60000"/>
                  <a:lumOff val="40000"/>
                </a:schemeClr>
              </a:solidFill>
            </a:endParaRPr>
          </a:p>
        </p:txBody>
      </p:sp>
      <p:sp>
        <p:nvSpPr>
          <p:cNvPr id="9" name="Content Placeholder 8"/>
          <p:cNvSpPr>
            <a:spLocks noGrp="1"/>
          </p:cNvSpPr>
          <p:nvPr>
            <p:ph idx="1"/>
          </p:nvPr>
        </p:nvSpPr>
        <p:spPr>
          <a:xfrm>
            <a:off x="0" y="1148225"/>
            <a:ext cx="8424106" cy="5709775"/>
          </a:xfrm>
        </p:spPr>
        <p:txBody>
          <a:bodyPr>
            <a:noAutofit/>
          </a:bodyPr>
          <a:lstStyle/>
          <a:p>
            <a:r>
              <a:rPr lang="en-US" sz="2600" b="1" dirty="0" smtClean="0"/>
              <a:t>Many white northerners viewed black people as inferior, limited their migrations &amp; rights</a:t>
            </a:r>
          </a:p>
          <a:p>
            <a:pPr lvl="1"/>
            <a:r>
              <a:rPr lang="en-US" sz="2400" dirty="0" smtClean="0"/>
              <a:t>Many free blacks were still treated poorly in the north</a:t>
            </a:r>
          </a:p>
          <a:p>
            <a:r>
              <a:rPr lang="en-US" sz="2600" dirty="0" smtClean="0"/>
              <a:t>However, opinions on slavery could vary:</a:t>
            </a:r>
          </a:p>
          <a:p>
            <a:pPr lvl="1"/>
            <a:r>
              <a:rPr lang="en-US" sz="2600" b="1" i="1" dirty="0" smtClean="0"/>
              <a:t>No personal opinion</a:t>
            </a:r>
            <a:r>
              <a:rPr lang="en-US" sz="2600" dirty="0" smtClean="0"/>
              <a:t>: many had no contact with black people</a:t>
            </a:r>
          </a:p>
          <a:p>
            <a:pPr lvl="1"/>
            <a:r>
              <a:rPr lang="en-US" sz="2600" b="1" i="1" dirty="0" smtClean="0"/>
              <a:t>Abolitionists</a:t>
            </a:r>
            <a:r>
              <a:rPr lang="en-US" sz="2600" dirty="0" smtClean="0"/>
              <a:t>: small vocal minority wanted to end slavery</a:t>
            </a:r>
          </a:p>
          <a:p>
            <a:pPr lvl="1"/>
            <a:r>
              <a:rPr lang="en-US" sz="2600" dirty="0" smtClean="0"/>
              <a:t>Acceptable for economic reasons:</a:t>
            </a:r>
          </a:p>
          <a:p>
            <a:pPr lvl="2"/>
            <a:r>
              <a:rPr lang="en-US" sz="2600" dirty="0" smtClean="0"/>
              <a:t> Bankers and businessmen earned money on cotton and tobacco</a:t>
            </a:r>
          </a:p>
          <a:p>
            <a:pPr lvl="2"/>
            <a:r>
              <a:rPr lang="en-US" sz="2600" dirty="0" smtClean="0"/>
              <a:t>Working class feared losing jobs to freed slaves</a:t>
            </a:r>
          </a:p>
        </p:txBody>
      </p:sp>
    </p:spTree>
    <p:extLst>
      <p:ext uri="{BB962C8B-B14F-4D97-AF65-F5344CB8AC3E}">
        <p14:creationId xmlns:p14="http://schemas.microsoft.com/office/powerpoint/2010/main" val="2809152702"/>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Revolution">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1537</TotalTime>
  <Words>1066</Words>
  <Application>Microsoft Macintosh PowerPoint</Application>
  <PresentationFormat>On-screen Show (4:3)</PresentationFormat>
  <Paragraphs>113</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Adjacency</vt:lpstr>
      <vt:lpstr>Get out your NCFE Review   Turn in your Roots questions  Turn in the Test recovery </vt:lpstr>
      <vt:lpstr>NCFE Review</vt:lpstr>
      <vt:lpstr>Roots Debrief</vt:lpstr>
      <vt:lpstr>The American Civil war was…</vt:lpstr>
      <vt:lpstr>Why did the U.S. civil war happen?</vt:lpstr>
      <vt:lpstr>Events  Leading to the Civil War</vt:lpstr>
      <vt:lpstr>Events assignment</vt:lpstr>
      <vt:lpstr>Events assignment</vt:lpstr>
      <vt:lpstr>Northern views of slavery</vt:lpstr>
      <vt:lpstr>Southern views of slavery </vt:lpstr>
      <vt:lpstr>Kansas-Nebraska Act &amp;  Bleeding Kansas</vt:lpstr>
      <vt:lpstr>Shifting Politics</vt:lpstr>
      <vt:lpstr>Dred Scott v. Sanford (1857)</vt:lpstr>
      <vt:lpstr>Lincoln-Douglas Debates - 1858</vt:lpstr>
      <vt:lpstr>Harpers Ferry (1859)</vt:lpstr>
      <vt:lpstr>The Election of 1860</vt:lpstr>
      <vt:lpstr>Work on your Unit 6 vocab – DUE TOMORROW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Get out your Do Now 2. Make sure Ms. Maurer has your project</dc:title>
  <dc:creator>Julia Maurer</dc:creator>
  <cp:lastModifiedBy>Julia Maurer</cp:lastModifiedBy>
  <cp:revision>45</cp:revision>
  <dcterms:created xsi:type="dcterms:W3CDTF">2017-05-16T21:24:10Z</dcterms:created>
  <dcterms:modified xsi:type="dcterms:W3CDTF">2020-01-10T01:22:23Z</dcterms:modified>
</cp:coreProperties>
</file>