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2"/>
  </p:notesMasterIdLst>
  <p:sldIdLst>
    <p:sldId id="256" r:id="rId2"/>
    <p:sldId id="261" r:id="rId3"/>
    <p:sldId id="267" r:id="rId4"/>
    <p:sldId id="258" r:id="rId5"/>
    <p:sldId id="262" r:id="rId6"/>
    <p:sldId id="263" r:id="rId7"/>
    <p:sldId id="264" r:id="rId8"/>
    <p:sldId id="265" r:id="rId9"/>
    <p:sldId id="266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87563" autoAdjust="0"/>
  </p:normalViewPr>
  <p:slideViewPr>
    <p:cSldViewPr snapToGrid="0">
      <p:cViewPr>
        <p:scale>
          <a:sx n="59" d="100"/>
          <a:sy n="59" d="100"/>
        </p:scale>
        <p:origin x="-45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6C1AE-E63D-9641-B9EB-6136A0B5FCC2}" type="datetimeFigureOut">
              <a:rPr lang="en-US" smtClean="0"/>
              <a:t>3/1/18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E622A-425F-1E43-AC63-CB250F71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58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are Monarch and Church leaders not getting along?</a:t>
            </a:r>
          </a:p>
          <a:p>
            <a:r>
              <a:rPr lang="en-US" dirty="0" smtClean="0"/>
              <a:t>How</a:t>
            </a:r>
            <a:r>
              <a:rPr lang="en-US" baseline="0" dirty="0" smtClean="0"/>
              <a:t> are nobles competing for power?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F1FE-95F0-9245-B267-C3F350ED3D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70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E622A-425F-1E43-AC63-CB250F71D4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59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was this expressed</a:t>
            </a:r>
            <a:r>
              <a:rPr lang="en-US" baseline="0" dirty="0" smtClean="0"/>
              <a:t> throughout Robin Hood?</a:t>
            </a:r>
          </a:p>
          <a:p>
            <a:endParaRPr lang="en-US" dirty="0" smtClean="0"/>
          </a:p>
          <a:p>
            <a:r>
              <a:rPr lang="en-US" dirty="0" smtClean="0"/>
              <a:t>What</a:t>
            </a:r>
            <a:r>
              <a:rPr lang="en-US" baseline="0" dirty="0" smtClean="0"/>
              <a:t> does Magna </a:t>
            </a:r>
            <a:r>
              <a:rPr lang="en-US" baseline="0" dirty="0" err="1" smtClean="0"/>
              <a:t>Carta</a:t>
            </a:r>
            <a:r>
              <a:rPr lang="en-US" baseline="0" dirty="0" smtClean="0"/>
              <a:t> mean? Great charter</a:t>
            </a:r>
          </a:p>
          <a:p>
            <a:r>
              <a:rPr lang="en-US" baseline="0" dirty="0" smtClean="0"/>
              <a:t>What did King John do to those that refused to pay?  Punished them severely or seized their property </a:t>
            </a:r>
          </a:p>
          <a:p>
            <a:r>
              <a:rPr lang="en-US" baseline="0" dirty="0" smtClean="0"/>
              <a:t>The Magna </a:t>
            </a:r>
            <a:r>
              <a:rPr lang="en-US" baseline="0" dirty="0" err="1" smtClean="0"/>
              <a:t>Carta</a:t>
            </a:r>
            <a:r>
              <a:rPr lang="en-US" baseline="0" dirty="0" smtClean="0"/>
              <a:t> has become a famous symbol of __________ (liberty) around the world</a:t>
            </a:r>
          </a:p>
          <a:p>
            <a:r>
              <a:rPr lang="en-US" baseline="0" dirty="0" smtClean="0"/>
              <a:t>Who did the Charter apply to? Free men</a:t>
            </a:r>
          </a:p>
          <a:p>
            <a:r>
              <a:rPr lang="en-US" baseline="0" dirty="0" smtClean="0"/>
              <a:t>What happened when King John declared the charter as invalid? Civil war</a:t>
            </a:r>
          </a:p>
          <a:p>
            <a:r>
              <a:rPr lang="en-US" baseline="0" dirty="0" smtClean="0"/>
              <a:t>Where is the Magna </a:t>
            </a:r>
            <a:r>
              <a:rPr lang="en-US" baseline="0" dirty="0" err="1" smtClean="0"/>
              <a:t>carta</a:t>
            </a:r>
            <a:r>
              <a:rPr lang="en-US" baseline="0" dirty="0" smtClean="0"/>
              <a:t> echoed today? US declaration</a:t>
            </a:r>
          </a:p>
          <a:p>
            <a:r>
              <a:rPr lang="en-US" baseline="0" dirty="0" smtClean="0"/>
              <a:t>What is a lasting and important legacy of Magna </a:t>
            </a:r>
            <a:r>
              <a:rPr lang="en-US" baseline="0" dirty="0" err="1" smtClean="0"/>
              <a:t>Carta</a:t>
            </a:r>
            <a:r>
              <a:rPr lang="en-US" baseline="0" dirty="0" smtClean="0"/>
              <a:t>? Everyone must obey the law – even leaders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5F1FE-95F0-9245-B267-C3F350ED3D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5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3/1/18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" dirty="0" smtClean="0"/>
              <a:t>1. Get out your DO </a:t>
            </a:r>
            <a:r>
              <a:rPr lang="en-US" sz="4500" dirty="0" smtClean="0"/>
              <a:t>now</a:t>
            </a:r>
            <a:br>
              <a:rPr lang="en-US" sz="4500" dirty="0" smtClean="0"/>
            </a:br>
            <a:r>
              <a:rPr lang="en-US" sz="4500" dirty="0" smtClean="0"/>
              <a:t>2. Turn in your </a:t>
            </a:r>
            <a:r>
              <a:rPr lang="en-US" sz="4500" dirty="0" err="1" smtClean="0"/>
              <a:t>hw</a:t>
            </a:r>
            <a:r>
              <a:rPr lang="en-US" sz="4500" dirty="0" smtClean="0"/>
              <a:t> to the back</a:t>
            </a: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Happy </a:t>
            </a:r>
            <a:r>
              <a:rPr lang="en-US" dirty="0" smtClean="0"/>
              <a:t>Friday and Early 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pPr algn="ctr"/>
            <a:r>
              <a:rPr lang="en-US" b="1" dirty="0" smtClean="0"/>
              <a:t>Vocab review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44" y="1311739"/>
            <a:ext cx="11637700" cy="4860461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There are 3 levels to the activity</a:t>
            </a:r>
          </a:p>
          <a:p>
            <a:pPr lvl="1"/>
            <a:r>
              <a:rPr lang="en-US" sz="2800" dirty="0" smtClean="0"/>
              <a:t>Green: easy</a:t>
            </a:r>
          </a:p>
          <a:p>
            <a:pPr lvl="1"/>
            <a:r>
              <a:rPr lang="en-US" sz="2800" dirty="0" smtClean="0"/>
              <a:t>Yellow: medium</a:t>
            </a:r>
          </a:p>
          <a:p>
            <a:pPr lvl="1"/>
            <a:r>
              <a:rPr lang="en-US" sz="2800" dirty="0" smtClean="0"/>
              <a:t>Pink: hard</a:t>
            </a:r>
          </a:p>
          <a:p>
            <a:r>
              <a:rPr lang="en-US" sz="2800" dirty="0" smtClean="0"/>
              <a:t>Find a starting point – pick a color and find one card to go to</a:t>
            </a:r>
          </a:p>
          <a:p>
            <a:r>
              <a:rPr lang="en-US" sz="2800" dirty="0" smtClean="0"/>
              <a:t>Write down the letter code from the front cover of the clue</a:t>
            </a:r>
          </a:p>
          <a:p>
            <a:r>
              <a:rPr lang="en-US" sz="2800" dirty="0" smtClean="0"/>
              <a:t>Open the clue and read it</a:t>
            </a:r>
          </a:p>
          <a:p>
            <a:r>
              <a:rPr lang="en-US" sz="2800" dirty="0" smtClean="0"/>
              <a:t>Decide on the vocab word that fits the clue , once you know it write it down and go to the card with that word.</a:t>
            </a:r>
          </a:p>
          <a:p>
            <a:r>
              <a:rPr lang="en-US" sz="2800" dirty="0" smtClean="0"/>
              <a:t>Write down the new letter code and continue the process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108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 b="1" dirty="0" smtClean="0"/>
              <a:t>2 </a:t>
            </a:r>
            <a:r>
              <a:rPr lang="en-US" sz="3700" b="1" dirty="0" err="1" smtClean="0"/>
              <a:t>Aha’s</a:t>
            </a:r>
            <a:r>
              <a:rPr lang="en-US" sz="3700" b="1" dirty="0" smtClean="0"/>
              <a:t> and 1 Huh?</a:t>
            </a:r>
            <a:br>
              <a:rPr lang="en-US" sz="3700" b="1" dirty="0" smtClean="0"/>
            </a:b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 smtClean="0"/>
              <a:t>Aha moment: what surprised you? What interest you?</a:t>
            </a:r>
            <a:br>
              <a:rPr lang="en-US" sz="3700" dirty="0" smtClean="0"/>
            </a:br>
            <a:r>
              <a:rPr lang="en-US" sz="3700" dirty="0"/>
              <a:t/>
            </a:r>
            <a:br>
              <a:rPr lang="en-US" sz="3700" dirty="0"/>
            </a:br>
            <a:r>
              <a:rPr lang="en-US" sz="3700" dirty="0" smtClean="0"/>
              <a:t>Huh moment: What are you unsure about? What do you have concerns about?</a:t>
            </a:r>
            <a:endParaRPr lang="en-US" sz="3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CNN 10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51406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World connection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/>
              <a:t>H</a:t>
            </a:r>
            <a:r>
              <a:rPr lang="en-US" sz="4500" dirty="0" smtClean="0"/>
              <a:t>ow has population growth, urbanization, industrialization, and the global market economy contributed to changes in the environment?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57126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79" y="2121408"/>
            <a:ext cx="11219551" cy="4050792"/>
          </a:xfrm>
        </p:spPr>
        <p:txBody>
          <a:bodyPr>
            <a:normAutofit/>
          </a:bodyPr>
          <a:lstStyle/>
          <a:p>
            <a:r>
              <a:rPr lang="en-US" sz="3300" dirty="0" smtClean="0"/>
              <a:t>What was the Great Schism</a:t>
            </a:r>
            <a:r>
              <a:rPr lang="en-US" sz="3300" dirty="0"/>
              <a:t> </a:t>
            </a:r>
            <a:r>
              <a:rPr lang="en-US" sz="3300" dirty="0" smtClean="0"/>
              <a:t>and why did it happen?</a:t>
            </a:r>
          </a:p>
          <a:p>
            <a:r>
              <a:rPr lang="en-US" sz="3300" dirty="0" smtClean="0"/>
              <a:t>What were the differences between Western and Eastern Europe?</a:t>
            </a:r>
          </a:p>
          <a:p>
            <a:r>
              <a:rPr lang="en-US" sz="3300" dirty="0" smtClean="0"/>
              <a:t>Islamic Schism – so what?</a:t>
            </a:r>
          </a:p>
          <a:p>
            <a:pPr lvl="1"/>
            <a:r>
              <a:rPr lang="en-US" sz="3300" dirty="0" smtClean="0"/>
              <a:t>What did you learn about the Islamic Schism? Why did it occur?</a:t>
            </a:r>
          </a:p>
          <a:p>
            <a:pPr lvl="1"/>
            <a:r>
              <a:rPr lang="en-US" sz="3300" dirty="0" smtClean="0"/>
              <a:t>How has this schism impacted society?</a:t>
            </a:r>
          </a:p>
        </p:txBody>
      </p:sp>
    </p:spTree>
    <p:extLst>
      <p:ext uri="{BB962C8B-B14F-4D97-AF65-F5344CB8AC3E}">
        <p14:creationId xmlns:p14="http://schemas.microsoft.com/office/powerpoint/2010/main" val="840789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4" y="413039"/>
            <a:ext cx="10862735" cy="95751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latin typeface="+mn-lt"/>
              </a:rPr>
              <a:t>Balance of </a:t>
            </a:r>
            <a:r>
              <a:rPr lang="en-US" sz="4400" b="1" u="sng" dirty="0" smtClean="0">
                <a:solidFill>
                  <a:schemeClr val="accent2"/>
                </a:solidFill>
                <a:latin typeface="+mn-lt"/>
              </a:rPr>
              <a:t>Power</a:t>
            </a:r>
            <a:endParaRPr lang="en-US" sz="4400" b="1" u="sng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634" y="1855040"/>
            <a:ext cx="10862735" cy="1108430"/>
          </a:xfrm>
        </p:spPr>
        <p:txBody>
          <a:bodyPr>
            <a:noAutofit/>
          </a:bodyPr>
          <a:lstStyle/>
          <a:p>
            <a:pPr lvl="0" algn="ctr"/>
            <a:r>
              <a:rPr lang="en-US" sz="2400" dirty="0" smtClean="0"/>
              <a:t>Three groups competing for power during Middle Ages in Europe:</a:t>
            </a:r>
          </a:p>
          <a:p>
            <a:pPr lvl="1"/>
            <a:r>
              <a:rPr lang="en-US" sz="2800" b="1" dirty="0" smtClean="0"/>
              <a:t>Monarchs	</a:t>
            </a:r>
            <a:r>
              <a:rPr lang="en-US" sz="2800" b="1" dirty="0"/>
              <a:t>	</a:t>
            </a:r>
            <a:r>
              <a:rPr lang="en-US" sz="2800" b="1" dirty="0" smtClean="0"/>
              <a:t>	Nobles			The Church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  <p:pic>
        <p:nvPicPr>
          <p:cNvPr id="4" name="Picture 3" descr="king_steph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20"/>
          <a:stretch/>
        </p:blipFill>
        <p:spPr>
          <a:xfrm>
            <a:off x="741376" y="3297736"/>
            <a:ext cx="3431216" cy="2571351"/>
          </a:xfrm>
          <a:prstGeom prst="rect">
            <a:avLst/>
          </a:prstGeom>
        </p:spPr>
      </p:pic>
      <p:pic>
        <p:nvPicPr>
          <p:cNvPr id="5" name="Picture 4" descr="magna carta nobl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1" t="-1" r="60917" b="47683"/>
          <a:stretch/>
        </p:blipFill>
        <p:spPr>
          <a:xfrm>
            <a:off x="4172593" y="3297736"/>
            <a:ext cx="3431217" cy="2571351"/>
          </a:xfrm>
          <a:prstGeom prst="rect">
            <a:avLst/>
          </a:prstGeom>
        </p:spPr>
      </p:pic>
      <p:pic>
        <p:nvPicPr>
          <p:cNvPr id="6" name="Picture 5" descr="2521-subiaco-monastery-pope-innocent-iii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0" t="6420" r="24620" b="13417"/>
          <a:stretch/>
        </p:blipFill>
        <p:spPr>
          <a:xfrm>
            <a:off x="7603809" y="3297736"/>
            <a:ext cx="3431219" cy="257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03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4" y="413039"/>
            <a:ext cx="10862735" cy="9575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 smtClean="0"/>
              <a:t>Vocab Clarified</a:t>
            </a:r>
            <a:br>
              <a:rPr lang="en-US" sz="5000" dirty="0" smtClean="0"/>
            </a:b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996" y="1558047"/>
            <a:ext cx="11484163" cy="2151926"/>
          </a:xfrm>
        </p:spPr>
        <p:txBody>
          <a:bodyPr numCol="2">
            <a:noAutofit/>
          </a:bodyPr>
          <a:lstStyle/>
          <a:p>
            <a:pPr lvl="0" algn="ctr"/>
            <a:r>
              <a:rPr lang="en-US" sz="4000" dirty="0" smtClean="0"/>
              <a:t>President</a:t>
            </a:r>
          </a:p>
          <a:p>
            <a:pPr lvl="0" algn="ctr"/>
            <a:r>
              <a:rPr lang="en-US" sz="4000" b="1" dirty="0" smtClean="0"/>
              <a:t>Presidency</a:t>
            </a:r>
          </a:p>
          <a:p>
            <a:pPr lvl="0" algn="ctr"/>
            <a:r>
              <a:rPr lang="en-US" sz="4000" b="1" dirty="0" smtClean="0"/>
              <a:t>Presidential</a:t>
            </a:r>
          </a:p>
          <a:p>
            <a:pPr lvl="0" algn="ctr"/>
            <a:r>
              <a:rPr lang="en-US" sz="4000" b="1" dirty="0" smtClean="0"/>
              <a:t>Pope</a:t>
            </a:r>
          </a:p>
          <a:p>
            <a:pPr lvl="0" algn="ctr"/>
            <a:r>
              <a:rPr lang="en-US" sz="4000" b="1" dirty="0" smtClean="0"/>
              <a:t>Papacy</a:t>
            </a:r>
          </a:p>
          <a:p>
            <a:pPr lvl="0" algn="ctr"/>
            <a:r>
              <a:rPr lang="en-US" sz="4000" b="1" dirty="0" smtClean="0"/>
              <a:t>Papal</a:t>
            </a:r>
            <a:endParaRPr lang="en-US" sz="4400" b="1" dirty="0" smtClean="0"/>
          </a:p>
          <a:p>
            <a:pPr algn="ctr"/>
            <a:endParaRPr lang="en-US" sz="3600" b="1" dirty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  <a:p>
            <a:pPr marL="0" indent="0" algn="ctr">
              <a:buNone/>
            </a:pPr>
            <a:endParaRPr lang="en-US" sz="3600" b="1" dirty="0" smtClean="0"/>
          </a:p>
        </p:txBody>
      </p:sp>
      <p:pic>
        <p:nvPicPr>
          <p:cNvPr id="4" name="Picture 3" descr="franci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3" r="31283" b="50000"/>
          <a:stretch/>
        </p:blipFill>
        <p:spPr>
          <a:xfrm>
            <a:off x="7465846" y="3866427"/>
            <a:ext cx="3100437" cy="2729733"/>
          </a:xfrm>
          <a:prstGeom prst="rect">
            <a:avLst/>
          </a:prstGeom>
        </p:spPr>
      </p:pic>
      <p:pic>
        <p:nvPicPr>
          <p:cNvPr id="5" name="Picture 4" descr="220px-Abraham_Lincoln_O-77_matte_collodion_pri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846" y="3866426"/>
            <a:ext cx="2896009" cy="272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0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Royal Power grows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2129134"/>
            <a:ext cx="6156960" cy="417314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000" dirty="0" smtClean="0"/>
              <a:t>In 1154, King Henry II of England put in place  </a:t>
            </a:r>
            <a:r>
              <a:rPr lang="en-US" sz="3000" b="1" u="sng" dirty="0" smtClean="0"/>
              <a:t>common law </a:t>
            </a:r>
            <a:r>
              <a:rPr lang="en-US" sz="3000" dirty="0" smtClean="0"/>
              <a:t>and a </a:t>
            </a:r>
            <a:r>
              <a:rPr lang="en-US" sz="3000" b="1" u="sng" dirty="0" smtClean="0"/>
              <a:t>jury</a:t>
            </a:r>
          </a:p>
          <a:p>
            <a:r>
              <a:rPr lang="en-US" sz="3000" dirty="0" smtClean="0"/>
              <a:t>This effort </a:t>
            </a:r>
            <a:r>
              <a:rPr lang="en-US" sz="3000" b="1" dirty="0" smtClean="0"/>
              <a:t>to extend royal power </a:t>
            </a:r>
            <a:r>
              <a:rPr lang="en-US" sz="3000" dirty="0" smtClean="0"/>
              <a:t>led to disputes with the church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705600" y="2129134"/>
            <a:ext cx="5486400" cy="34321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000" dirty="0" smtClean="0"/>
              <a:t>The royals continued to </a:t>
            </a:r>
            <a:r>
              <a:rPr lang="en-US" sz="3000" b="1" dirty="0" smtClean="0"/>
              <a:t>clash</a:t>
            </a:r>
            <a:r>
              <a:rPr lang="en-US" sz="3000" dirty="0" smtClean="0"/>
              <a:t> with the nobles and the Church as they tried to </a:t>
            </a:r>
            <a:r>
              <a:rPr lang="en-US" sz="3000" i="1" dirty="0" smtClean="0"/>
              <a:t>raise taxes </a:t>
            </a:r>
            <a:r>
              <a:rPr lang="en-US" sz="3000" dirty="0" smtClean="0"/>
              <a:t>and to impose </a:t>
            </a:r>
            <a:r>
              <a:rPr lang="en-US" sz="3000" i="1" dirty="0" smtClean="0"/>
              <a:t>royal authority </a:t>
            </a:r>
            <a:r>
              <a:rPr lang="en-US" sz="3000" dirty="0" smtClean="0"/>
              <a:t>over traditional feudal rights.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5589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200" dirty="0" smtClean="0"/>
              <a:t>Magna </a:t>
            </a:r>
            <a:r>
              <a:rPr lang="en-US" sz="5200" dirty="0" err="1" smtClean="0"/>
              <a:t>Carta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661698"/>
            <a:ext cx="12192000" cy="231018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300" dirty="0" smtClean="0"/>
              <a:t>King John (son of King Henry II) was an untrustworthy leader</a:t>
            </a:r>
          </a:p>
          <a:p>
            <a:r>
              <a:rPr lang="en-US" sz="3300" dirty="0" smtClean="0"/>
              <a:t>High taxes and abuse of power made him unpopular</a:t>
            </a:r>
          </a:p>
          <a:p>
            <a:pPr marL="18288" indent="0">
              <a:buNone/>
            </a:pPr>
            <a:endParaRPr lang="en-US" sz="3300" dirty="0"/>
          </a:p>
        </p:txBody>
      </p:sp>
      <p:pic>
        <p:nvPicPr>
          <p:cNvPr id="5" name="Picture 4" descr="magna2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707" y="3610895"/>
            <a:ext cx="6772927" cy="304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7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8474"/>
            <a:ext cx="12192000" cy="914400"/>
          </a:xfrm>
        </p:spPr>
        <p:txBody>
          <a:bodyPr/>
          <a:lstStyle/>
          <a:p>
            <a:r>
              <a:rPr lang="en-US" sz="4000" dirty="0" smtClean="0"/>
              <a:t>Where on the map is this happening?</a:t>
            </a:r>
            <a:endParaRPr lang="en-US" sz="4000" dirty="0"/>
          </a:p>
        </p:txBody>
      </p:sp>
      <p:pic>
        <p:nvPicPr>
          <p:cNvPr id="3" name="Picture 2" descr="cec4228989ff290c9f6c563322820ea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3" b="12475"/>
          <a:stretch/>
        </p:blipFill>
        <p:spPr>
          <a:xfrm>
            <a:off x="1654327" y="1269756"/>
            <a:ext cx="9556037" cy="558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340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1788</TotalTime>
  <Words>413</Words>
  <Application>Microsoft Macintosh PowerPoint</Application>
  <PresentationFormat>Custom</PresentationFormat>
  <Paragraphs>59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Wood Type</vt:lpstr>
      <vt:lpstr>1. Get out your DO now 2. Turn in your hw to the back</vt:lpstr>
      <vt:lpstr>2 Aha’s and 1 Huh?  Aha moment: what surprised you? What interest you?  Huh moment: What are you unsure about? What do you have concerns about?</vt:lpstr>
      <vt:lpstr>World connection</vt:lpstr>
      <vt:lpstr>Recap</vt:lpstr>
      <vt:lpstr>Balance of Power</vt:lpstr>
      <vt:lpstr> Vocab Clarified </vt:lpstr>
      <vt:lpstr>Royal Power grows</vt:lpstr>
      <vt:lpstr>Magna Carta</vt:lpstr>
      <vt:lpstr>Where on the map is this happening?</vt:lpstr>
      <vt:lpstr>Vocab review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Julia Maurer</cp:lastModifiedBy>
  <cp:revision>19</cp:revision>
  <dcterms:created xsi:type="dcterms:W3CDTF">2014-09-12T02:14:24Z</dcterms:created>
  <dcterms:modified xsi:type="dcterms:W3CDTF">2018-03-02T14:28:57Z</dcterms:modified>
</cp:coreProperties>
</file>