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media/audio2.bin" ContentType="audio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bin" ContentType="audio/unknown"/>
  <Override PartName="/ppt/media/audio4.bin" ContentType="audio/unknown"/>
  <Override PartName="/ppt/media/audio5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78" r:id="rId2"/>
    <p:sldId id="279" r:id="rId3"/>
    <p:sldId id="285" r:id="rId4"/>
    <p:sldId id="28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9" r:id="rId15"/>
    <p:sldId id="287" r:id="rId16"/>
    <p:sldId id="288" r:id="rId17"/>
    <p:sldId id="290" r:id="rId18"/>
    <p:sldId id="302" r:id="rId19"/>
    <p:sldId id="256" r:id="rId20"/>
    <p:sldId id="277" r:id="rId21"/>
    <p:sldId id="258" r:id="rId22"/>
    <p:sldId id="259" r:id="rId23"/>
    <p:sldId id="257" r:id="rId24"/>
    <p:sldId id="260" r:id="rId25"/>
    <p:sldId id="261" r:id="rId26"/>
    <p:sldId id="262" r:id="rId27"/>
    <p:sldId id="274" r:id="rId28"/>
    <p:sldId id="263" r:id="rId29"/>
    <p:sldId id="264" r:id="rId30"/>
    <p:sldId id="265" r:id="rId31"/>
    <p:sldId id="266" r:id="rId32"/>
    <p:sldId id="280" r:id="rId33"/>
    <p:sldId id="275" r:id="rId34"/>
    <p:sldId id="267" r:id="rId35"/>
    <p:sldId id="281" r:id="rId36"/>
    <p:sldId id="276" r:id="rId37"/>
    <p:sldId id="268" r:id="rId38"/>
    <p:sldId id="270" r:id="rId39"/>
    <p:sldId id="272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74" autoAdjust="0"/>
  </p:normalViewPr>
  <p:slideViewPr>
    <p:cSldViewPr>
      <p:cViewPr varScale="1">
        <p:scale>
          <a:sx n="54" d="100"/>
          <a:sy n="54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D6C2-7DEA-CB4B-AF8D-E774C29DD15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8CD9-D83D-1949-AD04-52F392C1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Reformer in Germany</a:t>
            </a:r>
            <a:r>
              <a:rPr lang="en-US" baseline="0" dirty="0" smtClean="0"/>
              <a:t>, a Monk, a person who wanted to change the Catholic Church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Indulgences, humanism, church corruption, political issues, lack of people being able read the bible for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Reaffirmed many</a:t>
            </a:r>
            <a:r>
              <a:rPr lang="en-US" baseline="0" dirty="0" smtClean="0"/>
              <a:t> of the ideas that the Protestants challenged – back to their roots</a:t>
            </a:r>
          </a:p>
          <a:p>
            <a:r>
              <a:rPr lang="en-US" dirty="0" smtClean="0"/>
              <a:t>Council took steps</a:t>
            </a:r>
            <a:r>
              <a:rPr lang="en-US" baseline="0" dirty="0" smtClean="0"/>
              <a:t> to make change within their own churches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2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Inquisition</a:t>
            </a:r>
            <a:r>
              <a:rPr lang="en-US" dirty="0" smtClean="0"/>
              <a:t>: A court created by the Catholic Church to try heretics --- heresy is people going</a:t>
            </a:r>
            <a:r>
              <a:rPr lang="en-US" baseline="0" dirty="0" smtClean="0"/>
              <a:t> against the Catholic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was Galileo</a:t>
            </a:r>
            <a:r>
              <a:rPr lang="en-US" baseline="0" dirty="0" smtClean="0"/>
              <a:t> during the role activity? What was he doing?</a:t>
            </a:r>
            <a:endParaRPr lang="en-US" dirty="0" smtClean="0"/>
          </a:p>
          <a:p>
            <a:r>
              <a:rPr lang="en-US" dirty="0" smtClean="0"/>
              <a:t>Galileo was controversial</a:t>
            </a:r>
            <a:r>
              <a:rPr lang="en-US" baseline="0" dirty="0" smtClean="0"/>
              <a:t> for the Catholic Church – why would the church worry about a </a:t>
            </a:r>
            <a:r>
              <a:rPr lang="en-US" b="1" baseline="0" dirty="0" smtClean="0"/>
              <a:t>scientist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2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Ignatius was</a:t>
            </a:r>
            <a:r>
              <a:rPr lang="en-US" baseline="0" dirty="0" smtClean="0"/>
              <a:t> a Spanish (</a:t>
            </a:r>
            <a:r>
              <a:rPr lang="en-US" b="1" baseline="0" dirty="0" smtClean="0"/>
              <a:t>Spain</a:t>
            </a:r>
            <a:r>
              <a:rPr lang="en-US" baseline="0" dirty="0" smtClean="0"/>
              <a:t>) knight raised in the crusading tradition – what can be infer about this person by knowing his background?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6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video!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effects</a:t>
            </a:r>
            <a:r>
              <a:rPr lang="en-US" baseline="0" dirty="0" smtClean="0"/>
              <a:t> of the Protestant reformation on Catholics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counter mean? Against, in return,</a:t>
            </a:r>
            <a:r>
              <a:rPr lang="en-US" baseline="0" dirty="0" smtClean="0"/>
              <a:t> in response</a:t>
            </a:r>
          </a:p>
          <a:p>
            <a:r>
              <a:rPr lang="en-US" baseline="0" dirty="0" smtClean="0"/>
              <a:t>Why would the Catholics perform a counter reformation? Why would they be concerned about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you think dissent means based on what we are discussing?</a:t>
            </a:r>
            <a:endParaRPr lang="en-US" dirty="0" smtClean="0"/>
          </a:p>
          <a:p>
            <a:r>
              <a:rPr lang="en-US" dirty="0" smtClean="0"/>
              <a:t>Dissenters/Dissent = to publicly</a:t>
            </a:r>
            <a:r>
              <a:rPr lang="en-US" baseline="0" dirty="0" smtClean="0"/>
              <a:t> disagree with an official, opinion, decision, or set of beliefs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3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Targeted</a:t>
            </a:r>
            <a:r>
              <a:rPr lang="en-US" baseline="0" dirty="0" smtClean="0"/>
              <a:t> – Why would the Catholic target John?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he do to be targeted?</a:t>
            </a:r>
          </a:p>
          <a:p>
            <a:r>
              <a:rPr lang="en-US" dirty="0" smtClean="0"/>
              <a:t>Spoke out against indulgences</a:t>
            </a:r>
            <a:r>
              <a:rPr lang="en-US" baseline="0" dirty="0" smtClean="0"/>
              <a:t> and the catholic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did</a:t>
            </a:r>
            <a:r>
              <a:rPr lang="en-US" baseline="0" dirty="0" smtClean="0"/>
              <a:t> the Catholic Church excommunicate Luther?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 the Church did to defend</a:t>
            </a:r>
            <a:r>
              <a:rPr lang="en-US" baseline="0" dirty="0" smtClean="0"/>
              <a:t> their faith and ideas?</a:t>
            </a:r>
            <a:endParaRPr lang="en-US" dirty="0" smtClean="0"/>
          </a:p>
          <a:p>
            <a:r>
              <a:rPr lang="en-US" dirty="0" smtClean="0"/>
              <a:t>Pope</a:t>
            </a:r>
            <a:r>
              <a:rPr lang="en-US" baseline="0" dirty="0" smtClean="0"/>
              <a:t> Paul III was set out to revive and restore faith in the Catholic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8CD9-D83D-1949-AD04-52F392C112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audio" Target="../media/audio4.bin"/><Relationship Id="rId6" Type="http://schemas.openxmlformats.org/officeDocument/2006/relationships/audio" Target="../media/audio5.bin"/><Relationship Id="rId7" Type="http://schemas.openxmlformats.org/officeDocument/2006/relationships/image" Target="../media/image14.jpeg"/><Relationship Id="rId8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1.bin"/><Relationship Id="rId5" Type="http://schemas.openxmlformats.org/officeDocument/2006/relationships/image" Target="../media/image16.jpeg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kp7TPZHjy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3048001"/>
          </a:xfrm>
        </p:spPr>
        <p:txBody>
          <a:bodyPr/>
          <a:lstStyle/>
          <a:p>
            <a:r>
              <a:rPr lang="en-US" sz="4000" dirty="0" smtClean="0"/>
              <a:t>1. Pick up a Do Now</a:t>
            </a:r>
            <a:br>
              <a:rPr lang="en-US" sz="4000" dirty="0" smtClean="0"/>
            </a:br>
            <a:r>
              <a:rPr lang="en-US" sz="4000" dirty="0" smtClean="0"/>
              <a:t>2. Turn </a:t>
            </a:r>
            <a:r>
              <a:rPr lang="en-US" sz="4000" dirty="0" smtClean="0"/>
              <a:t>in </a:t>
            </a:r>
            <a:r>
              <a:rPr lang="en-US" sz="4000" dirty="0" smtClean="0"/>
              <a:t>Crash Course/</a:t>
            </a:r>
            <a:r>
              <a:rPr lang="en-US" sz="4000" dirty="0" smtClean="0"/>
              <a:t>Summary to the back</a:t>
            </a:r>
            <a:br>
              <a:rPr lang="en-US" sz="4000" dirty="0" smtClean="0"/>
            </a:br>
            <a:r>
              <a:rPr lang="en-US" sz="4000" dirty="0" smtClean="0"/>
              <a:t>3. Test recovery to the back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Happy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German Peasants</a:t>
            </a:r>
            <a:endParaRPr lang="en-US" dirty="0"/>
          </a:p>
        </p:txBody>
      </p:sp>
      <p:pic>
        <p:nvPicPr>
          <p:cNvPr id="4" name="Picture 3" descr="Screen Shot 2018-03-14 at 7.47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019785" cy="43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German Peasants</a:t>
            </a:r>
            <a:endParaRPr lang="en-US" dirty="0"/>
          </a:p>
        </p:txBody>
      </p:sp>
      <p:pic>
        <p:nvPicPr>
          <p:cNvPr id="3" name="Picture 2" descr="Screen Shot 2018-03-14 at 7.47.4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2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German Peasants</a:t>
            </a:r>
            <a:endParaRPr lang="en-US" dirty="0"/>
          </a:p>
        </p:txBody>
      </p:sp>
      <p:pic>
        <p:nvPicPr>
          <p:cNvPr id="3" name="Picture 2" descr="Screen Shot 2018-03-14 at 7.47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7222"/>
            <a:ext cx="9149006" cy="30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pic>
        <p:nvPicPr>
          <p:cNvPr id="4" name="Picture 3" descr="Screen Shot 2018-03-14 at 7.49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99"/>
            <a:ext cx="9199472" cy="51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0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6400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Martin Luther</a:t>
            </a:r>
          </a:p>
        </p:txBody>
      </p:sp>
      <p:pic>
        <p:nvPicPr>
          <p:cNvPr id="8196" name="Picture 4" descr="rf_luther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54200" cy="2286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7772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>
                <a:latin typeface="Arial Black" charset="0"/>
              </a:rPr>
              <a:t>F– </a:t>
            </a:r>
            <a:r>
              <a:rPr lang="en-US" sz="2800" b="1" u="sng" dirty="0">
                <a:latin typeface="Arial Black" charset="0"/>
              </a:rPr>
              <a:t>faith saves people</a:t>
            </a:r>
            <a:r>
              <a:rPr lang="en-US" sz="2800" b="1" dirty="0">
                <a:latin typeface="Arial Black" charset="0"/>
              </a:rPr>
              <a:t>, not good works  </a:t>
            </a:r>
          </a:p>
          <a:p>
            <a:pPr eaLnBrk="1" hangingPunct="1"/>
            <a:r>
              <a:rPr lang="en-US" sz="4800" b="1" dirty="0">
                <a:latin typeface="Arial Black" charset="0"/>
              </a:rPr>
              <a:t>U – </a:t>
            </a:r>
            <a:r>
              <a:rPr lang="en-US" sz="2800" b="1" u="sng" dirty="0">
                <a:latin typeface="Arial Black" charset="0"/>
              </a:rPr>
              <a:t>Ultimate authority for Christians is the Bible</a:t>
            </a:r>
          </a:p>
          <a:p>
            <a:pPr eaLnBrk="1" hangingPunct="1"/>
            <a:r>
              <a:rPr lang="en-US" sz="4800" b="1" dirty="0">
                <a:latin typeface="Arial Black" charset="0"/>
              </a:rPr>
              <a:t>N – </a:t>
            </a:r>
            <a:r>
              <a:rPr lang="en-US" sz="2800" b="1" dirty="0">
                <a:latin typeface="Arial Black" charset="0"/>
              </a:rPr>
              <a:t>Nobody is more important in God’s eyes, </a:t>
            </a:r>
            <a:r>
              <a:rPr lang="en-US" sz="2800" b="1" u="sng" dirty="0">
                <a:latin typeface="Arial Black" charset="0"/>
              </a:rPr>
              <a:t>all humans are equal before God </a:t>
            </a:r>
            <a:r>
              <a:rPr lang="en-US" sz="2800" b="1" dirty="0">
                <a:latin typeface="Arial Black" charset="0"/>
              </a:rPr>
              <a:t>(no hierarchy) </a:t>
            </a:r>
          </a:p>
        </p:txBody>
      </p:sp>
      <p:pic>
        <p:nvPicPr>
          <p:cNvPr id="8198" name="Picture 6" descr="j011468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3795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4953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John Calvin</a:t>
            </a:r>
          </a:p>
        </p:txBody>
      </p:sp>
      <p:pic>
        <p:nvPicPr>
          <p:cNvPr id="21507" name="Picture 3" descr="rf_calv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24000" cy="1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SY00029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662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1676400"/>
            <a:ext cx="899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u="sng" dirty="0"/>
              <a:t>His ideas hit the Church </a:t>
            </a:r>
            <a:r>
              <a:rPr lang="en-US" sz="3200" b="1" u="sng" dirty="0" smtClean="0"/>
              <a:t>with a</a:t>
            </a:r>
            <a:r>
              <a:rPr lang="en-US" sz="3200" b="1" u="sng" dirty="0"/>
              <a:t>:  </a:t>
            </a:r>
            <a:r>
              <a:rPr lang="en-US" sz="4400" b="1" u="sng" dirty="0"/>
              <a:t>POW </a:t>
            </a:r>
          </a:p>
          <a:p>
            <a:pPr eaLnBrk="1" hangingPunct="1"/>
            <a:r>
              <a:rPr lang="en-US" sz="6600" b="1" u="sng" dirty="0"/>
              <a:t>P</a:t>
            </a:r>
            <a:r>
              <a:rPr lang="en-US" sz="3200" b="1" u="sng" dirty="0"/>
              <a:t>redestination</a:t>
            </a:r>
            <a:r>
              <a:rPr lang="en-US" sz="3200" b="1" dirty="0"/>
              <a:t> -God chooses who goes to heaven, you don’t get there by good </a:t>
            </a:r>
            <a:r>
              <a:rPr lang="en-US" sz="3200" b="1" dirty="0" smtClean="0"/>
              <a:t>works and created the sect </a:t>
            </a:r>
            <a:r>
              <a:rPr lang="en-US" sz="3200" b="1" u="sng" dirty="0" smtClean="0"/>
              <a:t>Puritanism</a:t>
            </a:r>
            <a:endParaRPr lang="en-US" sz="3200" b="1" u="sng" dirty="0"/>
          </a:p>
          <a:p>
            <a:pPr eaLnBrk="1" hangingPunct="1"/>
            <a:r>
              <a:rPr lang="en-US" sz="5400" b="1" dirty="0"/>
              <a:t>O</a:t>
            </a:r>
            <a:r>
              <a:rPr lang="en-US" sz="3200" b="1" dirty="0"/>
              <a:t>ur </a:t>
            </a:r>
            <a:r>
              <a:rPr lang="en-US" sz="3200" b="1" u="sng" dirty="0"/>
              <a:t>moral lives </a:t>
            </a:r>
            <a:r>
              <a:rPr lang="en-US" sz="3200" b="1" dirty="0"/>
              <a:t>will reveal if we’re chosen by God to go to heaven or hell</a:t>
            </a:r>
          </a:p>
          <a:p>
            <a:pPr eaLnBrk="1" hangingPunct="1"/>
            <a:r>
              <a:rPr lang="en-US" sz="5400" b="1" u="sng" dirty="0"/>
              <a:t>W</a:t>
            </a:r>
            <a:r>
              <a:rPr lang="en-US" sz="3200" b="1" u="sng" dirty="0"/>
              <a:t>ork ethic</a:t>
            </a:r>
            <a:r>
              <a:rPr lang="en-US" sz="3200" b="1" dirty="0"/>
              <a:t>, righteous life that honors God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7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72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j-ea"/>
              </a:rPr>
              <a:t>King Henry VIII </a:t>
            </a:r>
            <a:br>
              <a:rPr lang="en-US" sz="72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j-ea"/>
              </a:rPr>
            </a:br>
            <a:endParaRPr lang="en-US" sz="72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54864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3D3D3D"/>
                </a:solidFill>
                <a:latin typeface="+mn-lt"/>
                <a:hlinkClick r:id="rId2"/>
              </a:rPr>
              <a:t>DAD of the Church of England </a:t>
            </a:r>
            <a:endParaRPr lang="en-US" b="1" u="sng" dirty="0">
              <a:solidFill>
                <a:srgbClr val="3D3D3D"/>
              </a:solidFill>
              <a:latin typeface="+mn-lt"/>
            </a:endParaRPr>
          </a:p>
          <a:p>
            <a:r>
              <a:rPr lang="en-US" sz="5400" b="1" dirty="0">
                <a:solidFill>
                  <a:srgbClr val="3D3D3D"/>
                </a:solidFill>
                <a:latin typeface="+mn-lt"/>
              </a:rPr>
              <a:t>D</a:t>
            </a:r>
            <a:r>
              <a:rPr lang="en-US" b="1" dirty="0">
                <a:solidFill>
                  <a:srgbClr val="3D3D3D"/>
                </a:solidFill>
                <a:latin typeface="+mn-lt"/>
              </a:rPr>
              <a:t>ivorce: Henry wants one but Pope says no. </a:t>
            </a:r>
          </a:p>
          <a:p>
            <a:r>
              <a:rPr lang="en-US" sz="5400" b="1" dirty="0" smtClean="0">
                <a:solidFill>
                  <a:srgbClr val="3D3D3D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3D3D3D"/>
                </a:solidFill>
                <a:latin typeface="+mn-lt"/>
              </a:rPr>
              <a:t>nglican </a:t>
            </a:r>
            <a:r>
              <a:rPr lang="en-US" b="1" dirty="0">
                <a:solidFill>
                  <a:srgbClr val="3D3D3D"/>
                </a:solidFill>
                <a:latin typeface="+mn-lt"/>
              </a:rPr>
              <a:t>Church – Henry is in charge – no Pope</a:t>
            </a:r>
          </a:p>
          <a:p>
            <a:r>
              <a:rPr lang="en-US" sz="5400" b="1" dirty="0">
                <a:solidFill>
                  <a:srgbClr val="3D3D3D"/>
                </a:solidFill>
                <a:latin typeface="+mn-lt"/>
              </a:rPr>
              <a:t>D</a:t>
            </a:r>
            <a:r>
              <a:rPr lang="en-US" b="1" dirty="0">
                <a:solidFill>
                  <a:srgbClr val="3D3D3D"/>
                </a:solidFill>
                <a:latin typeface="+mn-lt"/>
              </a:rPr>
              <a:t>id away with Catholic Church’s land &amp; wealth in England</a:t>
            </a:r>
          </a:p>
          <a:p>
            <a:pPr>
              <a:buFontTx/>
              <a:buNone/>
            </a:pPr>
            <a:endParaRPr lang="en-US" dirty="0">
              <a:solidFill>
                <a:srgbClr val="3D3D3D"/>
              </a:solidFill>
              <a:latin typeface="+mn-lt"/>
            </a:endParaRPr>
          </a:p>
        </p:txBody>
      </p:sp>
      <p:pic>
        <p:nvPicPr>
          <p:cNvPr id="25604" name="Picture 2" descr="http://philosophy.ucsd.edu/faculty/rutherford/hum3/images/holbein_henry_vi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208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7620716a88d34e83e36001b1acba34f4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3" t="26510" r="26954" b="35277"/>
          <a:stretch/>
        </p:blipFill>
        <p:spPr>
          <a:xfrm>
            <a:off x="5099716" y="2362200"/>
            <a:ext cx="4044284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 descr="j0212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638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Christianity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2514600" y="1752600"/>
            <a:ext cx="190500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419600" y="1752600"/>
            <a:ext cx="1752600" cy="1143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2514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Catholic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800600" y="29718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Protestant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5181600" y="4038600"/>
            <a:ext cx="129540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553200" y="4038600"/>
            <a:ext cx="114300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3810000" y="4876800"/>
            <a:ext cx="1657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Lutheran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6781800" y="4876800"/>
            <a:ext cx="1866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Calvinism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6553200" y="5410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6200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7848600" y="541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600" y="586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 Black" charset="0"/>
              </a:rPr>
              <a:t>Puritan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629400" y="6078538"/>
            <a:ext cx="167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Huguenots</a:t>
            </a:r>
          </a:p>
          <a:p>
            <a:pPr algn="ctr" eaLnBrk="1" hangingPunct="1">
              <a:spcBef>
                <a:spcPct val="50000"/>
              </a:spcBef>
            </a:pPr>
            <a:endParaRPr lang="en-US" sz="1800">
              <a:latin typeface="Arial Black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315200" y="571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Presbyterian</a:t>
            </a:r>
          </a:p>
        </p:txBody>
      </p:sp>
    </p:spTree>
    <p:extLst>
      <p:ext uri="{BB962C8B-B14F-4D97-AF65-F5344CB8AC3E}">
        <p14:creationId xmlns:p14="http://schemas.microsoft.com/office/powerpoint/2010/main" val="15161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utoUpdateAnimBg="0"/>
      <p:bldP spid="25615" grpId="0" autoUpdateAnimBg="0"/>
      <p:bldP spid="256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4351"/>
            <a:ext cx="9144000" cy="4436308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1</a:t>
            </a:r>
            <a:r>
              <a:rPr lang="en-US" sz="3000" b="1" baseline="30000" dirty="0" smtClean="0"/>
              <a:t>st</a:t>
            </a:r>
            <a:r>
              <a:rPr lang="en-US" sz="3000" b="1" dirty="0" smtClean="0"/>
              <a:t> period</a:t>
            </a:r>
          </a:p>
          <a:p>
            <a:r>
              <a:rPr lang="en-US" sz="3000" dirty="0" smtClean="0"/>
              <a:t>Martin </a:t>
            </a:r>
            <a:r>
              <a:rPr lang="en-US" sz="3000" dirty="0" smtClean="0"/>
              <a:t>Luther’s ideas of protest and reform spread quickly</a:t>
            </a:r>
          </a:p>
          <a:p>
            <a:r>
              <a:rPr lang="en-US" sz="3000" dirty="0" smtClean="0"/>
              <a:t>John Calvin</a:t>
            </a:r>
          </a:p>
          <a:p>
            <a:r>
              <a:rPr lang="en-US" sz="3000" dirty="0" smtClean="0"/>
              <a:t>German Peasants</a:t>
            </a:r>
          </a:p>
          <a:p>
            <a:r>
              <a:rPr lang="en-US" sz="3000" dirty="0" smtClean="0"/>
              <a:t>Albert, Duke of Prussia</a:t>
            </a:r>
          </a:p>
          <a:p>
            <a:r>
              <a:rPr lang="en-US" sz="3000" dirty="0" smtClean="0"/>
              <a:t>King Henry VIII</a:t>
            </a:r>
          </a:p>
          <a:p>
            <a:r>
              <a:rPr lang="en-US" sz="3000" dirty="0" smtClean="0"/>
              <a:t>Was the Protestant Reformation motivated more by religious or secular motivations?</a:t>
            </a:r>
            <a:endParaRPr lang="en-US" sz="3000" dirty="0"/>
          </a:p>
        </p:txBody>
      </p:sp>
      <p:pic>
        <p:nvPicPr>
          <p:cNvPr id="4" name="Picture 3" descr="Screen Shot 2018-03-14 at 7.34.17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67593" cy="19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42672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6500" dirty="0" smtClean="0">
                <a:solidFill>
                  <a:srgbClr val="C00000"/>
                </a:solidFill>
              </a:rPr>
              <a:t>Catholic Reformation </a:t>
            </a:r>
            <a:r>
              <a:rPr lang="en-US" sz="6500" i="1" dirty="0" smtClean="0">
                <a:solidFill>
                  <a:srgbClr val="C00000"/>
                </a:solidFill>
              </a:rPr>
              <a:t>AKA</a:t>
            </a:r>
            <a:r>
              <a:rPr lang="en-US" sz="6500" dirty="0" smtClean="0">
                <a:solidFill>
                  <a:srgbClr val="C00000"/>
                </a:solidFill>
              </a:rPr>
              <a:t> Counter Reformation</a:t>
            </a:r>
            <a:endParaRPr lang="en-US" sz="65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7543800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Effects of the Protestant Reformation – What did the Catholics do in </a:t>
            </a:r>
            <a:r>
              <a:rPr lang="en-US" sz="3000" b="1" dirty="0" smtClean="0"/>
              <a:t>retaliation</a:t>
            </a:r>
            <a:r>
              <a:rPr lang="en-US" sz="3000" dirty="0" smtClean="0"/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7907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2505075"/>
          </a:xfrm>
        </p:spPr>
        <p:txBody>
          <a:bodyPr/>
          <a:lstStyle/>
          <a:p>
            <a:r>
              <a:rPr lang="en-US" dirty="0" smtClean="0"/>
              <a:t>News to…</a:t>
            </a:r>
            <a:br>
              <a:rPr lang="en-US" dirty="0" smtClean="0"/>
            </a:br>
            <a:r>
              <a:rPr lang="en-US" dirty="0" smtClean="0"/>
              <a:t> Text </a:t>
            </a:r>
            <a:r>
              <a:rPr lang="en-US" sz="3500" dirty="0" smtClean="0"/>
              <a:t>(book, movie, song, </a:t>
            </a:r>
            <a:r>
              <a:rPr lang="en-US" sz="3500" dirty="0" err="1" smtClean="0"/>
              <a:t>tv</a:t>
            </a:r>
            <a:r>
              <a:rPr lang="en-US" sz="3500" dirty="0" smtClean="0"/>
              <a:t> show)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Self </a:t>
            </a:r>
            <a:r>
              <a:rPr lang="en-US" sz="3500" dirty="0" smtClean="0"/>
              <a:t>(you, how can you relate?)</a:t>
            </a:r>
            <a:br>
              <a:rPr lang="en-US" sz="3500" dirty="0" smtClean="0"/>
            </a:br>
            <a:r>
              <a:rPr lang="en-US" dirty="0" smtClean="0"/>
              <a:t> World </a:t>
            </a:r>
            <a:r>
              <a:rPr lang="en-US" sz="3500" dirty="0" smtClean="0"/>
              <a:t>(historically or in the future)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CNN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Catholic Reformation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Also known as the </a:t>
            </a:r>
            <a:r>
              <a:rPr lang="en-US" sz="3200" i="1" u="sng" dirty="0" smtClean="0"/>
              <a:t>counter</a:t>
            </a:r>
            <a:r>
              <a:rPr lang="en-US" sz="3200" dirty="0" smtClean="0"/>
              <a:t>-reformation</a:t>
            </a:r>
          </a:p>
          <a:p>
            <a:r>
              <a:rPr lang="en-US" sz="3200" dirty="0" smtClean="0"/>
              <a:t>Catholic response to the Reformation</a:t>
            </a:r>
          </a:p>
        </p:txBody>
      </p:sp>
      <p:pic>
        <p:nvPicPr>
          <p:cNvPr id="4" name="Picture 2" descr="http://media.web.britannica.com/eb-media/65/91465-004-1788A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676399"/>
            <a:ext cx="4947710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0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C00000"/>
                </a:solidFill>
              </a:rPr>
              <a:t>Targeting Dissenters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2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John Wycliffe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English reformer</a:t>
            </a:r>
          </a:p>
          <a:p>
            <a:r>
              <a:rPr lang="en-US" sz="3200" dirty="0" smtClean="0"/>
              <a:t>Translated Bible into English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209550"/>
            <a:ext cx="4133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Jan Hus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Czech reformer</a:t>
            </a:r>
          </a:p>
          <a:p>
            <a:r>
              <a:rPr lang="en-US" sz="3200" dirty="0" smtClean="0"/>
              <a:t>Burned at the stake for heresy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137" y="917575"/>
            <a:ext cx="552926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7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Martin Luther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199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Began the Protestant Reformation &amp; Lutheran Church</a:t>
            </a:r>
          </a:p>
          <a:p>
            <a:r>
              <a:rPr lang="en-US" sz="3200" dirty="0" smtClean="0"/>
              <a:t>Excommunicated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5065" y="1752600"/>
            <a:ext cx="4876800" cy="44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6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C00000"/>
                </a:solidFill>
              </a:rPr>
              <a:t>Defending </a:t>
            </a:r>
            <a:br>
              <a:rPr lang="en-US" sz="9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9600" dirty="0" smtClean="0">
                <a:solidFill>
                  <a:srgbClr val="C00000"/>
                </a:solidFill>
              </a:rPr>
              <a:t> Faith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4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Council of Trent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105400" cy="5486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Reaffirmed</a:t>
            </a:r>
            <a:r>
              <a:rPr lang="en-US" sz="3200" dirty="0" smtClean="0"/>
              <a:t> most church doctrines and practices</a:t>
            </a:r>
          </a:p>
          <a:p>
            <a:r>
              <a:rPr lang="en-US" sz="3200" dirty="0" smtClean="0"/>
              <a:t>Training priests would be regulated</a:t>
            </a:r>
          </a:p>
          <a:p>
            <a:r>
              <a:rPr lang="en-US" sz="3200" dirty="0" smtClean="0"/>
              <a:t>Financial abuse was curbed (declining)</a:t>
            </a:r>
          </a:p>
          <a:p>
            <a:r>
              <a:rPr lang="en-US" sz="3200" b="1" dirty="0" smtClean="0"/>
              <a:t>The sale of indulgences was abolished</a:t>
            </a:r>
          </a:p>
          <a:p>
            <a:endParaRPr lang="en-US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0871" y="1676400"/>
            <a:ext cx="401042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67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C00000"/>
                </a:solidFill>
              </a:rPr>
              <a:t>Inquisition</a:t>
            </a:r>
            <a:r>
              <a:rPr lang="en-US" dirty="0" smtClean="0">
                <a:solidFill>
                  <a:srgbClr val="C00000"/>
                </a:solidFill>
              </a:rPr>
              <a:t>: Auto-da-</a:t>
            </a:r>
            <a:r>
              <a:rPr lang="en-US" dirty="0" err="1" smtClean="0">
                <a:solidFill>
                  <a:srgbClr val="C00000"/>
                </a:solidFill>
              </a:rPr>
              <a:t>fé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505200" cy="29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1750" y="1066800"/>
            <a:ext cx="574675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latin typeface="+mj-lt"/>
              </a:rPr>
              <a:t>Church court set up to root out </a:t>
            </a:r>
            <a:r>
              <a:rPr lang="en-US" sz="3600" b="1" i="1" dirty="0" smtClean="0">
                <a:latin typeface="+mj-lt"/>
              </a:rPr>
              <a:t>heresy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his was done through torture, execution, and secret testimony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latin typeface="+mj-lt"/>
              </a:rPr>
              <a:t>Banned books so people would not covert to the Protestant denominations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9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Inquisition: </a:t>
            </a:r>
            <a:r>
              <a:rPr lang="en-US" b="1" dirty="0" smtClean="0">
                <a:solidFill>
                  <a:srgbClr val="C00000"/>
                </a:solidFill>
              </a:rPr>
              <a:t>Galileo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1676400"/>
            <a:ext cx="6781800" cy="47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9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2505075"/>
          </a:xfrm>
        </p:spPr>
        <p:txBody>
          <a:bodyPr/>
          <a:lstStyle/>
          <a:p>
            <a:r>
              <a:rPr lang="en-US" sz="9600" dirty="0" smtClean="0">
                <a:solidFill>
                  <a:srgbClr val="C00000"/>
                </a:solidFill>
              </a:rPr>
              <a:t>Spreading</a:t>
            </a:r>
            <a:br>
              <a:rPr lang="en-US" sz="9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9600" dirty="0" smtClean="0">
                <a:solidFill>
                  <a:srgbClr val="C00000"/>
                </a:solidFill>
              </a:rPr>
              <a:t> Catholic Faith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3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1166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04040"/>
                </a:solidFill>
                <a:latin typeface="+mj-lt"/>
                <a:ea typeface="Old English Text MT"/>
                <a:cs typeface="Old English Text MT"/>
              </a:rPr>
              <a:t>What was the Protestant Reformation?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CHRISTIANITY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971800" y="3200400"/>
            <a:ext cx="1447800" cy="1219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72000" y="3200400"/>
            <a:ext cx="1371600" cy="1219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251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CATHOLIC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410200" y="4495800"/>
            <a:ext cx="312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PROTESTANT</a:t>
            </a:r>
          </a:p>
        </p:txBody>
      </p:sp>
      <p:pic>
        <p:nvPicPr>
          <p:cNvPr id="6153" name="Picture 9" descr="j02030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3313"/>
            <a:ext cx="1778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j02030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006975"/>
            <a:ext cx="21066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Exploration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John\AppData\Local\Microsoft\Windows\Temporary Internet Files\Content.IE5\GPTSBZMD\MC90043391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hn\AppData\Local\Microsoft\Windows\Temporary Internet Files\Content.IE5\TJ4MSGXL\MC9000480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2190677" cy="30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ohn\AppData\Local\Microsoft\Windows\Temporary Internet Files\Content.IE5\AHGEJHRG\MC9001500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810" y="2293922"/>
            <a:ext cx="2909180" cy="21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5120881"/>
            <a:ext cx="30480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Gold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24200" y="5105400"/>
            <a:ext cx="3048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God</a:t>
            </a: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5105400"/>
            <a:ext cx="292519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Glory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84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34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Ignatius of Loyola from Spain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Founder of the Society of Jesus</a:t>
            </a:r>
          </a:p>
          <a:p>
            <a:pPr marL="0" indent="0">
              <a:buNone/>
            </a:pPr>
            <a:r>
              <a:rPr lang="en-US" sz="3200" b="1" dirty="0" smtClean="0"/>
              <a:t>(a.k.a. Jesuits)</a:t>
            </a:r>
          </a:p>
          <a:p>
            <a:r>
              <a:rPr lang="en-US" sz="3200" dirty="0" smtClean="0"/>
              <a:t>Spiritual and moral disciplines, </a:t>
            </a:r>
          </a:p>
          <a:p>
            <a:pPr marL="0" indent="0">
              <a:buNone/>
            </a:pPr>
            <a:r>
              <a:rPr lang="en-US" sz="3200" dirty="0" smtClean="0"/>
              <a:t>rigorous religious training, and absolute obedience</a:t>
            </a:r>
          </a:p>
          <a:p>
            <a:r>
              <a:rPr lang="en-US" sz="3200" dirty="0" smtClean="0"/>
              <a:t>Sent missionaries – essentially a peaceful crusade</a:t>
            </a:r>
          </a:p>
          <a:p>
            <a:r>
              <a:rPr lang="en-US" sz="3200" dirty="0" smtClean="0"/>
              <a:t>Established schools and universities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-1"/>
            <a:ext cx="2514600" cy="31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4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Home of the first </a:t>
            </a:r>
            <a:r>
              <a:rPr lang="en-US" b="1" dirty="0" smtClean="0"/>
              <a:t>Jesuits</a:t>
            </a:r>
            <a:endParaRPr lang="en-US" b="1" dirty="0"/>
          </a:p>
        </p:txBody>
      </p:sp>
      <p:pic>
        <p:nvPicPr>
          <p:cNvPr id="4" name="Picture 3" descr="west_europe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660" y="1371600"/>
            <a:ext cx="5080000" cy="4533900"/>
          </a:xfrm>
          <a:prstGeom prst="rect">
            <a:avLst/>
          </a:prstGeom>
        </p:spPr>
      </p:pic>
      <p:pic>
        <p:nvPicPr>
          <p:cNvPr id="5" name="Picture 4" descr="spain-map-national-borders-most-important-cities-rivers-lakes-319308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40" y="3810000"/>
            <a:ext cx="3962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34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Society of Jesus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30" y="1731645"/>
            <a:ext cx="8120270" cy="466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C00000"/>
                </a:solidFill>
              </a:rPr>
              <a:t>Effects </a:t>
            </a:r>
            <a:r>
              <a:rPr lang="en-US" sz="3600" dirty="0" smtClean="0">
                <a:solidFill>
                  <a:srgbClr val="C00000"/>
                </a:solidFill>
              </a:rPr>
              <a:t>of the </a:t>
            </a:r>
            <a:r>
              <a:rPr lang="en-US" sz="9600" dirty="0" smtClean="0">
                <a:solidFill>
                  <a:srgbClr val="C00000"/>
                </a:solidFill>
              </a:rPr>
              <a:t>Reformation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1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Widespread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Autofit/>
          </a:bodyPr>
          <a:lstStyle/>
          <a:p>
            <a:r>
              <a:rPr lang="en-US" sz="3300" dirty="0"/>
              <a:t>Italy and other Western European Catholics </a:t>
            </a:r>
            <a:r>
              <a:rPr lang="en-US" sz="3300" dirty="0" smtClean="0"/>
              <a:t>ordered </a:t>
            </a:r>
            <a:r>
              <a:rPr lang="en-US" sz="3300" dirty="0"/>
              <a:t>Jews to move and live in ghettos (separate quarters of the city)</a:t>
            </a:r>
          </a:p>
          <a:p>
            <a:r>
              <a:rPr lang="en-US" sz="3300" i="1" dirty="0"/>
              <a:t>Martin Luther even expelled Jews from Christian lands</a:t>
            </a:r>
          </a:p>
          <a:p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4407408" cy="4526280"/>
          </a:xfrm>
        </p:spPr>
        <p:txBody>
          <a:bodyPr>
            <a:normAutofit/>
          </a:bodyPr>
          <a:lstStyle/>
          <a:p>
            <a:r>
              <a:rPr lang="en-US" sz="3700" b="1" dirty="0" smtClean="0"/>
              <a:t>Witch Hunts </a:t>
            </a:r>
            <a:r>
              <a:rPr lang="en-US" sz="3700" dirty="0" smtClean="0"/>
              <a:t>– killing many men and women</a:t>
            </a:r>
          </a:p>
          <a:p>
            <a:r>
              <a:rPr lang="en-US" sz="3700" dirty="0" smtClean="0"/>
              <a:t>Some people believed in Christianity and magic</a:t>
            </a:r>
          </a:p>
        </p:txBody>
      </p:sp>
    </p:spTree>
    <p:extLst>
      <p:ext uri="{BB962C8B-B14F-4D97-AF65-F5344CB8AC3E}">
        <p14:creationId xmlns:p14="http://schemas.microsoft.com/office/powerpoint/2010/main" val="377956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Monarchs over Popes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637" y="1676399"/>
            <a:ext cx="3694137" cy="45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676400"/>
            <a:ext cx="4476482" cy="45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6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Humanism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Desiderius</a:t>
            </a:r>
            <a:r>
              <a:rPr lang="en-US" sz="3200" dirty="0" smtClean="0"/>
              <a:t> Erasmus</a:t>
            </a:r>
            <a:endParaRPr lang="en-US" sz="3200" dirty="0"/>
          </a:p>
          <a:p>
            <a:r>
              <a:rPr lang="en-US" sz="3200" dirty="0" smtClean="0"/>
              <a:t>Human achievement</a:t>
            </a:r>
          </a:p>
          <a:p>
            <a:r>
              <a:rPr lang="en-US" sz="3200" dirty="0" smtClean="0"/>
              <a:t>Rationality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0" cy="647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6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Individualism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00" y="15240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5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Increased Literacy Rates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1627156"/>
            <a:ext cx="4114800" cy="50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83871"/>
            <a:ext cx="4343400" cy="494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2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Who was Martin Luther and what were his beliefs?</a:t>
            </a:r>
          </a:p>
          <a:p>
            <a:r>
              <a:rPr lang="en-US" sz="3500" dirty="0" smtClean="0"/>
              <a:t>What were some causes of the Protestant Reformation?</a:t>
            </a:r>
          </a:p>
          <a:p>
            <a:pPr marL="0" indent="0">
              <a:buNone/>
            </a:pP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260411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Over all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71898"/>
            <a:ext cx="9144000" cy="587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Catholic Church unified but power lessened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Decline in religious unity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Protestant denominations grew (creating opportunity for new nation-states)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Churches authority and power in general will continue to be questioned (part of this was inspired by the Renaissance)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Inspire the Enlightenment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Inspired education, travel, and exploration</a:t>
            </a:r>
          </a:p>
        </p:txBody>
      </p:sp>
    </p:spTree>
    <p:extLst>
      <p:ext uri="{BB962C8B-B14F-4D97-AF65-F5344CB8AC3E}">
        <p14:creationId xmlns:p14="http://schemas.microsoft.com/office/powerpoint/2010/main" val="177057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Remember this is a privilege</a:t>
            </a:r>
          </a:p>
          <a:p>
            <a:r>
              <a:rPr lang="en-US" sz="3300" dirty="0" smtClean="0"/>
              <a:t>You may play and work on your study guide</a:t>
            </a:r>
          </a:p>
          <a:p>
            <a:r>
              <a:rPr lang="en-US" sz="3300" dirty="0" smtClean="0"/>
              <a:t>Stay off of other apps and focus on </a:t>
            </a:r>
            <a:r>
              <a:rPr lang="en-US" sz="3300" dirty="0" err="1" smtClean="0"/>
              <a:t>Kahoot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8139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4351"/>
            <a:ext cx="8439598" cy="4436308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Martin Luther’s ideas of protest and reform spread quickly</a:t>
            </a:r>
          </a:p>
          <a:p>
            <a:r>
              <a:rPr lang="en-US" sz="3000" dirty="0" smtClean="0"/>
              <a:t>Some of his supporters may not have been “there for he right reasons”</a:t>
            </a:r>
          </a:p>
          <a:p>
            <a:r>
              <a:rPr lang="en-US" sz="3000" dirty="0" smtClean="0"/>
              <a:t>As you watch “The Bachelor: Protestant Reformation Edition” consider which, if any, of these Protestants truly support the movement for sincere religious reasons, and are not just looking to attain secular benefits.</a:t>
            </a:r>
            <a:endParaRPr lang="en-US" sz="3000" dirty="0"/>
          </a:p>
        </p:txBody>
      </p:sp>
      <p:pic>
        <p:nvPicPr>
          <p:cNvPr id="4" name="Picture 3" descr="Screen Shot 2018-03-14 at 7.34.17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67593" cy="19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1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pic>
        <p:nvPicPr>
          <p:cNvPr id="4" name="Picture 3" descr="Screen Shot 2018-03-14 at 7.44.5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0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pic>
        <p:nvPicPr>
          <p:cNvPr id="3" name="Picture 2" descr="Screen Shot 2018-03-14 at 7.45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2999"/>
            <a:ext cx="9138087" cy="47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0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pic>
        <p:nvPicPr>
          <p:cNvPr id="4" name="Picture 3" descr="Screen Shot 2018-03-14 at 7.46.0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99"/>
            <a:ext cx="9126720" cy="40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pic>
        <p:nvPicPr>
          <p:cNvPr id="3" name="Picture 2" descr="Screen Shot 2018-03-14 at 7.46.3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99"/>
            <a:ext cx="9207306" cy="1502323"/>
          </a:xfrm>
          <a:prstGeom prst="rect">
            <a:avLst/>
          </a:prstGeom>
        </p:spPr>
      </p:pic>
      <p:pic>
        <p:nvPicPr>
          <p:cNvPr id="5" name="Picture 4" descr="Screen Shot 2018-03-14 at 7.46.5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7543"/>
            <a:ext cx="8360229" cy="2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4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5412</TotalTime>
  <Words>913</Words>
  <Application>Microsoft Macintosh PowerPoint</Application>
  <PresentationFormat>On-screen Show (4:3)</PresentationFormat>
  <Paragraphs>153</Paragraphs>
  <Slides>41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Executive</vt:lpstr>
      <vt:lpstr>1. Pick up a Do Now 2. Turn in Crash Course/Summary to the back 3. Test recovery to the back </vt:lpstr>
      <vt:lpstr>News to…  Text (book, movie, song, tv show) Self (you, how can you relate?)  World (historically or in the future)</vt:lpstr>
      <vt:lpstr>PowerPoint Presentation</vt:lpstr>
      <vt:lpstr>Review</vt:lpstr>
      <vt:lpstr>PowerPoint Presentation</vt:lpstr>
      <vt:lpstr>John Calvin</vt:lpstr>
      <vt:lpstr>John Calvin</vt:lpstr>
      <vt:lpstr>Henry VIII</vt:lpstr>
      <vt:lpstr>Henry VIII</vt:lpstr>
      <vt:lpstr>German Peasants</vt:lpstr>
      <vt:lpstr>German Peasants</vt:lpstr>
      <vt:lpstr>German Peasants</vt:lpstr>
      <vt:lpstr>Albert</vt:lpstr>
      <vt:lpstr>PowerPoint Presentation</vt:lpstr>
      <vt:lpstr>PowerPoint Presentation</vt:lpstr>
      <vt:lpstr>King Henry VIII  </vt:lpstr>
      <vt:lpstr>PowerPoint Presentation</vt:lpstr>
      <vt:lpstr>PowerPoint Presentation</vt:lpstr>
      <vt:lpstr>The Catholic Reformation AKA Counter Reformation</vt:lpstr>
      <vt:lpstr>Catholic Reformation</vt:lpstr>
      <vt:lpstr>Targeting Dissenters</vt:lpstr>
      <vt:lpstr>John Wycliffe</vt:lpstr>
      <vt:lpstr>Jan Hus</vt:lpstr>
      <vt:lpstr>Martin Luther</vt:lpstr>
      <vt:lpstr>Defending  the Faith</vt:lpstr>
      <vt:lpstr>Council of Trent</vt:lpstr>
      <vt:lpstr>Inquisition: Auto-da-fé</vt:lpstr>
      <vt:lpstr>Inquisition: Galileo</vt:lpstr>
      <vt:lpstr>Spreading the Catholic Faith</vt:lpstr>
      <vt:lpstr>Exploration</vt:lpstr>
      <vt:lpstr>Ignatius of Loyola from Spain</vt:lpstr>
      <vt:lpstr>Home of the first Jesuits</vt:lpstr>
      <vt:lpstr>Society of Jesus</vt:lpstr>
      <vt:lpstr>Effects of the Reformation</vt:lpstr>
      <vt:lpstr>Widespread Persecution</vt:lpstr>
      <vt:lpstr>Monarchs over Popes</vt:lpstr>
      <vt:lpstr>Humanism</vt:lpstr>
      <vt:lpstr>Individualism</vt:lpstr>
      <vt:lpstr>Increased Literacy Rates</vt:lpstr>
      <vt:lpstr>Over all Effects</vt:lpstr>
      <vt:lpstr>Kahoot 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Catholic Reformation</dc:title>
  <dc:creator>John</dc:creator>
  <cp:lastModifiedBy>Julia Maurer</cp:lastModifiedBy>
  <cp:revision>44</cp:revision>
  <dcterms:created xsi:type="dcterms:W3CDTF">2006-08-16T00:00:00Z</dcterms:created>
  <dcterms:modified xsi:type="dcterms:W3CDTF">2018-03-19T14:05:51Z</dcterms:modified>
</cp:coreProperties>
</file>