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82" r:id="rId18"/>
    <p:sldId id="276" r:id="rId19"/>
    <p:sldId id="277" r:id="rId20"/>
    <p:sldId id="278" r:id="rId21"/>
    <p:sldId id="283" r:id="rId22"/>
    <p:sldId id="269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68" autoAdjust="0"/>
  </p:normalViewPr>
  <p:slideViewPr>
    <p:cSldViewPr>
      <p:cViewPr varScale="1">
        <p:scale>
          <a:sx n="45" d="100"/>
          <a:sy n="45" d="100"/>
        </p:scale>
        <p:origin x="-120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1/28/19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1/28/19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Greatest</a:t>
            </a:r>
            <a:r>
              <a:rPr lang="en-US" baseline="0" dirty="0" smtClean="0"/>
              <a:t> civilization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Ruled for 3000 years by Pharaohs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Divided into upper/lower Egypt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Old, middle, new periods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300 rulers – pharaohs – means great house – protectors of the people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Pharaohs become gods in the afterlife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Mummification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Great pyramids – role of religion and innovation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Math (cubit measurement/time with astronomy/solar calendar) and written language was advanced (Rosetta stone/hieroglyphics)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Papyrus plant to keep records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Conquered by Persians and Romans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Cultural contributions that have lasted over time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High standard for future civilizations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Theft – if ones</a:t>
            </a:r>
            <a:r>
              <a:rPr lang="en-US" baseline="0" dirty="0" smtClean="0"/>
              <a:t> property is destroyed the criminal will have to pay for it</a:t>
            </a:r>
          </a:p>
          <a:p>
            <a:r>
              <a:rPr lang="en-US" baseline="0" dirty="0" smtClean="0"/>
              <a:t>Physical abuse- taken to court and face jail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8DE7-E2DD-4C0A-8E67-F514844B7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Egypt on this map?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3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43ABA-D578-4C99-98F0-D047CA281388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Nile is about 4,000 miles long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32AE7-61C9-4EB1-9E7A-3C473611DB1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predictable flooding was celebrated</a:t>
            </a:r>
            <a:r>
              <a:rPr lang="en-US" baseline="0" dirty="0" smtClean="0">
                <a:latin typeface="Arial" charset="0"/>
              </a:rPr>
              <a:t> with the seasons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Papyrus was used to make one of the first forms of paper – grown </a:t>
            </a:r>
            <a:r>
              <a:rPr lang="en-US" smtClean="0"/>
              <a:t>in the Nile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8DE7-E2DD-4C0A-8E67-F514844B7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E9BB9-13B8-4695-A05F-EDEEF2E89D7E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What</a:t>
            </a:r>
            <a:r>
              <a:rPr lang="en-US" baseline="0" dirty="0" smtClean="0">
                <a:latin typeface="Arial" charset="0"/>
              </a:rPr>
              <a:t> is a standard of living?</a:t>
            </a:r>
          </a:p>
          <a:p>
            <a:pPr eaLnBrk="1" hangingPunct="1"/>
            <a:r>
              <a:rPr lang="en-US" baseline="0" dirty="0" smtClean="0">
                <a:latin typeface="Arial" charset="0"/>
              </a:rPr>
              <a:t>How did we see people treated with disrespect in Mesopotamia?</a:t>
            </a:r>
          </a:p>
          <a:p>
            <a:pPr eaLnBrk="1" hangingPunct="1"/>
            <a:r>
              <a:rPr lang="en-US" baseline="0" dirty="0" smtClean="0">
                <a:latin typeface="Arial" charset="0"/>
              </a:rPr>
              <a:t>Natural barriers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1497E-0DFF-46DF-9F01-866EF588C1CA}" type="slidenum">
              <a:rPr lang="en-US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Medicine – herbal and documenting what worked</a:t>
            </a:r>
            <a:r>
              <a:rPr lang="en-US" baseline="0" dirty="0" smtClean="0"/>
              <a:t> and did not work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D8689-062E-4F0F-A020-B44359316D56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Different</a:t>
            </a:r>
            <a:r>
              <a:rPr lang="en-US" baseline="0" dirty="0" smtClean="0"/>
              <a:t> scripts – what does this tell us?</a:t>
            </a:r>
          </a:p>
          <a:p>
            <a:pPr eaLnBrk="1" hangingPunct="1"/>
            <a:r>
              <a:rPr lang="en-US" baseline="0" dirty="0" smtClean="0"/>
              <a:t>Rosetta stone lists the good things the pharaohs and priests had done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CBA3-11BC-4C60-9239-EC094796A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1/28/19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1/28/19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nationalgeographic.com/pyramids/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799"/>
            <a:ext cx="11733212" cy="304800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1. Get out your do now</a:t>
            </a:r>
            <a:b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2. Turn in your CC Egypt</a:t>
            </a:r>
            <a:b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Happy Tuesday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441" y="0"/>
            <a:ext cx="1096994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73804"/>
                </a:solidFill>
              </a:rPr>
              <a:t>Egyptians inventions: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441" y="914400"/>
            <a:ext cx="10868369" cy="3124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Hieroglyphics – written language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Pyramids- used as tombs to bury Egyptian kings (pharaohs)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Advances in medicine and surgery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12 month lunar calendar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Geometry</a:t>
            </a:r>
          </a:p>
          <a:p>
            <a:pPr>
              <a:defRPr/>
            </a:pP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8" name="Picture 6" descr="hieroglyphics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0612" y="4106862"/>
            <a:ext cx="5586545" cy="2751138"/>
          </a:xfrm>
          <a:noFill/>
        </p:spPr>
      </p:pic>
      <p:pic>
        <p:nvPicPr>
          <p:cNvPr id="21509" name="Picture 11" descr="Pyramids in the desert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1812" y="4111625"/>
            <a:ext cx="5484971" cy="2746375"/>
          </a:xfrm>
        </p:spPr>
      </p:pic>
    </p:spTree>
    <p:extLst>
      <p:ext uri="{BB962C8B-B14F-4D97-AF65-F5344CB8AC3E}">
        <p14:creationId xmlns:p14="http://schemas.microsoft.com/office/powerpoint/2010/main" val="8809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7867" y="0"/>
            <a:ext cx="1096994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The Rosetta Stone – 196 BC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066801"/>
            <a:ext cx="7466012" cy="66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A tablet with inscriptions</a:t>
            </a:r>
          </a:p>
          <a:p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 in </a:t>
            </a:r>
            <a:r>
              <a:rPr lang="en-US" sz="3700" b="1" dirty="0" smtClean="0">
                <a:solidFill>
                  <a:schemeClr val="tx1">
                    <a:lumMod val="75000"/>
                  </a:schemeClr>
                </a:solidFill>
              </a:rPr>
              <a:t>Greek</a:t>
            </a:r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n-US" sz="3700" b="1" dirty="0" smtClean="0">
                <a:solidFill>
                  <a:schemeClr val="tx1">
                    <a:lumMod val="75000"/>
                  </a:schemeClr>
                </a:solidFill>
              </a:rPr>
              <a:t>Egyptian</a:t>
            </a:r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hieroglyphic scripts </a:t>
            </a:r>
          </a:p>
          <a:p>
            <a:pPr>
              <a:buFont typeface="Arial" pitchFamily="34" charset="0"/>
              <a:buChar char="•"/>
            </a:pPr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Discovered in 1799 near</a:t>
            </a:r>
          </a:p>
          <a:p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 Rosetta, a town of </a:t>
            </a:r>
          </a:p>
          <a:p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 northern Egypt in the </a:t>
            </a:r>
          </a:p>
          <a:p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  Nile River delta </a:t>
            </a:r>
          </a:p>
          <a:p>
            <a:pPr>
              <a:buFont typeface="Arial" pitchFamily="34" charset="0"/>
              <a:buChar char="•"/>
            </a:pPr>
            <a:r>
              <a:rPr lang="en-US" sz="3700" b="1" dirty="0" smtClean="0">
                <a:solidFill>
                  <a:schemeClr val="tx1">
                    <a:lumMod val="75000"/>
                  </a:schemeClr>
                </a:solidFill>
              </a:rPr>
              <a:t>Provided the key to </a:t>
            </a:r>
          </a:p>
          <a:p>
            <a:r>
              <a:rPr lang="en-US" sz="3700" b="1" dirty="0" smtClean="0">
                <a:solidFill>
                  <a:schemeClr val="tx1">
                    <a:lumMod val="75000"/>
                  </a:schemeClr>
                </a:solidFill>
              </a:rPr>
              <a:t>  deciphering Egyptian </a:t>
            </a:r>
          </a:p>
          <a:p>
            <a:r>
              <a:rPr lang="en-US" sz="3700" b="1" dirty="0" smtClean="0">
                <a:solidFill>
                  <a:schemeClr val="tx1">
                    <a:lumMod val="75000"/>
                  </a:schemeClr>
                </a:solidFill>
              </a:rPr>
              <a:t>  hieroglyphics</a:t>
            </a:r>
            <a:r>
              <a:rPr lang="en-US" sz="37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 descr="rose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059725"/>
            <a:ext cx="4580637" cy="5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the clip…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accent1">
                    <a:lumMod val="75000"/>
                  </a:schemeClr>
                </a:solidFill>
              </a:rPr>
              <a:t>Record at least </a:t>
            </a:r>
            <a:r>
              <a:rPr lang="en-US" sz="55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5500" dirty="0" smtClean="0">
                <a:solidFill>
                  <a:schemeClr val="accent1">
                    <a:lumMod val="75000"/>
                  </a:schemeClr>
                </a:solidFill>
              </a:rPr>
              <a:t> facts about Ancient Egypt – be prepared to share your findings to the class.</a:t>
            </a:r>
            <a:endParaRPr lang="en-US" sz="5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51" y="225425"/>
            <a:ext cx="11037674" cy="863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994D00"/>
                </a:solidFill>
              </a:rPr>
              <a:t>News Paper Civilization project</a:t>
            </a:r>
            <a:endParaRPr lang="en-US" sz="3600" b="1" dirty="0">
              <a:solidFill>
                <a:srgbClr val="994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04925"/>
            <a:ext cx="1185355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 smtClean="0"/>
              <a:t>Objective</a:t>
            </a:r>
            <a:r>
              <a:rPr lang="en-US" sz="3300" dirty="0" smtClean="0"/>
              <a:t>: To </a:t>
            </a:r>
            <a:r>
              <a:rPr lang="en-US" sz="3300" dirty="0"/>
              <a:t>enrich student knowledge and deepen understanding of ancient civilizations. Students will work in groups to create an Ancient Civilization Newspaper, they will choose a civilization from a predetermined list from Unit 1 and delegate each person with tasks to complete while using Google Classroom to collaborate. </a:t>
            </a:r>
          </a:p>
        </p:txBody>
      </p:sp>
    </p:spTree>
    <p:extLst>
      <p:ext uri="{BB962C8B-B14F-4D97-AF65-F5344CB8AC3E}">
        <p14:creationId xmlns:p14="http://schemas.microsoft.com/office/powerpoint/2010/main" val="42813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1" y="94130"/>
            <a:ext cx="10859906" cy="86916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994D00"/>
                </a:solidFill>
              </a:rPr>
              <a:t>Newspaper– Google class room</a:t>
            </a:r>
            <a:endParaRPr lang="en-US" b="1" dirty="0">
              <a:solidFill>
                <a:srgbClr val="994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925"/>
            <a:ext cx="12188825" cy="5400439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/>
              <a:t>Sign into our Google Classroom using your Wake County email and join the class.</a:t>
            </a:r>
          </a:p>
          <a:p>
            <a:pPr algn="ctr"/>
            <a:r>
              <a:rPr lang="en-US" sz="3700" dirty="0" smtClean="0"/>
              <a:t>When you get with your group you have an assignment to </a:t>
            </a:r>
            <a:r>
              <a:rPr lang="en-US" sz="3700" dirty="0" smtClean="0"/>
              <a:t>complete</a:t>
            </a:r>
            <a:r>
              <a:rPr lang="en-US" sz="3700" dirty="0"/>
              <a:t>.</a:t>
            </a:r>
            <a:endParaRPr lang="en-US" sz="3700" dirty="0" smtClean="0"/>
          </a:p>
          <a:p>
            <a:pPr algn="ctr"/>
            <a:r>
              <a:rPr lang="en-US" sz="3700" dirty="0" smtClean="0"/>
              <a:t>Record each group members name along with goals for the group and group members to complete when you meet up again on Friday to continue working on your project.</a:t>
            </a:r>
          </a:p>
        </p:txBody>
      </p:sp>
    </p:spTree>
    <p:extLst>
      <p:ext uri="{BB962C8B-B14F-4D97-AF65-F5344CB8AC3E}">
        <p14:creationId xmlns:p14="http://schemas.microsoft.com/office/powerpoint/2010/main" val="8024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1" y="94130"/>
            <a:ext cx="10859906" cy="89105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994D00"/>
                </a:solidFill>
              </a:rPr>
              <a:t>Ancient Civilization </a:t>
            </a:r>
            <a:r>
              <a:rPr lang="en-US" b="1" dirty="0" smtClean="0">
                <a:solidFill>
                  <a:srgbClr val="994D00"/>
                </a:solidFill>
              </a:rPr>
              <a:t>project</a:t>
            </a:r>
            <a:endParaRPr lang="en-US" b="1" dirty="0">
              <a:solidFill>
                <a:srgbClr val="994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924"/>
            <a:ext cx="12188825" cy="5553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in class </a:t>
            </a:r>
            <a:r>
              <a:rPr lang="en-US" sz="2800" dirty="0" smtClean="0"/>
              <a:t>4 </a:t>
            </a:r>
            <a:r>
              <a:rPr lang="en-US" sz="2800" dirty="0" smtClean="0"/>
              <a:t>days for </a:t>
            </a:r>
            <a:r>
              <a:rPr lang="en-US" sz="2800" dirty="0" smtClean="0"/>
              <a:t>40</a:t>
            </a:r>
            <a:r>
              <a:rPr lang="en-US" sz="2800" dirty="0" smtClean="0"/>
              <a:t>-55 </a:t>
            </a:r>
            <a:r>
              <a:rPr lang="en-US" sz="2800" dirty="0" smtClean="0"/>
              <a:t>minutes each – first day will be today, Friday Feb 1</a:t>
            </a:r>
            <a:r>
              <a:rPr lang="en-US" sz="2800" dirty="0" smtClean="0"/>
              <a:t>, Wednesday Feb 7, Monday Feb 11.</a:t>
            </a:r>
            <a:endParaRPr lang="en-US" sz="2800" dirty="0" smtClean="0"/>
          </a:p>
          <a:p>
            <a:r>
              <a:rPr lang="en-US" sz="2800" b="1" dirty="0" smtClean="0"/>
              <a:t>Everyone is working on something at ALL times in class</a:t>
            </a:r>
          </a:p>
          <a:p>
            <a:r>
              <a:rPr lang="en-US" sz="2800" dirty="0" smtClean="0"/>
              <a:t>If you finish one task then you must look for the next thing to accomplish (use instructions/rubric)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G</a:t>
            </a:r>
            <a:r>
              <a:rPr lang="en-US" sz="2800" dirty="0" smtClean="0"/>
              <a:t>oogle drive (slides, docs, etc.) to work with your group</a:t>
            </a:r>
          </a:p>
          <a:p>
            <a:r>
              <a:rPr lang="en-US" sz="2800" dirty="0" smtClean="0"/>
              <a:t>Set goals for daily progress</a:t>
            </a:r>
          </a:p>
          <a:p>
            <a:r>
              <a:rPr lang="en-US" sz="2800" b="1" dirty="0" smtClean="0"/>
              <a:t>Project due </a:t>
            </a:r>
            <a:r>
              <a:rPr lang="en-US" sz="2800" b="1" dirty="0" smtClean="0"/>
              <a:t>by 6pm on Monday Feb 11</a:t>
            </a:r>
            <a:endParaRPr lang="en-US" sz="2800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5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1" y="94130"/>
            <a:ext cx="10859906" cy="1000524"/>
          </a:xfrm>
        </p:spPr>
        <p:txBody>
          <a:bodyPr/>
          <a:lstStyle/>
          <a:p>
            <a:pPr algn="ctr"/>
            <a:r>
              <a:rPr lang="en-US" sz="3400" b="1" dirty="0" smtClean="0">
                <a:solidFill>
                  <a:srgbClr val="994D00"/>
                </a:solidFill>
              </a:rPr>
              <a:t>Civilization newspaper</a:t>
            </a:r>
            <a:endParaRPr lang="en-US" sz="3400" b="1" dirty="0">
              <a:solidFill>
                <a:srgbClr val="994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4924"/>
            <a:ext cx="12188824" cy="5553075"/>
          </a:xfrm>
        </p:spPr>
        <p:txBody>
          <a:bodyPr>
            <a:noAutofit/>
          </a:bodyPr>
          <a:lstStyle/>
          <a:p>
            <a:r>
              <a:rPr lang="en-US" sz="4300" dirty="0" smtClean="0"/>
              <a:t>Your group will print your civilization newspaper for a class gallery walk</a:t>
            </a:r>
            <a:r>
              <a:rPr lang="en-US" sz="4300" dirty="0" smtClean="0"/>
              <a:t>. (I can print it in b/w)</a:t>
            </a:r>
            <a:endParaRPr lang="en-US" sz="4300" dirty="0" smtClean="0"/>
          </a:p>
          <a:p>
            <a:r>
              <a:rPr lang="en-US" sz="4300" b="1" dirty="0" smtClean="0"/>
              <a:t>Remember you want your civilization newspaper to be unique, clear, and include good information.</a:t>
            </a:r>
            <a:endParaRPr lang="en-US" sz="4300" dirty="0" smtClean="0"/>
          </a:p>
          <a:p>
            <a:r>
              <a:rPr lang="en-US" sz="4300" dirty="0" smtClean="0"/>
              <a:t>All newspapers will be available through my website after they have been submitted.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7428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1</a:t>
            </a:r>
            <a:r>
              <a:rPr lang="en-US" b="1" baseline="30000" dirty="0" smtClean="0">
                <a:solidFill>
                  <a:schemeClr val="accent3"/>
                </a:solidFill>
              </a:rPr>
              <a:t>st</a:t>
            </a:r>
            <a:r>
              <a:rPr lang="en-US" b="1" dirty="0" smtClean="0">
                <a:solidFill>
                  <a:schemeClr val="accent3"/>
                </a:solidFill>
              </a:rPr>
              <a:t> period Teams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12188825" cy="5334000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/>
              <a:t>Team 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761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3rd period Teams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12188825" cy="5334000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/>
              <a:t>Team 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6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500" b="1" dirty="0" smtClean="0">
                <a:solidFill>
                  <a:schemeClr val="accent3"/>
                </a:solidFill>
              </a:rPr>
              <a:t>Homework</a:t>
            </a:r>
            <a:endParaRPr lang="en-US" sz="55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8800"/>
            <a:ext cx="12188825" cy="4343400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Honors</a:t>
            </a:r>
            <a:r>
              <a:rPr lang="en-US" sz="5500" dirty="0" smtClean="0"/>
              <a:t> – Complete Crash Course Indus Valley AND China</a:t>
            </a:r>
          </a:p>
        </p:txBody>
      </p:sp>
    </p:spTree>
    <p:extLst>
      <p:ext uri="{BB962C8B-B14F-4D97-AF65-F5344CB8AC3E}">
        <p14:creationId xmlns:p14="http://schemas.microsoft.com/office/powerpoint/2010/main" val="20720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753600" cy="990600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 smtClean="0">
                <a:solidFill>
                  <a:schemeClr val="accent6"/>
                </a:solidFill>
              </a:rPr>
              <a:t>CNN 10</a:t>
            </a:r>
            <a:endParaRPr lang="en-US" sz="55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" y="990600"/>
            <a:ext cx="6017353" cy="5867400"/>
          </a:xfrm>
        </p:spPr>
        <p:txBody>
          <a:bodyPr>
            <a:normAutofit/>
          </a:bodyPr>
          <a:lstStyle/>
          <a:p>
            <a:r>
              <a:rPr lang="en-US" sz="3500" dirty="0"/>
              <a:t>Tweet the News </a:t>
            </a:r>
            <a:r>
              <a:rPr lang="en-US" sz="3500" dirty="0" smtClean="0"/>
              <a:t>activity</a:t>
            </a:r>
          </a:p>
          <a:p>
            <a:r>
              <a:rPr lang="en-US" sz="3500" dirty="0" smtClean="0"/>
              <a:t>At least 7 words! </a:t>
            </a:r>
            <a:endParaRPr lang="en-US" sz="3500" dirty="0"/>
          </a:p>
          <a:p>
            <a:r>
              <a:rPr lang="en-US" sz="3500" dirty="0"/>
              <a:t>You may use </a:t>
            </a:r>
            <a:r>
              <a:rPr lang="en-US" sz="3500" dirty="0" err="1"/>
              <a:t>hashtags</a:t>
            </a:r>
            <a:endParaRPr lang="en-US" sz="3500" dirty="0"/>
          </a:p>
          <a:p>
            <a:r>
              <a:rPr lang="en-US" sz="3500" dirty="0"/>
              <a:t>Be clear and concise </a:t>
            </a:r>
          </a:p>
          <a:p>
            <a:r>
              <a:rPr lang="en-US" sz="3500" dirty="0"/>
              <a:t>Have fun!</a:t>
            </a:r>
          </a:p>
          <a:p>
            <a:endParaRPr lang="en-US" sz="3300" dirty="0" smtClean="0"/>
          </a:p>
          <a:p>
            <a:r>
              <a:rPr lang="en-US" sz="3300" dirty="0" smtClean="0"/>
              <a:t>World History Connection: How do religious tensions impact the world?</a:t>
            </a:r>
            <a:endParaRPr lang="en-US" sz="3300" dirty="0"/>
          </a:p>
        </p:txBody>
      </p:sp>
      <p:pic>
        <p:nvPicPr>
          <p:cNvPr id="4" name="Picture 3" descr="twitter-140-med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4169684"/>
            <a:ext cx="4799013" cy="2699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212" y="1447800"/>
            <a:ext cx="6170613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Examples from yesterday news</a:t>
            </a:r>
            <a:r>
              <a:rPr lang="en-US" sz="2400" dirty="0" smtClean="0"/>
              <a:t>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US Government set to reopen, but for how long? #Funding #</a:t>
            </a:r>
            <a:r>
              <a:rPr lang="en-US" sz="2400" dirty="0" err="1" smtClean="0"/>
              <a:t>Historicalshutdown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Igloo Hotel? Sounds too cold for me, I prefer my feet in the sand. #</a:t>
            </a:r>
            <a:r>
              <a:rPr lang="en-US" sz="2400" dirty="0" err="1" smtClean="0"/>
              <a:t>toocold</a:t>
            </a:r>
            <a:r>
              <a:rPr lang="en-US" sz="2400" dirty="0" smtClean="0"/>
              <a:t> #</a:t>
            </a:r>
            <a:r>
              <a:rPr lang="en-US" sz="2400" dirty="0" err="1" smtClean="0"/>
              <a:t>coldcloudbed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69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12188825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b="1" dirty="0" smtClean="0"/>
              <a:t>Hammurabi Discussion questions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8075612" cy="57911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PART 1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Which laws do you believe to be unfair?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Is the Code of Hammurabi similar to our current laws?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Which Babylonian values are similar to American values? Which values are different?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How would you feel about living in a community that used the laws from the Code of Hammurabi? Why?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6167" y="2514600"/>
            <a:ext cx="4262658" cy="32004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PART 2</a:t>
            </a:r>
          </a:p>
          <a:p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Are Hammurabi’s codes  still being used </a:t>
            </a:r>
            <a:r>
              <a:rPr lang="en-US" sz="3300" i="1" dirty="0" smtClean="0">
                <a:solidFill>
                  <a:schemeClr val="accent5">
                    <a:lumMod val="50000"/>
                  </a:schemeClr>
                </a:solidFill>
              </a:rPr>
              <a:t>today</a:t>
            </a:r>
            <a:r>
              <a:rPr lang="en-US" sz="33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28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0711"/>
            <a:ext cx="5105399" cy="1752600"/>
          </a:xfrm>
        </p:spPr>
        <p:txBody>
          <a:bodyPr>
            <a:normAutofit/>
          </a:bodyPr>
          <a:lstStyle/>
          <a:p>
            <a:r>
              <a:rPr lang="en-US" sz="11100" b="1" dirty="0" smtClean="0">
                <a:solidFill>
                  <a:schemeClr val="accent2">
                    <a:lumMod val="75000"/>
                  </a:schemeClr>
                </a:solidFill>
              </a:rPr>
              <a:t>EGYPT</a:t>
            </a:r>
            <a:endParaRPr lang="en-US" sz="1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" y="1600200"/>
            <a:ext cx="6018237" cy="1143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dirty="0" smtClean="0"/>
              <a:t>Nile River Valley Civilization</a:t>
            </a:r>
            <a:endParaRPr lang="en-US" sz="4400" dirty="0"/>
          </a:p>
        </p:txBody>
      </p:sp>
      <p:pic>
        <p:nvPicPr>
          <p:cNvPr id="4" name="Picture 3" descr="history-lists-11-things-you-may-not-know-about-ancient-egypt-king-tut-may-have-been-killed-by-a-hippopotamus_IH020068_Corb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852839"/>
            <a:ext cx="5105400" cy="40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98" y="20190"/>
            <a:ext cx="12188825" cy="944562"/>
          </a:xfrm>
        </p:spPr>
        <p:txBody>
          <a:bodyPr/>
          <a:lstStyle/>
          <a:p>
            <a:pPr algn="ctr"/>
            <a:r>
              <a:rPr lang="en-US" dirty="0"/>
              <a:t>Emergence of River Valley Civilizations</a:t>
            </a:r>
          </a:p>
        </p:txBody>
      </p:sp>
      <p:pic>
        <p:nvPicPr>
          <p:cNvPr id="3" name="Picture 3" descr="map_of_ancient_civiliz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2" y="1066800"/>
            <a:ext cx="94061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12188825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500" b="1" dirty="0" smtClean="0"/>
              <a:t> </a:t>
            </a:r>
            <a:r>
              <a:rPr lang="en-US" sz="5500" b="1" dirty="0" smtClean="0">
                <a:solidFill>
                  <a:srgbClr val="03A512"/>
                </a:solidFill>
              </a:rPr>
              <a:t>EGYPT</a:t>
            </a:r>
            <a:br>
              <a:rPr lang="en-US" sz="5500" b="1" dirty="0" smtClean="0">
                <a:solidFill>
                  <a:srgbClr val="03A512"/>
                </a:solidFill>
              </a:rPr>
            </a:br>
            <a:r>
              <a:rPr lang="en-US" sz="5500" b="1" dirty="0" smtClean="0">
                <a:solidFill>
                  <a:srgbClr val="03A512"/>
                </a:solidFill>
              </a:rPr>
              <a:t>“The Gift of the Nile” </a:t>
            </a:r>
            <a:r>
              <a:rPr lang="en-US" sz="4400" b="1" dirty="0" smtClean="0">
                <a:solidFill>
                  <a:srgbClr val="03A512"/>
                </a:solidFill>
              </a:rPr>
              <a:t>(Herodotus)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0" y="1905001"/>
            <a:ext cx="67802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300" dirty="0" smtClean="0"/>
              <a:t>What </a:t>
            </a:r>
            <a:r>
              <a:rPr lang="en-US" sz="3300" dirty="0"/>
              <a:t>did Herodotus mean when he said that Egypt is </a:t>
            </a:r>
            <a:r>
              <a:rPr lang="en-US" sz="3300" b="1" dirty="0"/>
              <a:t>the “gift of the Nile?”</a:t>
            </a:r>
          </a:p>
        </p:txBody>
      </p:sp>
      <p:pic>
        <p:nvPicPr>
          <p:cNvPr id="20484" name="Picture 16" descr="Nile River phot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5427" y="1905000"/>
            <a:ext cx="4951710" cy="4953000"/>
          </a:xfrm>
          <a:noFill/>
        </p:spPr>
      </p:pic>
      <p:sp>
        <p:nvSpPr>
          <p:cNvPr id="20485" name="Text Box 18"/>
          <p:cNvSpPr txBox="1">
            <a:spLocks noChangeArrowheads="1"/>
          </p:cNvSpPr>
          <p:nvPr/>
        </p:nvSpPr>
        <p:spPr bwMode="auto">
          <a:xfrm>
            <a:off x="7821163" y="2895601"/>
            <a:ext cx="192989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Nile River</a:t>
            </a:r>
          </a:p>
        </p:txBody>
      </p:sp>
      <p:sp>
        <p:nvSpPr>
          <p:cNvPr id="20486" name="Text Box 19"/>
          <p:cNvSpPr txBox="1">
            <a:spLocks noChangeArrowheads="1"/>
          </p:cNvSpPr>
          <p:nvPr/>
        </p:nvSpPr>
        <p:spPr bwMode="auto">
          <a:xfrm>
            <a:off x="6907001" y="4038601"/>
            <a:ext cx="243776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Sahara Desert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27012" y="4191000"/>
            <a:ext cx="6477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300" dirty="0" smtClean="0"/>
              <a:t>The geography </a:t>
            </a:r>
            <a:r>
              <a:rPr lang="en-US" sz="3300" dirty="0"/>
              <a:t>of the </a:t>
            </a:r>
            <a:r>
              <a:rPr lang="en-US" sz="3300" dirty="0" smtClean="0"/>
              <a:t>area is the key to its success, </a:t>
            </a:r>
            <a:r>
              <a:rPr lang="en-US" sz="3300" dirty="0"/>
              <a:t>without the Nile River, there would be no Egypt. </a:t>
            </a:r>
          </a:p>
        </p:txBody>
      </p:sp>
    </p:spTree>
    <p:extLst>
      <p:ext uri="{BB962C8B-B14F-4D97-AF65-F5344CB8AC3E}">
        <p14:creationId xmlns:p14="http://schemas.microsoft.com/office/powerpoint/2010/main" val="786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149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1" y="274638"/>
            <a:ext cx="10969943" cy="639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“Gifts of the Nile”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12188825" cy="54102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Predictable flooding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Mild flooding, so people were able to use the  river for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irrigation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Winds made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trade possible 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both north and south using the river for transportation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Rich deposits of clay, granite, sandstone &amp; limestone used for building (fertile land)</a:t>
            </a:r>
          </a:p>
        </p:txBody>
      </p:sp>
      <p:pic>
        <p:nvPicPr>
          <p:cNvPr id="22530" name="Picture 2" descr="http://www.mesoweb.com/reports/caral/peru2_z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19700"/>
            <a:ext cx="3280579" cy="1638301"/>
          </a:xfrm>
          <a:prstGeom prst="rect">
            <a:avLst/>
          </a:prstGeom>
          <a:noFill/>
        </p:spPr>
      </p:pic>
      <p:pic>
        <p:nvPicPr>
          <p:cNvPr id="22532" name="Picture 4" descr="http://historylink101.com/n/egypt_images/bo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595" y="4978456"/>
            <a:ext cx="380900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3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</a:rPr>
              <a:t>“Gifts of the Nile”</a:t>
            </a:r>
            <a:endParaRPr lang="en-US" sz="5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3000"/>
            <a:ext cx="12188825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Silt (sand and clay) deposits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rich for farming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Material goods -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papyrus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 (tall water plant) used for mats, rope, sandals, baskets, paper</a:t>
            </a:r>
          </a:p>
          <a:p>
            <a:endParaRPr lang="en-US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us.123rf.com/400wm/400/400/grus/grus0810/grus081000001/3693997-beautiful-ancient-egyptian-papyrus-showing-pharaoh-on-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5" y="3505200"/>
            <a:ext cx="6443917" cy="3311426"/>
          </a:xfrm>
          <a:prstGeom prst="rect">
            <a:avLst/>
          </a:prstGeom>
          <a:noFill/>
        </p:spPr>
      </p:pic>
      <p:pic>
        <p:nvPicPr>
          <p:cNvPr id="1028" name="Picture 4" descr="http://djeba.org/marketplace/images/papy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012" y="3124200"/>
            <a:ext cx="4470744" cy="335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1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2" y="0"/>
            <a:ext cx="7313295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 smtClean="0">
                <a:solidFill>
                  <a:schemeClr val="accent3">
                    <a:lumMod val="75000"/>
                  </a:schemeClr>
                </a:solidFill>
              </a:rPr>
              <a:t>Nile River Valley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11579384" cy="49831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Egypt's prime geography helped to develop and become a </a:t>
            </a:r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</a:rPr>
              <a:t>peaceful civilization with </a:t>
            </a:r>
            <a:r>
              <a:rPr lang="en-US" sz="3100" b="1" i="1" dirty="0" smtClean="0">
                <a:solidFill>
                  <a:schemeClr val="accent3">
                    <a:lumMod val="50000"/>
                  </a:schemeClr>
                </a:solidFill>
              </a:rPr>
              <a:t>a higher standard of living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People as individuals were treated with more </a:t>
            </a:r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</a:rPr>
              <a:t>respect</a:t>
            </a: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 here than in other civilizations of the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The Nile River Valley is Surrounded on Four Sides by Natural Barriers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Red Sea to the East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Desert to the West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Mediterranean to the North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50000"/>
                  </a:schemeClr>
                </a:solidFill>
              </a:rPr>
              <a:t>Mountains to the South</a:t>
            </a:r>
          </a:p>
        </p:txBody>
      </p:sp>
      <p:pic>
        <p:nvPicPr>
          <p:cNvPr id="20482" name="Picture 2" descr="http://www.ancient-egypt-book.com/images/m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12" y="4291979"/>
            <a:ext cx="3859556" cy="258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5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Continental Af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8EC7D3-9C88-4397-B3FB-FAA200000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F28CE9-0660-450B-8107-89AF5F7389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845CAE-31F0-48FB-BEEF-576F0B02DE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970</Words>
  <Application>Microsoft Macintosh PowerPoint</Application>
  <PresentationFormat>Custom</PresentationFormat>
  <Paragraphs>122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Continental Africa 16x9</vt:lpstr>
      <vt:lpstr>1. Get out your do now 2. Turn in your CC Egypt </vt:lpstr>
      <vt:lpstr>CNN 10</vt:lpstr>
      <vt:lpstr>Hammurabi Discussion questions</vt:lpstr>
      <vt:lpstr>EGYPT</vt:lpstr>
      <vt:lpstr>Emergence of River Valley Civilizations</vt:lpstr>
      <vt:lpstr> EGYPT “The Gift of the Nile” (Herodotus)</vt:lpstr>
      <vt:lpstr>“Gifts of the Nile”</vt:lpstr>
      <vt:lpstr>“Gifts of the Nile”</vt:lpstr>
      <vt:lpstr>Nile River Valley</vt:lpstr>
      <vt:lpstr>Egyptians inventions:</vt:lpstr>
      <vt:lpstr>The Rosetta Stone – 196 BC</vt:lpstr>
      <vt:lpstr>During the clip… </vt:lpstr>
      <vt:lpstr>News Paper Civilization project</vt:lpstr>
      <vt:lpstr>Newspaper– Google class room</vt:lpstr>
      <vt:lpstr>Ancient Civilization project</vt:lpstr>
      <vt:lpstr>Civilization newspaper</vt:lpstr>
      <vt:lpstr>1st period Teams</vt:lpstr>
      <vt:lpstr>3rd period Teams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 </dc:title>
  <dc:creator>Summer</dc:creator>
  <cp:lastModifiedBy>Julia Maurer</cp:lastModifiedBy>
  <cp:revision>41</cp:revision>
  <dcterms:created xsi:type="dcterms:W3CDTF">2013-04-05T20:00:09Z</dcterms:created>
  <dcterms:modified xsi:type="dcterms:W3CDTF">2019-01-29T00:22:34Z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