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59" r:id="rId19"/>
    <p:sldId id="261" r:id="rId20"/>
    <p:sldId id="263" r:id="rId21"/>
    <p:sldId id="264" r:id="rId22"/>
    <p:sldId id="265" r:id="rId23"/>
    <p:sldId id="289" r:id="rId24"/>
    <p:sldId id="290" r:id="rId25"/>
    <p:sldId id="292" r:id="rId26"/>
    <p:sldId id="293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27" autoAdjust="0"/>
  </p:normalViewPr>
  <p:slideViewPr>
    <p:cSldViewPr snapToGrid="0" snapToObjects="1">
      <p:cViewPr varScale="1">
        <p:scale>
          <a:sx n="44" d="100"/>
          <a:sy n="44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1D171-4206-FB41-AE69-A3C52AA0746C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948-01E4-7042-AB3E-83EEF7D9A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Question to students: What do you see in this painting</a:t>
            </a:r>
            <a:r>
              <a:rPr lang="en-US" dirty="0" smtClean="0">
                <a:latin typeface="Calibri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You have 1 minutes to write down as</a:t>
            </a:r>
            <a:r>
              <a:rPr lang="en-US" baseline="0" dirty="0" smtClean="0">
                <a:latin typeface="Calibri" charset="0"/>
              </a:rPr>
              <a:t> many observations as possible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What transformation of the west are implied? 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Motivations?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Who?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How does this relate to manifest destiny? – fate of the American future</a:t>
            </a: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3115E-3E8F-C043-87F3-C13CC5973F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0A1195-BCD0-4B4B-B1BC-549B240C0AA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500" dirty="0"/>
              <a:t>Battle of San Jacinto</a:t>
            </a:r>
          </a:p>
          <a:p>
            <a:pPr lvl="1"/>
            <a:r>
              <a:rPr lang="en-US" sz="2500" dirty="0"/>
              <a:t>Texans trapped Santa Anna &amp; </a:t>
            </a:r>
            <a:r>
              <a:rPr lang="en-US" sz="2500" b="1" dirty="0"/>
              <a:t>defeated him with little loss</a:t>
            </a:r>
          </a:p>
          <a:p>
            <a:pPr lvl="1"/>
            <a:r>
              <a:rPr lang="en-US" sz="2500" dirty="0"/>
              <a:t>He signed a treaty to give TX independence</a:t>
            </a:r>
          </a:p>
          <a:p>
            <a:r>
              <a:rPr lang="en-US" sz="2500" dirty="0"/>
              <a:t>TX President Sam Houston asked U.S. to annex TX, but Congress feared such a large slave state</a:t>
            </a:r>
          </a:p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8ED39E-46D5-1941-B061-F829AF9A63B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F9CEC-DFFE-BD4E-B47E-03FC7E12338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5EF17F-B8B4-9F46-B05F-7AF61FC2E15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Later joined as the 28</a:t>
            </a:r>
            <a:r>
              <a:rPr lang="en-US" baseline="30000" dirty="0" smtClean="0">
                <a:ea typeface="ＭＳ Ｐゴシック" charset="0"/>
              </a:rPr>
              <a:t>th</a:t>
            </a:r>
            <a:r>
              <a:rPr lang="en-US" dirty="0" smtClean="0">
                <a:ea typeface="ＭＳ Ｐゴシック" charset="0"/>
              </a:rPr>
              <a:t> state</a:t>
            </a:r>
          </a:p>
          <a:p>
            <a:pPr eaLnBrk="1" hangingPunct="1"/>
            <a:r>
              <a:rPr lang="en-US" smtClean="0">
                <a:ea typeface="ＭＳ Ｐゴシック" charset="0"/>
              </a:rPr>
              <a:t>Show video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948-01E4-7042-AB3E-83EEF7D9AB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Jackson vetoed the 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948-01E4-7042-AB3E-83EEF7D9AB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6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video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did James K. Polk want to go to war with Mexico? – more land, manifest destiny</a:t>
            </a:r>
          </a:p>
          <a:p>
            <a:r>
              <a:rPr lang="en-US" baseline="0" dirty="0" smtClean="0"/>
              <a:t>How did Polk “pick a fight? – Put troops in a disputed area then declared war on Mexico</a:t>
            </a:r>
          </a:p>
          <a:p>
            <a:r>
              <a:rPr lang="en-US" baseline="0" dirty="0" smtClean="0"/>
              <a:t>Major impact? – large land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948-01E4-7042-AB3E-83EEF7D9AB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F40-C356-4E77-BBA4-5DEC05BCD3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3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2BA7-A6E5-3240-A9BB-432888758E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5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F40-C356-4E77-BBA4-5DEC05BCD3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3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period, 3</a:t>
            </a:r>
            <a:r>
              <a:rPr lang="en-US" baseline="30000" dirty="0" smtClean="0"/>
              <a:t>rd</a:t>
            </a:r>
            <a:r>
              <a:rPr lang="en-US" dirty="0" smtClean="0"/>
              <a:t> period, 4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33535-2C6A-0149-95D4-E06E5505FD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5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DB2F78-FEB6-C04C-AA2C-94B853DDC75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C886EA-EB8A-F44A-8806-871ABE7EE04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Spanish government started the colony</a:t>
            </a:r>
            <a:r>
              <a:rPr lang="en-US" baseline="0" dirty="0" smtClean="0"/>
              <a:t> in Texas, the Americans had to do what Mexico asked them</a:t>
            </a:r>
          </a:p>
          <a:p>
            <a:r>
              <a:rPr lang="en-US" baseline="0" dirty="0" smtClean="0"/>
              <a:t>Austin was able to recruit 297 families to move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were the steps to independence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F40-C356-4E77-BBA4-5DEC05BCD3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B0AC05-AD50-6E47-946F-0830D0B0299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Why would Americans want to move to Texas?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C717DB-93D5-1242-8FBD-946A4CA3C60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8F792-8A23-6148-AF9C-2E738160650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183 Texans guarding the Alamo </a:t>
            </a:r>
            <a:r>
              <a:rPr lang="en-US" dirty="0" err="1" smtClean="0"/>
              <a:t>vs</a:t>
            </a:r>
            <a:r>
              <a:rPr lang="en-US" dirty="0" smtClean="0"/>
              <a:t> Mexican</a:t>
            </a:r>
            <a:r>
              <a:rPr lang="en-US" baseline="0" dirty="0" smtClean="0"/>
              <a:t> Army with 1800 men</a:t>
            </a:r>
            <a:endParaRPr lang="en-US" dirty="0" smtClean="0"/>
          </a:p>
          <a:p>
            <a:r>
              <a:rPr lang="en-US" dirty="0" smtClean="0"/>
              <a:t>Why would Congress and people</a:t>
            </a:r>
            <a:r>
              <a:rPr lang="en-US" baseline="0" dirty="0" smtClean="0"/>
              <a:t> worry about annexing Texas?</a:t>
            </a:r>
          </a:p>
          <a:p>
            <a:r>
              <a:rPr lang="en-US" b="1" baseline="0" dirty="0" smtClean="0"/>
              <a:t>Mexican army was ultimately defeated</a:t>
            </a:r>
          </a:p>
          <a:p>
            <a:r>
              <a:rPr lang="en-US" baseline="0" dirty="0" smtClean="0"/>
              <a:t>SHOW video   http://</a:t>
            </a:r>
            <a:r>
              <a:rPr lang="en-US" baseline="0" dirty="0" err="1" smtClean="0"/>
              <a:t>www.history.com</a:t>
            </a:r>
            <a:r>
              <a:rPr lang="en-US" baseline="0" dirty="0" smtClean="0"/>
              <a:t>/topics/</a:t>
            </a:r>
            <a:r>
              <a:rPr lang="en-US" baseline="0" dirty="0" err="1" smtClean="0"/>
              <a:t>alamo</a:t>
            </a:r>
            <a:r>
              <a:rPr lang="en-US" baseline="0" dirty="0" smtClean="0"/>
              <a:t>/videos/the-</a:t>
            </a:r>
            <a:r>
              <a:rPr lang="en-US" baseline="0" dirty="0" err="1" smtClean="0"/>
              <a:t>alamo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F40-C356-4E77-BBA4-5DEC05BCD3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1/6/20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C544-F4B1-9D44-B4E5-0FEAD9C8B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7593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1/6/20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9799"/>
            <a:ext cx="8839200" cy="34388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smtClean="0">
                <a:solidFill>
                  <a:schemeClr val="tx1"/>
                </a:solidFill>
              </a:rPr>
              <a:t>Get out your NCFE Review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Turn in Unit 5 vocab and any missing work to the 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Happy </a:t>
            </a:r>
            <a:r>
              <a:rPr lang="en-US" dirty="0" smtClean="0"/>
              <a:t>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475"/>
            <a:ext cx="9122879" cy="540610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ea typeface="ＭＳ Ｐゴシック" charset="0"/>
              </a:rPr>
              <a:t>The success of Austin’s colony </a:t>
            </a:r>
            <a:r>
              <a:rPr lang="en-US" sz="3600" b="1" dirty="0">
                <a:ea typeface="ＭＳ Ｐゴシック" charset="0"/>
              </a:rPr>
              <a:t>attracted more land speculators</a:t>
            </a:r>
            <a:r>
              <a:rPr lang="en-US" sz="3600" dirty="0">
                <a:ea typeface="ＭＳ Ｐゴシック" charset="0"/>
              </a:rPr>
              <a:t> and settlers to Texas from the United States. </a:t>
            </a:r>
            <a:endParaRPr lang="en-US" sz="3600" dirty="0" smtClean="0">
              <a:ea typeface="ＭＳ Ｐゴシック" charset="0"/>
            </a:endParaRPr>
          </a:p>
          <a:p>
            <a:pPr lvl="1"/>
            <a:r>
              <a:rPr lang="en-US" sz="3600" b="1" i="1" dirty="0" smtClean="0">
                <a:ea typeface="ＭＳ Ｐゴシック" charset="0"/>
              </a:rPr>
              <a:t>Looking for </a:t>
            </a:r>
            <a:r>
              <a:rPr lang="en-US" sz="3600" b="1" i="1" dirty="0">
                <a:ea typeface="ＭＳ Ｐゴシック" charset="0"/>
              </a:rPr>
              <a:t>a new </a:t>
            </a:r>
            <a:r>
              <a:rPr lang="en-US" sz="3600" b="1" i="1" dirty="0" smtClean="0">
                <a:ea typeface="ＭＳ Ｐゴシック" charset="0"/>
              </a:rPr>
              <a:t>life</a:t>
            </a:r>
          </a:p>
          <a:p>
            <a:pPr lvl="1"/>
            <a:r>
              <a:rPr lang="en-US" sz="3600" b="1" i="1" dirty="0">
                <a:ea typeface="ＭＳ Ｐゴシック" charset="0"/>
              </a:rPr>
              <a:t>E</a:t>
            </a:r>
            <a:r>
              <a:rPr lang="en-US" sz="3600" b="1" i="1" dirty="0" smtClean="0">
                <a:ea typeface="ＭＳ Ｐゴシック" charset="0"/>
              </a:rPr>
              <a:t>scaping </a:t>
            </a:r>
            <a:r>
              <a:rPr lang="en-US" sz="3600" b="1" i="1" dirty="0">
                <a:ea typeface="ＭＳ Ｐゴシック" charset="0"/>
              </a:rPr>
              <a:t>from the </a:t>
            </a:r>
            <a:r>
              <a:rPr lang="en-US" sz="3600" b="1" i="1" dirty="0" smtClean="0">
                <a:ea typeface="ＭＳ Ｐゴシック" charset="0"/>
              </a:rPr>
              <a:t>law</a:t>
            </a:r>
            <a:endParaRPr lang="en-US" sz="3600" b="1" i="1" dirty="0">
              <a:ea typeface="ＭＳ Ｐゴシック" charset="0"/>
            </a:endParaRPr>
          </a:p>
          <a:p>
            <a:pPr lvl="1"/>
            <a:r>
              <a:rPr lang="en-US" sz="3600" b="1" i="1" dirty="0">
                <a:ea typeface="ＭＳ Ｐゴシック" charset="0"/>
              </a:rPr>
              <a:t>A</a:t>
            </a:r>
            <a:r>
              <a:rPr lang="en-US" sz="3600" b="1" i="1" dirty="0" smtClean="0">
                <a:ea typeface="ＭＳ Ｐゴシック" charset="0"/>
              </a:rPr>
              <a:t> chance to grow rich</a:t>
            </a:r>
          </a:p>
          <a:p>
            <a:pPr eaLnBrk="1" hangingPunct="1"/>
            <a:r>
              <a:rPr lang="en-US" sz="3600" dirty="0" smtClean="0">
                <a:ea typeface="ＭＳ Ｐゴシック" charset="0"/>
              </a:rPr>
              <a:t>By 1830, the population had swelled to about </a:t>
            </a:r>
            <a:r>
              <a:rPr lang="en-US" sz="3600" b="1" dirty="0" smtClean="0">
                <a:ea typeface="ＭＳ Ｐゴシック" charset="0"/>
              </a:rPr>
              <a:t>30,000, with Americans outnumbering the </a:t>
            </a:r>
            <a:r>
              <a:rPr lang="en-US" sz="3600" b="1" dirty="0" err="1" smtClean="0">
                <a:ea typeface="ＭＳ Ｐゴシック" charset="0"/>
              </a:rPr>
              <a:t>Tejanos</a:t>
            </a:r>
            <a:r>
              <a:rPr lang="en-US" sz="3600" b="1" dirty="0" smtClean="0">
                <a:ea typeface="ＭＳ Ｐゴシック" charset="0"/>
              </a:rPr>
              <a:t> six to one.</a:t>
            </a:r>
          </a:p>
          <a:p>
            <a:pPr eaLnBrk="1" hangingPunct="1"/>
            <a:endParaRPr lang="en-US" sz="3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88" y="19954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charset="0"/>
              </a:rPr>
              <a:t>Rising Tensions in Texas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66554"/>
            <a:ext cx="9144000" cy="522340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>
                <a:ea typeface="ＭＳ Ｐゴシック" charset="0"/>
              </a:rPr>
              <a:t>In 1829, the Mexican government outlawed slavery</a:t>
            </a:r>
            <a:r>
              <a:rPr lang="en-US" sz="3600" b="1" dirty="0" smtClean="0"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ea typeface="ＭＳ Ｐゴシック" charset="0"/>
              </a:rPr>
              <a:t>Anglo-Texans smuggled in slaves</a:t>
            </a:r>
            <a:endParaRPr lang="en-US" sz="3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charset="0"/>
              </a:rPr>
              <a:t>The settlers wanted to keep their slaves so they could grow cotton.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ea typeface="ＭＳ Ｐゴシック" charset="0"/>
              </a:rPr>
              <a:t>The Americans also didn’t want to learn Spanish or follow Mexican laws</a:t>
            </a:r>
            <a:r>
              <a:rPr lang="en-US" sz="3600" b="1" dirty="0">
                <a:ea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charset="0"/>
              </a:rPr>
              <a:t>Very few settlers had converted to Catholicism.</a:t>
            </a:r>
          </a:p>
        </p:txBody>
      </p:sp>
    </p:spTree>
    <p:extLst>
      <p:ext uri="{BB962C8B-B14F-4D97-AF65-F5344CB8AC3E}">
        <p14:creationId xmlns:p14="http://schemas.microsoft.com/office/powerpoint/2010/main" val="3477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3915"/>
            <a:ext cx="9117371" cy="518408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In 1829, the </a:t>
            </a:r>
            <a:r>
              <a:rPr lang="en-US" sz="3200" b="1" dirty="0">
                <a:solidFill>
                  <a:srgbClr val="000000"/>
                </a:solidFill>
                <a:ea typeface="ＭＳ Ｐゴシック" charset="0"/>
              </a:rPr>
              <a:t>Mexican government </a:t>
            </a:r>
            <a:r>
              <a:rPr lang="en-US" sz="3200" b="1" dirty="0" smtClean="0">
                <a:solidFill>
                  <a:srgbClr val="000000"/>
                </a:solidFill>
                <a:ea typeface="ＭＳ Ｐゴシック" charset="0"/>
              </a:rPr>
              <a:t>stopped American </a:t>
            </a:r>
            <a:r>
              <a:rPr lang="en-US" sz="3200" b="1" dirty="0">
                <a:solidFill>
                  <a:srgbClr val="000000"/>
                </a:solidFill>
                <a:ea typeface="ＭＳ Ｐゴシック" charset="0"/>
              </a:rPr>
              <a:t>immigration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Texans had to start paying taxes for the first time.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Mexican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0"/>
              </a:rPr>
              <a:t>president (dictator),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General Antonio Lopez de Santa Anna sent more Mexican troops to Texas.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Texans began talk of breaking away from Mexico.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When Stephen Austin was jailed, the Texans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0"/>
              </a:rPr>
              <a:t>revolted.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  <a:ea typeface="ＭＳ Ｐゴシック" charset="0"/>
              </a:rPr>
              <a:t>Santa Anna led 6,000 troops to Texas to put down the revolt.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-434"/>
            <a:ext cx="423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tx2"/>
                </a:solidFill>
                <a:latin typeface="+mj-lt"/>
                <a:cs typeface="Arial"/>
              </a:rPr>
              <a:t>Texans Revolt</a:t>
            </a:r>
            <a:endParaRPr lang="en-US" sz="45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-2169"/>
            <a:ext cx="7620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Texas Independence</a:t>
            </a:r>
            <a:endParaRPr lang="en-US" b="1" dirty="0"/>
          </a:p>
        </p:txBody>
      </p:sp>
      <p:sp>
        <p:nvSpPr>
          <p:cNvPr id="109570" name="Rectangle 3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93956"/>
          </a:xfrm>
        </p:spPr>
        <p:txBody>
          <a:bodyPr>
            <a:noAutofit/>
          </a:bodyPr>
          <a:lstStyle/>
          <a:p>
            <a:r>
              <a:rPr lang="en-US" sz="3600" dirty="0" smtClean="0"/>
              <a:t>Santa Anna led an army to Texas</a:t>
            </a:r>
          </a:p>
          <a:p>
            <a:r>
              <a:rPr lang="en-US" sz="3600" b="1" dirty="0" smtClean="0"/>
              <a:t>Battle of the Alamo</a:t>
            </a:r>
          </a:p>
          <a:p>
            <a:pPr lvl="1"/>
            <a:r>
              <a:rPr lang="en-US" sz="3600" dirty="0" smtClean="0"/>
              <a:t>Texans held out for 12 days</a:t>
            </a:r>
          </a:p>
          <a:p>
            <a:pPr lvl="1"/>
            <a:r>
              <a:rPr lang="en-US" sz="3600" b="1" u="sng" dirty="0" smtClean="0"/>
              <a:t>Mexico won</a:t>
            </a:r>
            <a:r>
              <a:rPr lang="en-US" sz="3600" dirty="0" smtClean="0"/>
              <a:t>;  Santa Anna had all survivors killed</a:t>
            </a:r>
          </a:p>
          <a:p>
            <a:pPr lvl="1"/>
            <a:r>
              <a:rPr lang="en-US" sz="3600" b="1" dirty="0" smtClean="0"/>
              <a:t>Cry of “Remember the Alamo” rallied Texans to continue the fight</a:t>
            </a:r>
          </a:p>
          <a:p>
            <a:endParaRPr lang="en-US" sz="3600" dirty="0" smtClean="0"/>
          </a:p>
        </p:txBody>
      </p:sp>
      <p:pic>
        <p:nvPicPr>
          <p:cNvPr id="12" name="Picture 2" descr="File:Flag of Texa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203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07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4412" y="-20821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charset="0"/>
              </a:rPr>
              <a:t>Battle at San Jacinto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8472"/>
            <a:ext cx="9151503" cy="52995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>
                <a:ea typeface="ＭＳ Ｐゴシック" charset="0"/>
              </a:rPr>
              <a:t>Santa Anna </a:t>
            </a:r>
            <a:r>
              <a:rPr lang="en-US" sz="2700" dirty="0" smtClean="0">
                <a:ea typeface="ＭＳ Ｐゴシック" charset="0"/>
              </a:rPr>
              <a:t>executed over </a:t>
            </a:r>
            <a:r>
              <a:rPr lang="en-US" sz="2700" dirty="0">
                <a:ea typeface="ＭＳ Ｐゴシック" charset="0"/>
              </a:rPr>
              <a:t>300 </a:t>
            </a:r>
            <a:r>
              <a:rPr lang="en-US" sz="2700" dirty="0" smtClean="0">
                <a:ea typeface="ＭＳ Ｐゴシック" charset="0"/>
              </a:rPr>
              <a:t>Texans executed</a:t>
            </a:r>
            <a:endParaRPr lang="en-US" sz="27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ea typeface="ＭＳ Ｐゴシック" charset="0"/>
              </a:rPr>
              <a:t>Texan general, Sam Houston gathered </a:t>
            </a:r>
            <a:r>
              <a:rPr lang="en-US" sz="2700" dirty="0" smtClean="0">
                <a:ea typeface="ＭＳ Ｐゴシック" charset="0"/>
              </a:rPr>
              <a:t>800 troops</a:t>
            </a:r>
            <a:endParaRPr lang="en-US" sz="27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700" dirty="0" err="1" smtClean="0">
                <a:ea typeface="ＭＳ Ｐゴシック" charset="0"/>
              </a:rPr>
              <a:t>Tejanos</a:t>
            </a:r>
            <a:r>
              <a:rPr lang="en-US" sz="2700" dirty="0">
                <a:ea typeface="ＭＳ Ｐゴシック" charset="0"/>
              </a:rPr>
              <a:t>, American settlers, volunteers from the United States, and many free and enslaved African Americans.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ea typeface="ＭＳ Ｐゴシック" charset="0"/>
              </a:rPr>
              <a:t>They met Santa Anna at San Jacinto.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ea typeface="ＭＳ Ｐゴシック" charset="0"/>
              </a:rPr>
              <a:t>Their battle cry was, </a:t>
            </a:r>
            <a:r>
              <a:rPr lang="en-US" sz="2700" b="1" dirty="0">
                <a:ea typeface="ＭＳ Ｐゴシック" charset="0"/>
              </a:rPr>
              <a:t>“Remember the Alamo!”</a:t>
            </a:r>
            <a:endParaRPr lang="en-US" altLang="ja-JP" sz="2700" b="1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ea typeface="ＭＳ Ｐゴシック" charset="0"/>
              </a:rPr>
              <a:t>It was over in 18 minutes. </a:t>
            </a:r>
            <a:r>
              <a:rPr lang="en-US" sz="2700" b="1" dirty="0">
                <a:ea typeface="ＭＳ Ｐゴシック" charset="0"/>
              </a:rPr>
              <a:t>More than half the Mexican army was killed.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>
                <a:ea typeface="ＭＳ Ｐゴシック" charset="0"/>
              </a:rPr>
              <a:t>Santa Anna was forced to sign a treaty giving Texas its freedom</a:t>
            </a:r>
            <a:r>
              <a:rPr lang="en-US" sz="2700" dirty="0">
                <a:ea typeface="ＭＳ Ｐゴシック" charset="0"/>
              </a:rPr>
              <a:t>. </a:t>
            </a:r>
            <a:endParaRPr lang="en-US" sz="2700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ea typeface="ＭＳ Ｐゴシック" charset="0"/>
              </a:rPr>
              <a:t>With </a:t>
            </a:r>
            <a:r>
              <a:rPr lang="en-US" sz="2700" dirty="0">
                <a:ea typeface="ＭＳ Ｐゴシック" charset="0"/>
              </a:rPr>
              <a:t>the Battle of San Jacinto</a:t>
            </a:r>
            <a:r>
              <a:rPr lang="en-US" sz="2700" b="1" dirty="0" smtClean="0">
                <a:ea typeface="ＭＳ Ｐゴシック" charset="0"/>
              </a:rPr>
              <a:t>,</a:t>
            </a:r>
            <a:r>
              <a:rPr lang="en-US" sz="2700" b="1" u="sng" dirty="0" smtClean="0">
                <a:ea typeface="ＭＳ Ｐゴシック" charset="0"/>
              </a:rPr>
              <a:t> Texas </a:t>
            </a:r>
            <a:r>
              <a:rPr lang="en-US" sz="2700" b="1" u="sng" dirty="0">
                <a:ea typeface="ＭＳ Ｐゴシック" charset="0"/>
              </a:rPr>
              <a:t>was now an independent country.</a:t>
            </a:r>
          </a:p>
        </p:txBody>
      </p:sp>
    </p:spTree>
    <p:extLst>
      <p:ext uri="{BB962C8B-B14F-4D97-AF65-F5344CB8AC3E}">
        <p14:creationId xmlns:p14="http://schemas.microsoft.com/office/powerpoint/2010/main" val="13342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76" y="9001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rgbClr val="3C6507"/>
                </a:solidFill>
                <a:ea typeface="ＭＳ Ｐゴシック" charset="0"/>
              </a:rPr>
              <a:t>The Alamo </a:t>
            </a:r>
            <a:br>
              <a:rPr lang="en-US" sz="4000" b="1" dirty="0">
                <a:solidFill>
                  <a:srgbClr val="3C6507"/>
                </a:solidFill>
                <a:ea typeface="ＭＳ Ｐゴシック" charset="0"/>
              </a:rPr>
            </a:br>
            <a:r>
              <a:rPr lang="en-US" sz="3300" dirty="0" smtClean="0">
                <a:ea typeface="ＭＳ Ｐゴシック" charset="0"/>
              </a:rPr>
              <a:t>Mexican Army was ultimately defeated</a:t>
            </a:r>
            <a:endParaRPr lang="en-US" sz="3300" dirty="0">
              <a:ea typeface="ＭＳ Ｐゴシック" charset="0"/>
            </a:endParaRPr>
          </a:p>
        </p:txBody>
      </p:sp>
      <p:pic>
        <p:nvPicPr>
          <p:cNvPr id="14342" name="Picture 6" descr="001 alamo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895" y="1233018"/>
            <a:ext cx="7407554" cy="5586024"/>
          </a:xfrm>
        </p:spPr>
      </p:pic>
    </p:spTree>
    <p:extLst>
      <p:ext uri="{BB962C8B-B14F-4D97-AF65-F5344CB8AC3E}">
        <p14:creationId xmlns:p14="http://schemas.microsoft.com/office/powerpoint/2010/main" val="251288053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santa-ana-houst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2648" y="16194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a typeface="ＭＳ Ｐゴシック" charset="0"/>
              </a:rPr>
              <a:t>General Santa Anna surrenders to General Houston</a:t>
            </a:r>
          </a:p>
        </p:txBody>
      </p:sp>
    </p:spTree>
    <p:extLst>
      <p:ext uri="{BB962C8B-B14F-4D97-AF65-F5344CB8AC3E}">
        <p14:creationId xmlns:p14="http://schemas.microsoft.com/office/powerpoint/2010/main" val="2302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56388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Lone Star Republic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92976"/>
            <a:ext cx="6694442" cy="5065024"/>
          </a:xfrm>
        </p:spPr>
        <p:txBody>
          <a:bodyPr>
            <a:noAutofit/>
          </a:bodyPr>
          <a:lstStyle/>
          <a:p>
            <a:pPr eaLnBrk="1" hangingPunct="1"/>
            <a:r>
              <a:rPr lang="en-US" sz="3300" dirty="0">
                <a:solidFill>
                  <a:srgbClr val="000000"/>
                </a:solidFill>
                <a:ea typeface="ＭＳ Ｐゴシック" charset="0"/>
              </a:rPr>
              <a:t>In 1836, </a:t>
            </a:r>
            <a:r>
              <a:rPr lang="en-US" sz="3300" b="1" dirty="0">
                <a:solidFill>
                  <a:srgbClr val="000000"/>
                </a:solidFill>
                <a:ea typeface="ＭＳ Ｐゴシック" charset="0"/>
              </a:rPr>
              <a:t>Texas declared itself The Lone Star Republic</a:t>
            </a:r>
            <a:r>
              <a:rPr lang="en-US" sz="3300" dirty="0">
                <a:solidFill>
                  <a:srgbClr val="000000"/>
                </a:solidFill>
                <a:ea typeface="ＭＳ Ｐゴシック" charset="0"/>
              </a:rPr>
              <a:t>. </a:t>
            </a:r>
          </a:p>
          <a:p>
            <a:pPr eaLnBrk="1" hangingPunct="1"/>
            <a:r>
              <a:rPr lang="en-US" sz="3300" dirty="0">
                <a:solidFill>
                  <a:srgbClr val="000000"/>
                </a:solidFill>
                <a:ea typeface="ＭＳ Ｐゴシック" charset="0"/>
              </a:rPr>
              <a:t>Sam Houston was elected president.</a:t>
            </a:r>
          </a:p>
          <a:p>
            <a:pPr eaLnBrk="1" hangingPunct="1"/>
            <a:r>
              <a:rPr lang="en-US" sz="3300" b="1" dirty="0">
                <a:solidFill>
                  <a:srgbClr val="000000"/>
                </a:solidFill>
                <a:ea typeface="ＭＳ Ｐゴシック" charset="0"/>
              </a:rPr>
              <a:t>Some Americans wanted Texas to be part of the U.S</a:t>
            </a:r>
            <a:r>
              <a:rPr lang="en-US" sz="3300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3300" i="1" dirty="0">
                <a:solidFill>
                  <a:srgbClr val="000000"/>
                </a:solidFill>
                <a:ea typeface="ＭＳ Ｐゴシック" charset="0"/>
              </a:rPr>
              <a:t>Some people were afraid of Texas </a:t>
            </a:r>
            <a:r>
              <a:rPr lang="en-US" sz="3300" b="1" i="1" dirty="0">
                <a:solidFill>
                  <a:srgbClr val="000000"/>
                </a:solidFill>
                <a:ea typeface="ＭＳ Ｐゴシック" charset="0"/>
              </a:rPr>
              <a:t>becoming a slave state</a:t>
            </a:r>
            <a:r>
              <a:rPr lang="en-US" sz="3300" i="1" dirty="0">
                <a:solidFill>
                  <a:srgbClr val="000000"/>
                </a:solidFill>
                <a:ea typeface="ＭＳ Ｐゴシック" charset="0"/>
              </a:rPr>
              <a:t>, others of war with Mexico</a:t>
            </a:r>
            <a:r>
              <a:rPr lang="en-US" sz="3300" i="1" dirty="0" smtClean="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 sz="3300" i="1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23557" name="Picture 5" descr="republic-texas-fl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870"/>
            <a:ext cx="2971800" cy="1768106"/>
          </a:xfrm>
        </p:spPr>
      </p:pic>
      <p:pic>
        <p:nvPicPr>
          <p:cNvPr id="23558" name="Picture 6" descr="SamHous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42" y="2819400"/>
            <a:ext cx="244955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58920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ward-expansion-1783-18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6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500" b="1" dirty="0" smtClean="0"/>
              <a:t>Politics in the U.S.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40674" y="1437892"/>
            <a:ext cx="9484674" cy="5420107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1829-1837 </a:t>
            </a:r>
            <a:r>
              <a:rPr lang="en-US" sz="2800" b="1" dirty="0" smtClean="0"/>
              <a:t>Jackson</a:t>
            </a:r>
            <a:r>
              <a:rPr lang="en-US" sz="2800" dirty="0" smtClean="0"/>
              <a:t> - Democrat (for the common man), spoils system (faithful party members would be rewarded with government jobs), Indian Removal (Oklahoma), Tariffs (promote US industry),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Bank of US (Jackson felt it only benefitted the rich/unconstitutional)</a:t>
            </a:r>
          </a:p>
          <a:p>
            <a:pPr lvl="1"/>
            <a:r>
              <a:rPr lang="en-US" sz="2800" b="1" dirty="0" smtClean="0"/>
              <a:t>Whig Party </a:t>
            </a:r>
            <a:r>
              <a:rPr lang="en-US" sz="2800" dirty="0" smtClean="0"/>
              <a:t>forms – Supporters of the Bank of US split from Democrats, strong federal government, loose interpretation of Constitution, American System – lead by Henry Clay</a:t>
            </a:r>
          </a:p>
          <a:p>
            <a:pPr lvl="1"/>
            <a:r>
              <a:rPr lang="en-US" sz="2800" dirty="0" smtClean="0"/>
              <a:t>1836- Jackson successor Democrat </a:t>
            </a:r>
            <a:r>
              <a:rPr lang="en-US" sz="2800" b="1" dirty="0" smtClean="0"/>
              <a:t>Martin Van Buren </a:t>
            </a:r>
            <a:r>
              <a:rPr lang="en-US" sz="2800" dirty="0" smtClean="0"/>
              <a:t>elected as president</a:t>
            </a:r>
          </a:p>
          <a:p>
            <a:pPr lvl="2"/>
            <a:r>
              <a:rPr lang="en-US" sz="2800" dirty="0"/>
              <a:t>Against </a:t>
            </a:r>
            <a:r>
              <a:rPr lang="en-US" sz="2800" dirty="0" smtClean="0"/>
              <a:t>annexation of Texas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0539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NCFE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Autofit/>
          </a:bodyPr>
          <a:lstStyle/>
          <a:p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1560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Politics in the U.S. – POTUS #9 &amp; #10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36098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Next set of presidents are </a:t>
            </a:r>
            <a:r>
              <a:rPr lang="en-US" b="1" dirty="0" smtClean="0"/>
              <a:t>Whigs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After </a:t>
            </a:r>
            <a:r>
              <a:rPr lang="en-US" dirty="0" smtClean="0"/>
              <a:t>a depression in 1837, Whigs </a:t>
            </a:r>
            <a:r>
              <a:rPr lang="en-US" b="1" dirty="0" smtClean="0"/>
              <a:t>William Henry Harrison </a:t>
            </a:r>
            <a:r>
              <a:rPr lang="en-US" dirty="0" smtClean="0"/>
              <a:t>ran for president with VP John Tyler in 1840</a:t>
            </a:r>
          </a:p>
          <a:p>
            <a:r>
              <a:rPr lang="en-US" dirty="0" smtClean="0"/>
              <a:t>Whigs also won several seats in Congress</a:t>
            </a:r>
          </a:p>
          <a:p>
            <a:r>
              <a:rPr lang="en-US" dirty="0" smtClean="0"/>
              <a:t>Harrison died of pneumonia after a month and VP </a:t>
            </a:r>
            <a:r>
              <a:rPr lang="en-US" b="1" dirty="0" smtClean="0"/>
              <a:t>John Tyler </a:t>
            </a:r>
            <a:r>
              <a:rPr lang="en-US" dirty="0" smtClean="0"/>
              <a:t>became president (1841-1845)</a:t>
            </a:r>
          </a:p>
          <a:p>
            <a:pPr lvl="1"/>
            <a:r>
              <a:rPr lang="en-US" dirty="0" smtClean="0"/>
              <a:t>Went </a:t>
            </a:r>
            <a:r>
              <a:rPr lang="en-US" b="1" dirty="0" smtClean="0"/>
              <a:t>against</a:t>
            </a:r>
            <a:r>
              <a:rPr lang="en-US" dirty="0" smtClean="0"/>
              <a:t> the Whigs beliefs</a:t>
            </a:r>
          </a:p>
          <a:p>
            <a:pPr lvl="1"/>
            <a:r>
              <a:rPr lang="en-US" dirty="0" smtClean="0"/>
              <a:t>Vetoed the Bank of the US and American system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Annexed Texas to the US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William Henry Har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4863"/>
            <a:ext cx="3279885" cy="1853136"/>
          </a:xfrm>
          <a:prstGeom prst="rect">
            <a:avLst/>
          </a:prstGeom>
          <a:noFill/>
        </p:spPr>
      </p:pic>
      <p:pic>
        <p:nvPicPr>
          <p:cNvPr id="5" name="Picture 4" descr="John Ty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112" y="5004863"/>
            <a:ext cx="3279888" cy="1853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9885" y="5247374"/>
            <a:ext cx="2584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&lt;&lt;&lt; #9 William Henry Harrison</a:t>
            </a:r>
          </a:p>
          <a:p>
            <a:endParaRPr lang="en-US" dirty="0"/>
          </a:p>
          <a:p>
            <a:r>
              <a:rPr lang="en-US" dirty="0" smtClean="0"/>
              <a:t>John Tyler #10 &gt;&gt;&gt;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2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 smtClean="0"/>
              <a:t>Politics in the U.S. – POTUS #11</a:t>
            </a:r>
            <a:endParaRPr lang="en-US" sz="4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095348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expansionist</a:t>
            </a:r>
            <a:r>
              <a:rPr lang="en-US" dirty="0" smtClean="0"/>
              <a:t> President</a:t>
            </a:r>
          </a:p>
          <a:p>
            <a:r>
              <a:rPr lang="en-US" dirty="0" smtClean="0"/>
              <a:t>Annexing Texas was a key issue in the 1844 presidential election</a:t>
            </a:r>
          </a:p>
          <a:p>
            <a:r>
              <a:rPr lang="en-US" b="1" dirty="0" smtClean="0"/>
              <a:t>Democrat</a:t>
            </a:r>
            <a:r>
              <a:rPr lang="en-US" dirty="0" smtClean="0"/>
              <a:t> James K. Polk wins and is the 11</a:t>
            </a:r>
            <a:r>
              <a:rPr lang="en-US" baseline="30000" dirty="0" smtClean="0"/>
              <a:t>th</a:t>
            </a:r>
            <a:r>
              <a:rPr lang="en-US" dirty="0" smtClean="0"/>
              <a:t> president</a:t>
            </a:r>
          </a:p>
          <a:p>
            <a:pPr lvl="1"/>
            <a:r>
              <a:rPr lang="en-US" dirty="0" smtClean="0"/>
              <a:t>Southern slaveholder, believed in Manifest Destiny, approved of annexation</a:t>
            </a:r>
          </a:p>
          <a:p>
            <a:r>
              <a:rPr lang="en-US" b="1" dirty="0" smtClean="0"/>
              <a:t>To get the votes he promised northerners that he would annex Oregon territory</a:t>
            </a:r>
            <a:endParaRPr lang="en-US" b="1" dirty="0"/>
          </a:p>
        </p:txBody>
      </p:sp>
      <p:pic>
        <p:nvPicPr>
          <p:cNvPr id="4" name="Picture 2" descr="James K. Po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112" y="5004861"/>
            <a:ext cx="3279888" cy="1853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1621" y="6235019"/>
            <a:ext cx="23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#11 James K. Polk&gt;&gt;&gt;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9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700" b="1" dirty="0" smtClean="0"/>
              <a:t>Mexican-American War</a:t>
            </a:r>
            <a:endParaRPr lang="en-US" sz="4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4933981" cy="4855389"/>
          </a:xfrm>
        </p:spPr>
        <p:txBody>
          <a:bodyPr>
            <a:normAutofit/>
          </a:bodyPr>
          <a:lstStyle/>
          <a:p>
            <a:r>
              <a:rPr lang="en-US" b="1" dirty="0" smtClean="0"/>
              <a:t>When the U.S. annexed Texas they also included territory that Mexico claimed as theirs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Polk sent troops to the Rio Grande</a:t>
            </a:r>
          </a:p>
          <a:p>
            <a:pPr lvl="1"/>
            <a:r>
              <a:rPr lang="en-US" dirty="0" smtClean="0"/>
              <a:t>General Zachary Taylor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disputed land </a:t>
            </a:r>
            <a:r>
              <a:rPr lang="en-US" dirty="0" smtClean="0"/>
              <a:t>become a </a:t>
            </a:r>
            <a:r>
              <a:rPr lang="en-US" b="1" i="1" dirty="0" smtClean="0"/>
              <a:t>war</a:t>
            </a:r>
            <a:r>
              <a:rPr lang="en-US" dirty="0" smtClean="0"/>
              <a:t> between Mexico and America.</a:t>
            </a:r>
            <a:endParaRPr lang="en-US" dirty="0"/>
          </a:p>
        </p:txBody>
      </p:sp>
      <p:pic>
        <p:nvPicPr>
          <p:cNvPr id="4" name="Picture 2" descr="http://admin.bhbl.neric.org/~mmosall/ushistory/topics/Mexican%20American%20War.jpg"/>
          <p:cNvPicPr>
            <a:picLocks noChangeAspect="1" noChangeArrowheads="1"/>
          </p:cNvPicPr>
          <p:nvPr/>
        </p:nvPicPr>
        <p:blipFill>
          <a:blip r:embed="rId3" cstate="print"/>
          <a:srcRect l="45106" t="4912" r="16366" b="33678"/>
          <a:stretch>
            <a:fillRect/>
          </a:stretch>
        </p:blipFill>
        <p:spPr bwMode="auto">
          <a:xfrm>
            <a:off x="5162581" y="1600200"/>
            <a:ext cx="3981419" cy="4855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35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3285"/>
          </a:xfrm>
        </p:spPr>
        <p:txBody>
          <a:bodyPr>
            <a:noAutofit/>
          </a:bodyPr>
          <a:lstStyle/>
          <a:p>
            <a:pPr algn="ctr"/>
            <a:r>
              <a:rPr lang="en-US" sz="3900" b="1" dirty="0" smtClean="0"/>
              <a:t>Outcome of the war - U.S. Victory (Sept. 1847)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525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U.S. advantages</a:t>
            </a:r>
          </a:p>
          <a:p>
            <a:pPr lvl="1"/>
            <a:r>
              <a:rPr lang="en-US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Industry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 better weapons and supplies</a:t>
            </a:r>
          </a:p>
          <a:p>
            <a:pPr lvl="1"/>
            <a:r>
              <a:rPr lang="en-US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Man-power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Commanders trained at the military academy at West Point (Lee, Grant &amp; Sherman get experience)</a:t>
            </a:r>
          </a:p>
          <a:p>
            <a:r>
              <a:rPr lang="en-US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Mexico was undersupplied </a:t>
            </a:r>
            <a:r>
              <a:rPr lang="en-US" sz="32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and divided in support of the dictator Santa Anna</a:t>
            </a:r>
          </a:p>
          <a:p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Americans took control of New Mexico and 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California</a:t>
            </a:r>
            <a:endParaRPr lang="en-US" sz="32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6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84680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Treaty of Guadalupe Hidalgo (1848)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9612"/>
            <a:ext cx="9144000" cy="5130779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3200" b="1" dirty="0" smtClean="0">
                <a:solidFill>
                  <a:srgbClr val="174576"/>
                </a:solidFill>
              </a:rPr>
              <a:t>Ended the Mexican American War</a:t>
            </a:r>
          </a:p>
          <a:p>
            <a:pPr>
              <a:spcBef>
                <a:spcPts val="200"/>
              </a:spcBef>
            </a:pPr>
            <a:r>
              <a:rPr lang="en-US" sz="3200" b="1" dirty="0" smtClean="0">
                <a:solidFill>
                  <a:srgbClr val="174576"/>
                </a:solidFill>
              </a:rPr>
              <a:t>Set the border </a:t>
            </a:r>
            <a:r>
              <a:rPr lang="en-US" sz="3200" dirty="0" smtClean="0">
                <a:solidFill>
                  <a:srgbClr val="174576"/>
                </a:solidFill>
              </a:rPr>
              <a:t>for Texas at the Rio Grande</a:t>
            </a:r>
          </a:p>
          <a:p>
            <a:pPr>
              <a:spcBef>
                <a:spcPts val="200"/>
              </a:spcBef>
            </a:pPr>
            <a:r>
              <a:rPr lang="en-US" sz="3200" u="sng" dirty="0" smtClean="0">
                <a:solidFill>
                  <a:srgbClr val="174576"/>
                </a:solidFill>
              </a:rPr>
              <a:t>U.S. gained </a:t>
            </a:r>
            <a:r>
              <a:rPr lang="en-US" sz="3200" i="1" dirty="0" smtClean="0">
                <a:solidFill>
                  <a:srgbClr val="174576"/>
                </a:solidFill>
              </a:rPr>
              <a:t>New Mexico </a:t>
            </a:r>
            <a:r>
              <a:rPr lang="en-US" sz="3200" dirty="0" smtClean="0">
                <a:solidFill>
                  <a:srgbClr val="174576"/>
                </a:solidFill>
              </a:rPr>
              <a:t>and </a:t>
            </a:r>
            <a:r>
              <a:rPr lang="en-US" sz="3200" i="1" dirty="0" smtClean="0">
                <a:solidFill>
                  <a:srgbClr val="174576"/>
                </a:solidFill>
              </a:rPr>
              <a:t>California</a:t>
            </a:r>
            <a:r>
              <a:rPr lang="en-US" sz="3200" dirty="0" smtClean="0">
                <a:solidFill>
                  <a:srgbClr val="174576"/>
                </a:solidFill>
              </a:rPr>
              <a:t> territory (included CA, NV, UT, Arizona, part of Colorado and Wyoming) for </a:t>
            </a:r>
            <a:r>
              <a:rPr lang="en-US" sz="3200" b="1" dirty="0" smtClean="0">
                <a:solidFill>
                  <a:srgbClr val="174576"/>
                </a:solidFill>
              </a:rPr>
              <a:t>$15 million</a:t>
            </a:r>
          </a:p>
          <a:p>
            <a:pPr>
              <a:spcBef>
                <a:spcPts val="200"/>
              </a:spcBef>
            </a:pPr>
            <a:r>
              <a:rPr lang="en-US" sz="3200" b="1" dirty="0" smtClean="0">
                <a:solidFill>
                  <a:srgbClr val="174576"/>
                </a:solidFill>
              </a:rPr>
              <a:t>Promised American                                        citizenship to Latinos/                                            Latinas left in the </a:t>
            </a:r>
            <a:r>
              <a:rPr lang="en-US" sz="3200" b="1" dirty="0">
                <a:solidFill>
                  <a:srgbClr val="174576"/>
                </a:solidFill>
              </a:rPr>
              <a:t> </a:t>
            </a:r>
            <a:r>
              <a:rPr lang="en-US" sz="3200" b="1" dirty="0" smtClean="0">
                <a:solidFill>
                  <a:srgbClr val="174576"/>
                </a:solidFill>
              </a:rPr>
              <a:t>                                  western territories</a:t>
            </a:r>
          </a:p>
          <a:p>
            <a:pPr>
              <a:spcBef>
                <a:spcPts val="200"/>
              </a:spcBef>
            </a:pPr>
            <a:endParaRPr lang="en-US" sz="3200" dirty="0" smtClean="0">
              <a:solidFill>
                <a:srgbClr val="174576"/>
              </a:solidFill>
            </a:endParaRPr>
          </a:p>
          <a:p>
            <a:pPr>
              <a:spcBef>
                <a:spcPts val="200"/>
              </a:spcBef>
            </a:pPr>
            <a:endParaRPr lang="en-US" sz="3200" dirty="0">
              <a:solidFill>
                <a:srgbClr val="174576"/>
              </a:solidFill>
            </a:endParaRPr>
          </a:p>
        </p:txBody>
      </p:sp>
      <p:pic>
        <p:nvPicPr>
          <p:cNvPr id="190466" name="Picture 2" descr="http://jb-hdnp.org/Sarver/Maps/ah13_usgrowt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933" y="3830344"/>
            <a:ext cx="4092067" cy="3027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46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4520"/>
          </a:xfrm>
        </p:spPr>
        <p:txBody>
          <a:bodyPr>
            <a:normAutofit/>
          </a:bodyPr>
          <a:lstStyle/>
          <a:p>
            <a:r>
              <a:rPr lang="en-US" dirty="0" smtClean="0"/>
              <a:t>California Gold Rush (</a:t>
            </a:r>
            <a:r>
              <a:rPr lang="en-US" b="1" dirty="0" smtClean="0"/>
              <a:t>1849</a:t>
            </a:r>
            <a:r>
              <a:rPr lang="en-US" dirty="0" smtClean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73430"/>
            <a:ext cx="7067550" cy="3516071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174576"/>
                </a:solidFill>
              </a:rPr>
              <a:t>80,000 men rushed to California to find gold</a:t>
            </a:r>
          </a:p>
          <a:p>
            <a:r>
              <a:rPr lang="en-US" sz="2600" b="1" dirty="0" smtClean="0">
                <a:solidFill>
                  <a:srgbClr val="174576"/>
                </a:solidFill>
              </a:rPr>
              <a:t>Forty-niners</a:t>
            </a:r>
            <a:r>
              <a:rPr lang="en-US" sz="2600" dirty="0" smtClean="0">
                <a:solidFill>
                  <a:srgbClr val="174576"/>
                </a:solidFill>
              </a:rPr>
              <a:t>: nickname for the miners, most never earn much</a:t>
            </a:r>
          </a:p>
          <a:p>
            <a:r>
              <a:rPr lang="en-US" sz="2600" b="1" dirty="0" smtClean="0">
                <a:solidFill>
                  <a:srgbClr val="174576"/>
                </a:solidFill>
              </a:rPr>
              <a:t>Mining conditions</a:t>
            </a:r>
            <a:r>
              <a:rPr lang="en-US" sz="2600" dirty="0" smtClean="0">
                <a:solidFill>
                  <a:srgbClr val="174576"/>
                </a:solidFill>
              </a:rPr>
              <a:t>: poor sanitation, disease, no law &amp; order</a:t>
            </a:r>
          </a:p>
          <a:p>
            <a:endParaRPr lang="en-US" sz="2600" dirty="0">
              <a:solidFill>
                <a:srgbClr val="174576"/>
              </a:solidFill>
            </a:endParaRPr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3" cstate="print"/>
          <a:srcRect t="14266" b="8364"/>
          <a:stretch>
            <a:fillRect/>
          </a:stretch>
        </p:blipFill>
        <p:spPr bwMode="auto">
          <a:xfrm>
            <a:off x="4733872" y="4445581"/>
            <a:ext cx="441012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860403"/>
            <a:ext cx="2000250" cy="268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4445581"/>
            <a:ext cx="4657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Mining methods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Placer mining: dug for gold on the surface with picks and pans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Hydraulic mining: water used to erode hills (damaged environment)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Hard rock mining: used tunnels &amp; shafts (expensive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33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44" y="8626"/>
            <a:ext cx="4675456" cy="13687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Journey to California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" y="8626"/>
            <a:ext cx="4133705" cy="6849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1577708"/>
            <a:ext cx="502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were three ways to get to California from United States…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Overland</a:t>
            </a:r>
            <a:r>
              <a:rPr lang="en-US" sz="2400" dirty="0" smtClean="0"/>
              <a:t>- cutting across the country taking routes like the Oregon or Santa Fe Trail.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By </a:t>
            </a:r>
            <a:r>
              <a:rPr lang="en-US" sz="2400" b="1" dirty="0" smtClean="0"/>
              <a:t>ship to Panama in Central America</a:t>
            </a:r>
            <a:r>
              <a:rPr lang="en-US" sz="2400" dirty="0" smtClean="0"/>
              <a:t>, across dangerous jungles to the Pacific side.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By </a:t>
            </a:r>
            <a:r>
              <a:rPr lang="en-US" sz="2400" b="1" dirty="0" smtClean="0"/>
              <a:t>ship around the horn of South America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56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322" y="37864"/>
            <a:ext cx="4353105" cy="1341906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Chinese Immigrants</a:t>
            </a:r>
            <a:endParaRPr lang="en-US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3427753" cy="3572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5501" y="37864"/>
            <a:ext cx="5968499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Between 1848-1852 more than 20,000 Chinese immigrated to California (In 1852, 1 in 10 Californians was Chinese)</a:t>
            </a:r>
          </a:p>
          <a:p>
            <a:pPr algn="ctr"/>
            <a:endParaRPr lang="en-US" sz="2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22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Originally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welcomed by Californians!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Once mining became difficult attitudes towards immigrants changed.</a:t>
            </a:r>
          </a:p>
          <a:p>
            <a:pPr algn="ctr"/>
            <a:endParaRPr lang="en-US" sz="2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1852, state legislature passed law requiring foreign miners to pay monthly fee to mine.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Most immigrants left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Chinese immigrants paid the tax and stayed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Americans began to bully Chinese into leaving (cutting their queues (braids) and burning their shacks)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Many Chinese then left the mines to open businesses or begin farms. 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>
                <a:solidFill>
                  <a:srgbClr val="5729B1"/>
                </a:solidFill>
              </a:rPr>
              <a:t>Roots Prep</a:t>
            </a:r>
            <a:endParaRPr lang="en-US" sz="5500" dirty="0">
              <a:solidFill>
                <a:srgbClr val="5729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Part I: Define the terms</a:t>
            </a:r>
          </a:p>
          <a:p>
            <a:r>
              <a:rPr lang="en-US" sz="4400" dirty="0" smtClean="0"/>
              <a:t>Part 2: We will read this out loud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57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</a:rPr>
              <a:t>Manifest Destiny</a:t>
            </a:r>
            <a:endParaRPr lang="en-US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Manifest: Clear or obvious</a:t>
            </a:r>
          </a:p>
          <a:p>
            <a:pPr marL="0" indent="0" algn="ctr">
              <a:buNone/>
            </a:pPr>
            <a:r>
              <a:rPr lang="en-US" sz="4000" dirty="0" smtClean="0"/>
              <a:t>Destiny: Future or Fate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4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1192213" y="0"/>
            <a:ext cx="7951787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400" dirty="0">
                <a:latin typeface="Helvetica" charset="0"/>
                <a:cs typeface="Helvetica" charset="0"/>
              </a:rPr>
              <a:t>John </a:t>
            </a:r>
            <a:r>
              <a:rPr lang="en-US" sz="3400" dirty="0" err="1">
                <a:latin typeface="Helvetica" charset="0"/>
                <a:cs typeface="Helvetica" charset="0"/>
              </a:rPr>
              <a:t>Gast</a:t>
            </a:r>
            <a:r>
              <a:rPr lang="en-US" sz="3400" dirty="0">
                <a:latin typeface="Helvetica" charset="0"/>
                <a:cs typeface="Helvetica" charset="0"/>
              </a:rPr>
              <a:t>, American Progress, 1872</a:t>
            </a:r>
          </a:p>
        </p:txBody>
      </p:sp>
      <p:pic>
        <p:nvPicPr>
          <p:cNvPr id="2" name="Picture 1" descr="John+Gast,+American+Progres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3502" b="7103"/>
          <a:stretch/>
        </p:blipFill>
        <p:spPr>
          <a:xfrm>
            <a:off x="762000" y="655874"/>
            <a:ext cx="8348085" cy="62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34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Manifest Destiny still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/>
              <a:t>Manifest Destiny and TEXAS</a:t>
            </a:r>
            <a:endParaRPr lang="en-US" sz="3000" b="1" dirty="0"/>
          </a:p>
        </p:txBody>
      </p:sp>
      <p:pic>
        <p:nvPicPr>
          <p:cNvPr id="5" name="Picture 4" descr="u-30086_l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9829"/>
          <a:stretch/>
        </p:blipFill>
        <p:spPr>
          <a:xfrm>
            <a:off x="609600" y="650768"/>
            <a:ext cx="8519134" cy="62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30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Moving West - </a:t>
            </a:r>
            <a:r>
              <a:rPr lang="en-US" b="1" dirty="0" smtClean="0">
                <a:ea typeface="ＭＳ Ｐゴシック" charset="0"/>
              </a:rPr>
              <a:t>Texas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35162"/>
            <a:ext cx="4572000" cy="49228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ea typeface="ＭＳ Ｐゴシック" charset="0"/>
              </a:rPr>
              <a:t>The Spanish had been in the Americas since Columbus in 1492.</a:t>
            </a:r>
          </a:p>
          <a:p>
            <a:pPr eaLnBrk="1" hangingPunct="1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Spain owned a large part of North America, including Texas.</a:t>
            </a:r>
          </a:p>
        </p:txBody>
      </p:sp>
      <p:pic>
        <p:nvPicPr>
          <p:cNvPr id="3077" name="Picture 5" descr="na17th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>
          <a:xfrm>
            <a:off x="4619620" y="1935162"/>
            <a:ext cx="4524380" cy="4922838"/>
          </a:xfrm>
        </p:spPr>
      </p:pic>
    </p:spTree>
    <p:extLst>
      <p:ext uri="{BB962C8B-B14F-4D97-AF65-F5344CB8AC3E}">
        <p14:creationId xmlns:p14="http://schemas.microsoft.com/office/powerpoint/2010/main" val="273438426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4289" y="32822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kumimoji="1" lang="en-US" sz="4500" b="1" dirty="0" smtClean="0">
                <a:solidFill>
                  <a:srgbClr val="FF0000"/>
                </a:solidFill>
                <a:ea typeface="ＭＳ Ｐゴシック" charset="0"/>
              </a:rPr>
              <a:t>Mexico </a:t>
            </a:r>
            <a:r>
              <a:rPr kumimoji="1" lang="en-US" sz="4500" b="1" dirty="0">
                <a:solidFill>
                  <a:srgbClr val="FF0000"/>
                </a:solidFill>
                <a:ea typeface="ＭＳ Ｐゴシック" charset="0"/>
              </a:rPr>
              <a:t>won independence from </a:t>
            </a:r>
            <a:r>
              <a:rPr kumimoji="1" lang="en-US" sz="4500" b="1" dirty="0" smtClean="0">
                <a:solidFill>
                  <a:srgbClr val="FF0000"/>
                </a:solidFill>
                <a:ea typeface="ＭＳ Ｐゴシック" charset="0"/>
              </a:rPr>
              <a:t>Spain -1821</a:t>
            </a:r>
            <a:endParaRPr kumimoji="1" lang="en-US" sz="4500" b="1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3" name="Picture 2" descr="11-20-2008Mexico-1821_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3" y="1431533"/>
            <a:ext cx="8128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/>
          </p:nvPr>
        </p:nvSpPr>
        <p:spPr>
          <a:xfrm>
            <a:off x="692262" y="0"/>
            <a:ext cx="8472642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Texan Independence (1836)</a:t>
            </a:r>
          </a:p>
        </p:txBody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9144000" cy="536638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Mexico owned Texas </a:t>
            </a:r>
            <a:endParaRPr lang="en-US" sz="2800" dirty="0"/>
          </a:p>
          <a:p>
            <a:pPr lvl="1"/>
            <a:r>
              <a:rPr lang="en-US" sz="2800" dirty="0" smtClean="0"/>
              <a:t>Many Americans settled in TX</a:t>
            </a:r>
            <a:endParaRPr lang="en-US" sz="2800" dirty="0"/>
          </a:p>
          <a:p>
            <a:r>
              <a:rPr lang="en-US" sz="2800" b="1" dirty="0" smtClean="0"/>
              <a:t>Mexico agreed to let U.S citizens stay if they:</a:t>
            </a:r>
          </a:p>
          <a:p>
            <a:pPr lvl="1"/>
            <a:r>
              <a:rPr lang="en-US" sz="2800" b="1" dirty="0" smtClean="0"/>
              <a:t>Became Mexican </a:t>
            </a:r>
            <a:r>
              <a:rPr lang="en-US" sz="2800" b="1" i="1" dirty="0" smtClean="0"/>
              <a:t>citizens</a:t>
            </a:r>
            <a:r>
              <a:rPr lang="en-US" sz="2800" b="1" dirty="0" smtClean="0"/>
              <a:t>, </a:t>
            </a:r>
            <a:r>
              <a:rPr lang="en-US" sz="2800" b="1" i="1" dirty="0" smtClean="0"/>
              <a:t>gave up slavery </a:t>
            </a:r>
            <a:r>
              <a:rPr lang="en-US" sz="2800" b="1" dirty="0" smtClean="0"/>
              <a:t>&amp; joined the Roman </a:t>
            </a:r>
            <a:r>
              <a:rPr lang="en-US" sz="2800" b="1" i="1" dirty="0" smtClean="0"/>
              <a:t>Catholic</a:t>
            </a:r>
            <a:r>
              <a:rPr lang="en-US" sz="2800" b="1" dirty="0" smtClean="0"/>
              <a:t> Church</a:t>
            </a:r>
          </a:p>
          <a:p>
            <a:pPr lvl="1"/>
            <a:r>
              <a:rPr lang="en-US" sz="2800" dirty="0" smtClean="0"/>
              <a:t>Settlers would not… </a:t>
            </a:r>
            <a:r>
              <a:rPr lang="en-US" sz="2800" b="1" dirty="0" smtClean="0"/>
              <a:t>Instead, declared independence</a:t>
            </a:r>
          </a:p>
          <a:p>
            <a:r>
              <a:rPr lang="en-US" sz="2800" dirty="0" smtClean="0"/>
              <a:t>Steven F. Austin led American settlers </a:t>
            </a:r>
            <a:r>
              <a:rPr lang="en-US" sz="2800" dirty="0" smtClean="0"/>
              <a:t>to found </a:t>
            </a:r>
            <a:r>
              <a:rPr lang="en-US" sz="2800" dirty="0" smtClean="0"/>
              <a:t>Austin, TX</a:t>
            </a:r>
          </a:p>
          <a:p>
            <a:pPr lvl="1"/>
            <a:r>
              <a:rPr lang="en-US" sz="2800" dirty="0" smtClean="0"/>
              <a:t>Came from the South, raised corn pigs,                        cattle and cotton</a:t>
            </a:r>
          </a:p>
          <a:p>
            <a:pPr lvl="1"/>
            <a:endParaRPr lang="en-US" sz="2800" dirty="0" smtClean="0"/>
          </a:p>
        </p:txBody>
      </p:sp>
      <p:pic>
        <p:nvPicPr>
          <p:cNvPr id="9" name="Picture 2" descr="http://edu.glogster.com/media/2/10/26/29/102629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342" y="914400"/>
            <a:ext cx="1836658" cy="1709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4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2838</TotalTime>
  <Words>1462</Words>
  <Application>Microsoft Macintosh PowerPoint</Application>
  <PresentationFormat>On-screen Show (4:3)</PresentationFormat>
  <Paragraphs>178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1. Get out your NCFE Review 2. Turn in Unit 5 vocab and any missing work to the back</vt:lpstr>
      <vt:lpstr>NCFE Review</vt:lpstr>
      <vt:lpstr>Manifest Destiny</vt:lpstr>
      <vt:lpstr>John Gast, American Progress, 1872</vt:lpstr>
      <vt:lpstr>Does Manifest Destiny still exist?</vt:lpstr>
      <vt:lpstr>Manifest Destiny and TEXAS</vt:lpstr>
      <vt:lpstr>Moving West - Texas</vt:lpstr>
      <vt:lpstr>Mexico won independence from Spain -1821</vt:lpstr>
      <vt:lpstr>Texan Independence (1836)</vt:lpstr>
      <vt:lpstr>PowerPoint Presentation</vt:lpstr>
      <vt:lpstr>Rising Tensions in Texas</vt:lpstr>
      <vt:lpstr>PowerPoint Presentation</vt:lpstr>
      <vt:lpstr>Texas Independence</vt:lpstr>
      <vt:lpstr>Battle at San Jacinto </vt:lpstr>
      <vt:lpstr>The Alamo  Mexican Army was ultimately defeated</vt:lpstr>
      <vt:lpstr>General Santa Anna surrenders to General Houston</vt:lpstr>
      <vt:lpstr>Lone Star Republic</vt:lpstr>
      <vt:lpstr>PowerPoint Presentation</vt:lpstr>
      <vt:lpstr>Politics in the U.S.</vt:lpstr>
      <vt:lpstr>Politics in the U.S. – POTUS #9 &amp; #10</vt:lpstr>
      <vt:lpstr>Politics in the U.S. – POTUS #11</vt:lpstr>
      <vt:lpstr>Mexican-American War</vt:lpstr>
      <vt:lpstr>Outcome of the war - U.S. Victory (Sept. 1847)</vt:lpstr>
      <vt:lpstr>Treaty of Guadalupe Hidalgo (1848)</vt:lpstr>
      <vt:lpstr>California Gold Rush (1849)</vt:lpstr>
      <vt:lpstr>Journey to California</vt:lpstr>
      <vt:lpstr>Chinese Immigrants</vt:lpstr>
      <vt:lpstr>Roots Prep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Turn in your Annexation of texas organizer and poster 2. Get out your do now</dc:title>
  <dc:creator>Julia Maurer</dc:creator>
  <cp:lastModifiedBy>Julia Maurer</cp:lastModifiedBy>
  <cp:revision>39</cp:revision>
  <dcterms:created xsi:type="dcterms:W3CDTF">2017-05-02T22:44:03Z</dcterms:created>
  <dcterms:modified xsi:type="dcterms:W3CDTF">2020-01-07T01:44:42Z</dcterms:modified>
</cp:coreProperties>
</file>