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7" r:id="rId4"/>
    <p:sldId id="288" r:id="rId5"/>
    <p:sldId id="289" r:id="rId6"/>
    <p:sldId id="274" r:id="rId7"/>
    <p:sldId id="290" r:id="rId8"/>
    <p:sldId id="291" r:id="rId9"/>
    <p:sldId id="275" r:id="rId10"/>
    <p:sldId id="292" r:id="rId11"/>
    <p:sldId id="276" r:id="rId12"/>
    <p:sldId id="277" r:id="rId13"/>
    <p:sldId id="278" r:id="rId14"/>
    <p:sldId id="279" r:id="rId15"/>
    <p:sldId id="280" r:id="rId16"/>
    <p:sldId id="281" r:id="rId17"/>
    <p:sldId id="282" r:id="rId18"/>
    <p:sldId id="283" r:id="rId19"/>
    <p:sldId id="284"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7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43DFE-6377-494C-95D1-8C604904EDF3}" type="datetimeFigureOut">
              <a:rPr lang="en-US" smtClean="0"/>
              <a:t>4/10/19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98055-62FE-8441-B6BE-BF35ADC0832E}" type="slidenum">
              <a:rPr lang="en-US" smtClean="0"/>
              <a:t>‹#›</a:t>
            </a:fld>
            <a:endParaRPr lang="en-US"/>
          </a:p>
        </p:txBody>
      </p:sp>
    </p:spTree>
    <p:extLst>
      <p:ext uri="{BB962C8B-B14F-4D97-AF65-F5344CB8AC3E}">
        <p14:creationId xmlns:p14="http://schemas.microsoft.com/office/powerpoint/2010/main" val="3621467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2</a:t>
            </a:fld>
            <a:endParaRPr lang="en-US"/>
          </a:p>
        </p:txBody>
      </p:sp>
    </p:spTree>
    <p:extLst>
      <p:ext uri="{BB962C8B-B14F-4D97-AF65-F5344CB8AC3E}">
        <p14:creationId xmlns:p14="http://schemas.microsoft.com/office/powerpoint/2010/main" val="985720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15</a:t>
            </a:fld>
            <a:endParaRPr lang="en-US"/>
          </a:p>
        </p:txBody>
      </p:sp>
    </p:spTree>
    <p:extLst>
      <p:ext uri="{BB962C8B-B14F-4D97-AF65-F5344CB8AC3E}">
        <p14:creationId xmlns:p14="http://schemas.microsoft.com/office/powerpoint/2010/main" val="83069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16</a:t>
            </a:fld>
            <a:endParaRPr lang="en-US"/>
          </a:p>
        </p:txBody>
      </p:sp>
    </p:spTree>
    <p:extLst>
      <p:ext uri="{BB962C8B-B14F-4D97-AF65-F5344CB8AC3E}">
        <p14:creationId xmlns:p14="http://schemas.microsoft.com/office/powerpoint/2010/main" val="239210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17</a:t>
            </a:fld>
            <a:endParaRPr lang="en-US"/>
          </a:p>
        </p:txBody>
      </p:sp>
    </p:spTree>
    <p:extLst>
      <p:ext uri="{BB962C8B-B14F-4D97-AF65-F5344CB8AC3E}">
        <p14:creationId xmlns:p14="http://schemas.microsoft.com/office/powerpoint/2010/main" val="369776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18</a:t>
            </a:fld>
            <a:endParaRPr lang="en-US"/>
          </a:p>
        </p:txBody>
      </p:sp>
    </p:spTree>
    <p:extLst>
      <p:ext uri="{BB962C8B-B14F-4D97-AF65-F5344CB8AC3E}">
        <p14:creationId xmlns:p14="http://schemas.microsoft.com/office/powerpoint/2010/main" val="182729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19</a:t>
            </a:fld>
            <a:endParaRPr lang="en-US"/>
          </a:p>
        </p:txBody>
      </p:sp>
    </p:spTree>
    <p:extLst>
      <p:ext uri="{BB962C8B-B14F-4D97-AF65-F5344CB8AC3E}">
        <p14:creationId xmlns:p14="http://schemas.microsoft.com/office/powerpoint/2010/main" val="135690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factions came about – Patriots and Loyalists</a:t>
            </a:r>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3</a:t>
            </a:fld>
            <a:endParaRPr lang="en-US"/>
          </a:p>
        </p:txBody>
      </p:sp>
    </p:spTree>
    <p:extLst>
      <p:ext uri="{BB962C8B-B14F-4D97-AF65-F5344CB8AC3E}">
        <p14:creationId xmlns:p14="http://schemas.microsoft.com/office/powerpoint/2010/main" val="217242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Popular</a:t>
            </a:r>
            <a:r>
              <a:rPr lang="en-US" baseline="0" dirty="0" smtClean="0"/>
              <a:t> sovereignty – Authority of the government given by the people --- power of the people to vote and chose government</a:t>
            </a:r>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4</a:t>
            </a:fld>
            <a:endParaRPr lang="en-US"/>
          </a:p>
        </p:txBody>
      </p:sp>
    </p:spTree>
    <p:extLst>
      <p:ext uri="{BB962C8B-B14F-4D97-AF65-F5344CB8AC3E}">
        <p14:creationId xmlns:p14="http://schemas.microsoft.com/office/powerpoint/2010/main" val="203270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6</a:t>
            </a:fld>
            <a:endParaRPr lang="en-US"/>
          </a:p>
        </p:txBody>
      </p:sp>
    </p:spTree>
    <p:extLst>
      <p:ext uri="{BB962C8B-B14F-4D97-AF65-F5344CB8AC3E}">
        <p14:creationId xmlns:p14="http://schemas.microsoft.com/office/powerpoint/2010/main" val="37737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social, economic, and political with the class</a:t>
            </a:r>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9</a:t>
            </a:fld>
            <a:endParaRPr lang="en-US"/>
          </a:p>
        </p:txBody>
      </p:sp>
    </p:spTree>
    <p:extLst>
      <p:ext uri="{BB962C8B-B14F-4D97-AF65-F5344CB8AC3E}">
        <p14:creationId xmlns:p14="http://schemas.microsoft.com/office/powerpoint/2010/main" val="322608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11</a:t>
            </a:fld>
            <a:endParaRPr lang="en-US"/>
          </a:p>
        </p:txBody>
      </p:sp>
    </p:spTree>
    <p:extLst>
      <p:ext uri="{BB962C8B-B14F-4D97-AF65-F5344CB8AC3E}">
        <p14:creationId xmlns:p14="http://schemas.microsoft.com/office/powerpoint/2010/main" val="30077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12</a:t>
            </a:fld>
            <a:endParaRPr lang="en-US"/>
          </a:p>
        </p:txBody>
      </p:sp>
    </p:spTree>
    <p:extLst>
      <p:ext uri="{BB962C8B-B14F-4D97-AF65-F5344CB8AC3E}">
        <p14:creationId xmlns:p14="http://schemas.microsoft.com/office/powerpoint/2010/main" val="67747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98055-62FE-8441-B6BE-BF35ADC0832E}" type="slidenum">
              <a:rPr lang="en-US" smtClean="0"/>
              <a:t>13</a:t>
            </a:fld>
            <a:endParaRPr lang="en-US"/>
          </a:p>
        </p:txBody>
      </p:sp>
    </p:spTree>
    <p:extLst>
      <p:ext uri="{BB962C8B-B14F-4D97-AF65-F5344CB8AC3E}">
        <p14:creationId xmlns:p14="http://schemas.microsoft.com/office/powerpoint/2010/main" val="316240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8298055-62FE-8441-B6BE-BF35ADC0832E}" type="slidenum">
              <a:rPr lang="en-US" smtClean="0"/>
              <a:t>14</a:t>
            </a:fld>
            <a:endParaRPr lang="en-US"/>
          </a:p>
        </p:txBody>
      </p:sp>
    </p:spTree>
    <p:extLst>
      <p:ext uri="{BB962C8B-B14F-4D97-AF65-F5344CB8AC3E}">
        <p14:creationId xmlns:p14="http://schemas.microsoft.com/office/powerpoint/2010/main" val="368142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April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April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April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April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April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April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April 10,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April 10,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April 10,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April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April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April 10, 2019</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VEZqarUnVp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8275"/>
            <a:ext cx="9144000" cy="3476353"/>
          </a:xfrm>
        </p:spPr>
        <p:txBody>
          <a:bodyPr>
            <a:noAutofit/>
          </a:bodyPr>
          <a:lstStyle/>
          <a:p>
            <a:r>
              <a:rPr lang="en-US" sz="3400" dirty="0" smtClean="0">
                <a:solidFill>
                  <a:schemeClr val="accent2">
                    <a:lumMod val="60000"/>
                    <a:lumOff val="40000"/>
                  </a:schemeClr>
                </a:solidFill>
              </a:rPr>
              <a:t>1. Get out your do now</a:t>
            </a:r>
            <a:br>
              <a:rPr lang="en-US" sz="3400" dirty="0" smtClean="0">
                <a:solidFill>
                  <a:schemeClr val="accent2">
                    <a:lumMod val="60000"/>
                    <a:lumOff val="40000"/>
                  </a:schemeClr>
                </a:solidFill>
              </a:rPr>
            </a:br>
            <a:r>
              <a:rPr lang="en-US" sz="3400" dirty="0" smtClean="0">
                <a:solidFill>
                  <a:schemeClr val="accent2">
                    <a:lumMod val="60000"/>
                    <a:lumOff val="40000"/>
                  </a:schemeClr>
                </a:solidFill>
              </a:rPr>
              <a:t>2. Turn in your Crash </a:t>
            </a:r>
            <a:r>
              <a:rPr lang="en-US" sz="3400" dirty="0" smtClean="0">
                <a:solidFill>
                  <a:schemeClr val="accent2">
                    <a:lumMod val="60000"/>
                    <a:lumOff val="40000"/>
                  </a:schemeClr>
                </a:solidFill>
              </a:rPr>
              <a:t>Course French Revolution </a:t>
            </a:r>
            <a:r>
              <a:rPr lang="en-US" sz="3400" dirty="0" smtClean="0">
                <a:solidFill>
                  <a:schemeClr val="accent2">
                    <a:lumMod val="60000"/>
                    <a:lumOff val="40000"/>
                  </a:schemeClr>
                </a:solidFill>
              </a:rPr>
              <a:t>to the sub</a:t>
            </a:r>
            <a:br>
              <a:rPr lang="en-US" sz="3400" dirty="0" smtClean="0">
                <a:solidFill>
                  <a:schemeClr val="accent2">
                    <a:lumMod val="60000"/>
                    <a:lumOff val="40000"/>
                  </a:schemeClr>
                </a:solidFill>
              </a:rPr>
            </a:br>
            <a:r>
              <a:rPr lang="en-US" sz="3400" dirty="0" smtClean="0">
                <a:solidFill>
                  <a:schemeClr val="accent2">
                    <a:lumMod val="60000"/>
                    <a:lumOff val="40000"/>
                  </a:schemeClr>
                </a:solidFill>
              </a:rPr>
              <a:t>3. Be kind and respectful</a:t>
            </a:r>
            <a:endParaRPr lang="en-US" sz="3400" dirty="0">
              <a:solidFill>
                <a:schemeClr val="accent3">
                  <a:lumMod val="60000"/>
                  <a:lumOff val="40000"/>
                </a:schemeClr>
              </a:solidFill>
            </a:endParaRPr>
          </a:p>
        </p:txBody>
      </p:sp>
      <p:sp>
        <p:nvSpPr>
          <p:cNvPr id="3" name="Subtitle 2"/>
          <p:cNvSpPr>
            <a:spLocks noGrp="1"/>
          </p:cNvSpPr>
          <p:nvPr>
            <p:ph type="subTitle" idx="1"/>
          </p:nvPr>
        </p:nvSpPr>
        <p:spPr>
          <a:xfrm>
            <a:off x="5257800" y="4116386"/>
            <a:ext cx="3886200" cy="1825625"/>
          </a:xfrm>
        </p:spPr>
        <p:txBody>
          <a:bodyPr>
            <a:normAutofit/>
          </a:bodyPr>
          <a:lstStyle/>
          <a:p>
            <a:r>
              <a:rPr lang="en-US" sz="2500" dirty="0" smtClean="0"/>
              <a:t>Happy </a:t>
            </a:r>
            <a:r>
              <a:rPr lang="en-US" sz="2500" dirty="0" smtClean="0"/>
              <a:t>Thursday!</a:t>
            </a:r>
            <a:endParaRPr lang="en-US" sz="2500" dirty="0" smtClean="0"/>
          </a:p>
        </p:txBody>
      </p:sp>
    </p:spTree>
    <p:extLst>
      <p:ext uri="{BB962C8B-B14F-4D97-AF65-F5344CB8AC3E}">
        <p14:creationId xmlns:p14="http://schemas.microsoft.com/office/powerpoint/2010/main" val="4656779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604"/>
            <a:ext cx="7772400" cy="1143000"/>
          </a:xfrm>
        </p:spPr>
        <p:txBody>
          <a:bodyPr>
            <a:normAutofit/>
          </a:bodyPr>
          <a:lstStyle/>
          <a:p>
            <a:pPr algn="ctr"/>
            <a:r>
              <a:rPr lang="en-US" sz="4400" b="1" dirty="0" smtClean="0"/>
              <a:t>Stations</a:t>
            </a:r>
            <a:endParaRPr lang="en-US" sz="4400" b="1" dirty="0"/>
          </a:p>
        </p:txBody>
      </p:sp>
      <p:sp>
        <p:nvSpPr>
          <p:cNvPr id="3" name="Content Placeholder 2"/>
          <p:cNvSpPr>
            <a:spLocks noGrp="1"/>
          </p:cNvSpPr>
          <p:nvPr>
            <p:ph idx="1"/>
          </p:nvPr>
        </p:nvSpPr>
        <p:spPr>
          <a:xfrm>
            <a:off x="0" y="978599"/>
            <a:ext cx="9144000" cy="4663959"/>
          </a:xfrm>
        </p:spPr>
        <p:txBody>
          <a:bodyPr numCol="2">
            <a:noAutofit/>
          </a:bodyPr>
          <a:lstStyle/>
          <a:p>
            <a:r>
              <a:rPr lang="en-US" sz="2900" b="1" dirty="0" smtClean="0"/>
              <a:t>You have 9 stations to visit</a:t>
            </a:r>
          </a:p>
          <a:p>
            <a:r>
              <a:rPr lang="en-US" sz="2900" dirty="0" smtClean="0"/>
              <a:t>You can go in any order, as long as you visit all 9 and answer the questions for each station.</a:t>
            </a:r>
          </a:p>
          <a:p>
            <a:r>
              <a:rPr lang="en-US" sz="2900" dirty="0" smtClean="0"/>
              <a:t>Don’t </a:t>
            </a:r>
            <a:r>
              <a:rPr lang="en-US" sz="2900" dirty="0" smtClean="0"/>
              <a:t>forget to fill out your organizer (political, social, economic) either as you go OR after visiting the stations. Refer to the station to make sure you know which one it is.</a:t>
            </a:r>
          </a:p>
          <a:p>
            <a:r>
              <a:rPr lang="en-US" sz="2900" dirty="0" smtClean="0"/>
              <a:t>Don’t rush through them, make sure you read/view each station and answer all the questions.</a:t>
            </a:r>
          </a:p>
          <a:p>
            <a:r>
              <a:rPr lang="en-US" sz="2900" dirty="0" smtClean="0"/>
              <a:t>You have the rest of the class period to complete the activity.</a:t>
            </a:r>
            <a:endParaRPr lang="en-US" sz="2900" dirty="0"/>
          </a:p>
        </p:txBody>
      </p:sp>
    </p:spTree>
    <p:extLst>
      <p:ext uri="{BB962C8B-B14F-4D97-AF65-F5344CB8AC3E}">
        <p14:creationId xmlns:p14="http://schemas.microsoft.com/office/powerpoint/2010/main" val="270347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47"/>
            <a:ext cx="9144000" cy="1143000"/>
          </a:xfrm>
        </p:spPr>
        <p:txBody>
          <a:bodyPr>
            <a:normAutofit fontScale="90000"/>
          </a:bodyPr>
          <a:lstStyle/>
          <a:p>
            <a:r>
              <a:rPr lang="en-US" dirty="0" smtClean="0"/>
              <a:t>Social? Economic? Political? </a:t>
            </a:r>
            <a:r>
              <a:rPr lang="en-US" dirty="0" smtClean="0"/>
              <a:t>--Station 1</a:t>
            </a:r>
            <a:endParaRPr lang="en-US" dirty="0"/>
          </a:p>
        </p:txBody>
      </p:sp>
      <p:pic>
        <p:nvPicPr>
          <p:cNvPr id="3" name="Picture 2"/>
          <p:cNvPicPr>
            <a:picLocks noChangeAspect="1"/>
          </p:cNvPicPr>
          <p:nvPr/>
        </p:nvPicPr>
        <p:blipFill>
          <a:blip r:embed="rId3"/>
          <a:stretch>
            <a:fillRect/>
          </a:stretch>
        </p:blipFill>
        <p:spPr>
          <a:xfrm>
            <a:off x="1" y="891624"/>
            <a:ext cx="9144000" cy="5966376"/>
          </a:xfrm>
          <a:prstGeom prst="rect">
            <a:avLst/>
          </a:prstGeom>
        </p:spPr>
      </p:pic>
    </p:spTree>
    <p:extLst>
      <p:ext uri="{BB962C8B-B14F-4D97-AF65-F5344CB8AC3E}">
        <p14:creationId xmlns:p14="http://schemas.microsoft.com/office/powerpoint/2010/main" val="495454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Social? Economic? Political</a:t>
            </a:r>
            <a:r>
              <a:rPr lang="en-US" dirty="0" smtClean="0"/>
              <a:t>?   </a:t>
            </a:r>
            <a:r>
              <a:rPr lang="en-US" dirty="0" smtClean="0"/>
              <a:t>Station 2</a:t>
            </a:r>
            <a:endParaRPr lang="en-US" dirty="0"/>
          </a:p>
        </p:txBody>
      </p:sp>
      <p:pic>
        <p:nvPicPr>
          <p:cNvPr id="3" name="Picture 2"/>
          <p:cNvPicPr>
            <a:picLocks noChangeAspect="1"/>
          </p:cNvPicPr>
          <p:nvPr/>
        </p:nvPicPr>
        <p:blipFill>
          <a:blip r:embed="rId3"/>
          <a:stretch>
            <a:fillRect/>
          </a:stretch>
        </p:blipFill>
        <p:spPr>
          <a:xfrm>
            <a:off x="-1" y="1333668"/>
            <a:ext cx="9191365" cy="3517683"/>
          </a:xfrm>
          <a:prstGeom prst="rect">
            <a:avLst/>
          </a:prstGeom>
        </p:spPr>
      </p:pic>
    </p:spTree>
    <p:extLst>
      <p:ext uri="{BB962C8B-B14F-4D97-AF65-F5344CB8AC3E}">
        <p14:creationId xmlns:p14="http://schemas.microsoft.com/office/powerpoint/2010/main" val="614726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2941232" cy="4895325"/>
          </a:xfrm>
        </p:spPr>
        <p:txBody>
          <a:bodyPr/>
          <a:lstStyle/>
          <a:p>
            <a:r>
              <a:rPr lang="en-US" dirty="0" smtClean="0"/>
              <a:t>Social?</a:t>
            </a:r>
            <a:br>
              <a:rPr lang="en-US" dirty="0" smtClean="0"/>
            </a:br>
            <a:r>
              <a:rPr lang="en-US" dirty="0" smtClean="0"/>
              <a:t>Economic?</a:t>
            </a:r>
            <a:br>
              <a:rPr lang="en-US" dirty="0" smtClean="0"/>
            </a:br>
            <a:r>
              <a:rPr lang="en-US" dirty="0" smtClean="0"/>
              <a:t>Political</a:t>
            </a:r>
            <a:r>
              <a:rPr lang="en-US" dirty="0" smtClean="0"/>
              <a:t>?</a:t>
            </a:r>
            <a:br>
              <a:rPr lang="en-US" dirty="0" smtClean="0"/>
            </a:br>
            <a:r>
              <a:rPr lang="en-US" dirty="0" smtClean="0"/>
              <a:t>Station 3</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6085" y="0"/>
            <a:ext cx="5538322" cy="6858000"/>
          </a:xfrm>
          <a:prstGeom prst="rect">
            <a:avLst/>
          </a:prstGeom>
        </p:spPr>
      </p:pic>
    </p:spTree>
    <p:extLst>
      <p:ext uri="{BB962C8B-B14F-4D97-AF65-F5344CB8AC3E}">
        <p14:creationId xmlns:p14="http://schemas.microsoft.com/office/powerpoint/2010/main" val="153378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0" y="274638"/>
            <a:ext cx="2453319" cy="4048520"/>
          </a:xfrm>
        </p:spPr>
        <p:txBody>
          <a:bodyPr>
            <a:normAutofit/>
          </a:bodyPr>
          <a:lstStyle/>
          <a:p>
            <a:r>
              <a:rPr lang="en-US" sz="2700" dirty="0"/>
              <a:t>Social?</a:t>
            </a:r>
            <a:br>
              <a:rPr lang="en-US" sz="2700" dirty="0"/>
            </a:br>
            <a:r>
              <a:rPr lang="en-US" sz="2700" dirty="0"/>
              <a:t>Economic?</a:t>
            </a:r>
            <a:br>
              <a:rPr lang="en-US" sz="2700" dirty="0"/>
            </a:br>
            <a:r>
              <a:rPr lang="en-US" sz="2700" dirty="0"/>
              <a:t>Political</a:t>
            </a:r>
            <a:r>
              <a:rPr lang="en-US" sz="2700" dirty="0" smtClean="0"/>
              <a:t>?</a:t>
            </a:r>
            <a:br>
              <a:rPr lang="en-US" sz="2700" dirty="0" smtClean="0"/>
            </a:br>
            <a:r>
              <a:rPr lang="en-US" sz="2700" dirty="0"/>
              <a:t/>
            </a:r>
            <a:br>
              <a:rPr lang="en-US" sz="2700" dirty="0"/>
            </a:br>
            <a:r>
              <a:rPr lang="en-US" sz="2700" dirty="0" smtClean="0"/>
              <a:t>Station 4</a:t>
            </a:r>
            <a:endParaRPr lang="en-US" sz="2700" dirty="0"/>
          </a:p>
        </p:txBody>
      </p:sp>
      <p:pic>
        <p:nvPicPr>
          <p:cNvPr id="4" name="Picture 3" descr="Screen Shot 2019-04-10 at 6.09.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0"/>
            <a:ext cx="6629400" cy="6502400"/>
          </a:xfrm>
          <a:prstGeom prst="rect">
            <a:avLst/>
          </a:prstGeom>
        </p:spPr>
      </p:pic>
    </p:spTree>
    <p:extLst>
      <p:ext uri="{BB962C8B-B14F-4D97-AF65-F5344CB8AC3E}">
        <p14:creationId xmlns:p14="http://schemas.microsoft.com/office/powerpoint/2010/main" val="17887326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464" y="53708"/>
            <a:ext cx="3448530" cy="3332667"/>
          </a:xfrm>
        </p:spPr>
        <p:txBody>
          <a:bodyPr/>
          <a:lstStyle/>
          <a:p>
            <a:pPr algn="ctr"/>
            <a:r>
              <a:rPr lang="en-US" dirty="0"/>
              <a:t>Social?</a:t>
            </a:r>
            <a:br>
              <a:rPr lang="en-US" dirty="0"/>
            </a:br>
            <a:r>
              <a:rPr lang="en-US" dirty="0"/>
              <a:t>Economic?</a:t>
            </a:r>
            <a:br>
              <a:rPr lang="en-US" dirty="0"/>
            </a:br>
            <a:r>
              <a:rPr lang="en-US" dirty="0"/>
              <a:t>Political</a:t>
            </a:r>
            <a:r>
              <a:rPr lang="en-US" dirty="0" smtClean="0"/>
              <a:t>?</a:t>
            </a:r>
            <a:br>
              <a:rPr lang="en-US" dirty="0" smtClean="0"/>
            </a:br>
            <a:r>
              <a:rPr lang="en-US" dirty="0"/>
              <a:t/>
            </a:r>
            <a:br>
              <a:rPr lang="en-US" dirty="0"/>
            </a:br>
            <a:r>
              <a:rPr lang="en-US" dirty="0" smtClean="0"/>
              <a:t>Station 5</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073595" cy="398784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1477" y="3296391"/>
            <a:ext cx="5362523" cy="3561609"/>
          </a:xfrm>
          <a:prstGeom prst="rect">
            <a:avLst/>
          </a:prstGeom>
        </p:spPr>
      </p:pic>
    </p:spTree>
    <p:extLst>
      <p:ext uri="{BB962C8B-B14F-4D97-AF65-F5344CB8AC3E}">
        <p14:creationId xmlns:p14="http://schemas.microsoft.com/office/powerpoint/2010/main" val="10113335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23048"/>
            <a:ext cx="7772400" cy="1143000"/>
          </a:xfrm>
        </p:spPr>
        <p:txBody>
          <a:bodyPr>
            <a:normAutofit/>
          </a:bodyPr>
          <a:lstStyle/>
          <a:p>
            <a:r>
              <a:rPr lang="en-US" sz="3400" dirty="0" smtClean="0">
                <a:solidFill>
                  <a:schemeClr val="bg1"/>
                </a:solidFill>
              </a:rPr>
              <a:t>Social? Economic? Political</a:t>
            </a:r>
            <a:r>
              <a:rPr lang="en-US" sz="3400" dirty="0" smtClean="0">
                <a:solidFill>
                  <a:schemeClr val="bg1"/>
                </a:solidFill>
              </a:rPr>
              <a:t>? </a:t>
            </a:r>
            <a:r>
              <a:rPr lang="en-US" sz="3400" dirty="0">
                <a:solidFill>
                  <a:schemeClr val="bg1"/>
                </a:solidFill>
              </a:rPr>
              <a:t> </a:t>
            </a:r>
            <a:r>
              <a:rPr lang="en-US" sz="3400" dirty="0" smtClean="0">
                <a:solidFill>
                  <a:schemeClr val="bg1"/>
                </a:solidFill>
              </a:rPr>
              <a:t> Station 6</a:t>
            </a:r>
            <a:endParaRPr lang="en-US" sz="3400" dirty="0">
              <a:solidFill>
                <a:schemeClr val="bg1"/>
              </a:solidFill>
            </a:endParaRPr>
          </a:p>
        </p:txBody>
      </p:sp>
      <p:sp>
        <p:nvSpPr>
          <p:cNvPr id="3" name="Content Placeholder 2"/>
          <p:cNvSpPr>
            <a:spLocks noGrp="1"/>
          </p:cNvSpPr>
          <p:nvPr>
            <p:ph idx="1"/>
          </p:nvPr>
        </p:nvSpPr>
        <p:spPr>
          <a:xfrm>
            <a:off x="0" y="0"/>
            <a:ext cx="9144000" cy="5723048"/>
          </a:xfrm>
        </p:spPr>
        <p:txBody>
          <a:bodyPr>
            <a:noAutofit/>
          </a:bodyPr>
          <a:lstStyle/>
          <a:p>
            <a:pPr marL="68580" indent="0">
              <a:buNone/>
            </a:pPr>
            <a:r>
              <a:rPr lang="en-US" sz="2100" dirty="0"/>
              <a:t> . . . The 12th. Walking up a long hill, to ease my mare [female horse], I </a:t>
            </a:r>
            <a:r>
              <a:rPr lang="en-US" sz="2100" dirty="0" smtClean="0"/>
              <a:t>was joined </a:t>
            </a:r>
            <a:r>
              <a:rPr lang="en-US" sz="2100" dirty="0"/>
              <a:t>by a poor woman, who complained of the times, and that it was a </a:t>
            </a:r>
            <a:r>
              <a:rPr lang="en-US" sz="2100" dirty="0" smtClean="0"/>
              <a:t>sad country</a:t>
            </a:r>
            <a:r>
              <a:rPr lang="en-US" sz="2100" dirty="0"/>
              <a:t>; demanding her reasons, she said her husband had but a morsel </a:t>
            </a:r>
            <a:r>
              <a:rPr lang="en-US" sz="2100" dirty="0" smtClean="0"/>
              <a:t>of land</a:t>
            </a:r>
            <a:r>
              <a:rPr lang="en-US" sz="2100" dirty="0"/>
              <a:t>, one cow, and a poor little horse, yet they had a </a:t>
            </a:r>
            <a:r>
              <a:rPr lang="en-US" sz="2100" dirty="0" err="1"/>
              <a:t>franchar</a:t>
            </a:r>
            <a:r>
              <a:rPr lang="en-US" sz="2100" dirty="0"/>
              <a:t>  (42 lb.) of wheat</a:t>
            </a:r>
            <a:r>
              <a:rPr lang="en-US" sz="2100" dirty="0" smtClean="0"/>
              <a:t>, and </a:t>
            </a:r>
            <a:r>
              <a:rPr lang="en-US" sz="2100" dirty="0"/>
              <a:t>three chickens, to pay as a quit-rent  [a payment that allowed the </a:t>
            </a:r>
            <a:r>
              <a:rPr lang="en-US" sz="2100" dirty="0" smtClean="0"/>
              <a:t>husband and </a:t>
            </a:r>
            <a:r>
              <a:rPr lang="en-US" sz="2100" dirty="0"/>
              <a:t>wife to continue to use their land] to one Seigneur  [noble]; and four </a:t>
            </a:r>
            <a:r>
              <a:rPr lang="en-US" sz="2100" dirty="0" err="1" smtClean="0"/>
              <a:t>franchar</a:t>
            </a:r>
            <a:r>
              <a:rPr lang="en-US" sz="2100" dirty="0"/>
              <a:t> </a:t>
            </a:r>
            <a:r>
              <a:rPr lang="en-US" sz="2100" dirty="0" smtClean="0"/>
              <a:t> </a:t>
            </a:r>
            <a:r>
              <a:rPr lang="en-US" sz="2100" dirty="0"/>
              <a:t>of oats, one chicken and 1 </a:t>
            </a:r>
            <a:r>
              <a:rPr lang="en-US" sz="2100" dirty="0" err="1"/>
              <a:t>sou</a:t>
            </a:r>
            <a:r>
              <a:rPr lang="en-US" sz="2100" dirty="0"/>
              <a:t>  [small unit of money] to pay to another, </a:t>
            </a:r>
            <a:r>
              <a:rPr lang="en-US" sz="2100" dirty="0" smtClean="0"/>
              <a:t>besides very </a:t>
            </a:r>
            <a:r>
              <a:rPr lang="en-US" sz="2100" dirty="0"/>
              <a:t>heavy </a:t>
            </a:r>
            <a:r>
              <a:rPr lang="en-US" sz="2100" dirty="0" err="1"/>
              <a:t>tailles</a:t>
            </a:r>
            <a:r>
              <a:rPr lang="en-US" sz="2100" dirty="0"/>
              <a:t> [taxes on the land and its produce] and other taxes[…] It </a:t>
            </a:r>
            <a:r>
              <a:rPr lang="en-US" sz="2100" dirty="0" smtClean="0"/>
              <a:t>was said</a:t>
            </a:r>
            <a:r>
              <a:rPr lang="en-US" sz="2100" dirty="0"/>
              <a:t>, at present, that something was to be done by some great folks for </a:t>
            </a:r>
            <a:r>
              <a:rPr lang="en-US" sz="2100" dirty="0" smtClean="0"/>
              <a:t>such poor </a:t>
            </a:r>
            <a:r>
              <a:rPr lang="en-US" sz="2100" dirty="0"/>
              <a:t>ones, but she did not know who nor how, but God send us better, car </a:t>
            </a:r>
            <a:r>
              <a:rPr lang="en-US" sz="2100" dirty="0" smtClean="0"/>
              <a:t>les </a:t>
            </a:r>
            <a:r>
              <a:rPr lang="en-US" sz="2100" dirty="0" err="1" smtClean="0"/>
              <a:t>tailles</a:t>
            </a:r>
            <a:r>
              <a:rPr lang="en-US" sz="2100" dirty="0" smtClean="0"/>
              <a:t> </a:t>
            </a:r>
            <a:r>
              <a:rPr lang="en-US" sz="2100" dirty="0"/>
              <a:t>&amp; les </a:t>
            </a:r>
            <a:r>
              <a:rPr lang="en-US" sz="2100" dirty="0" err="1"/>
              <a:t>droits</a:t>
            </a:r>
            <a:r>
              <a:rPr lang="en-US" sz="2100" dirty="0"/>
              <a:t> nous </a:t>
            </a:r>
            <a:r>
              <a:rPr lang="en-US" sz="2100" dirty="0" err="1"/>
              <a:t>ecrasent</a:t>
            </a:r>
            <a:r>
              <a:rPr lang="en-US" sz="2100" dirty="0"/>
              <a:t>  [because the taxes and laws are crushing us]</a:t>
            </a:r>
            <a:r>
              <a:rPr lang="en-US" sz="2100" dirty="0" smtClean="0"/>
              <a:t>. —</a:t>
            </a:r>
            <a:r>
              <a:rPr lang="en-US" sz="2100" dirty="0"/>
              <a:t>This woman, at no great distance, might have been taken for sixty or seventy</a:t>
            </a:r>
            <a:r>
              <a:rPr lang="en-US" sz="2100" dirty="0" smtClean="0"/>
              <a:t>, her </a:t>
            </a:r>
            <a:r>
              <a:rPr lang="en-US" sz="2100" dirty="0"/>
              <a:t>figure was so bent, and her face so furrowed [wrinkled] and hardened </a:t>
            </a:r>
            <a:r>
              <a:rPr lang="en-US" sz="2100" dirty="0" smtClean="0"/>
              <a:t>by </a:t>
            </a:r>
            <a:r>
              <a:rPr lang="en-US" sz="2100" dirty="0" err="1" smtClean="0"/>
              <a:t>labour</a:t>
            </a:r>
            <a:r>
              <a:rPr lang="en-US" sz="2100" dirty="0"/>
              <a:t>, — but she said she was only twenty-eight. An Englishman who has </a:t>
            </a:r>
            <a:r>
              <a:rPr lang="en-US" sz="2100" dirty="0" smtClean="0"/>
              <a:t>not travelled, cannot </a:t>
            </a:r>
            <a:r>
              <a:rPr lang="en-US" sz="2100" dirty="0"/>
              <a:t>imagine the figure made by infinitely the greater part of </a:t>
            </a:r>
            <a:r>
              <a:rPr lang="en-US" sz="2100" dirty="0" smtClean="0"/>
              <a:t>the countrywomen </a:t>
            </a:r>
            <a:r>
              <a:rPr lang="en-US" sz="2100" dirty="0"/>
              <a:t>in France; it speaks, at the first sight, hard and severe </a:t>
            </a:r>
            <a:r>
              <a:rPr lang="en-US" sz="2100" dirty="0" err="1"/>
              <a:t>labour</a:t>
            </a:r>
            <a:r>
              <a:rPr lang="en-US" sz="2100" dirty="0"/>
              <a:t>[…</a:t>
            </a:r>
            <a:r>
              <a:rPr lang="en-US" sz="2100" dirty="0" smtClean="0"/>
              <a:t>] To </a:t>
            </a:r>
            <a:r>
              <a:rPr lang="en-US" sz="2100" dirty="0"/>
              <a:t>what are we to attribute this difference in the manners of the lower people </a:t>
            </a:r>
            <a:r>
              <a:rPr lang="en-US" sz="2100" dirty="0" smtClean="0"/>
              <a:t>in the </a:t>
            </a:r>
            <a:r>
              <a:rPr lang="en-US" sz="2100" dirty="0"/>
              <a:t>two kingdoms [England and France]? To Government . . . .</a:t>
            </a:r>
          </a:p>
        </p:txBody>
      </p:sp>
    </p:spTree>
    <p:extLst>
      <p:ext uri="{BB962C8B-B14F-4D97-AF65-F5344CB8AC3E}">
        <p14:creationId xmlns:p14="http://schemas.microsoft.com/office/powerpoint/2010/main" val="42731764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smtClean="0"/>
              <a:t>Social? Economic? Political</a:t>
            </a:r>
            <a:r>
              <a:rPr lang="en-US" dirty="0" smtClean="0"/>
              <a:t>?   Station 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937850"/>
              </p:ext>
            </p:extLst>
          </p:nvPr>
        </p:nvGraphicFramePr>
        <p:xfrm>
          <a:off x="0" y="1417638"/>
          <a:ext cx="9144000" cy="3997453"/>
        </p:xfrm>
        <a:graphic>
          <a:graphicData uri="http://schemas.openxmlformats.org/drawingml/2006/table">
            <a:tbl>
              <a:tblPr firstRow="1" bandRow="1">
                <a:tableStyleId>{21E4AEA4-8DFA-4A89-87EB-49C32662AFE0}</a:tableStyleId>
              </a:tblPr>
              <a:tblGrid>
                <a:gridCol w="1631095"/>
                <a:gridCol w="7512905"/>
              </a:tblGrid>
              <a:tr h="461731">
                <a:tc>
                  <a:txBody>
                    <a:bodyPr/>
                    <a:lstStyle/>
                    <a:p>
                      <a:r>
                        <a:rPr lang="en-US" dirty="0" smtClean="0"/>
                        <a:t>Date</a:t>
                      </a:r>
                      <a:endParaRPr lang="en-US" dirty="0"/>
                    </a:p>
                  </a:txBody>
                  <a:tcPr/>
                </a:tc>
                <a:tc>
                  <a:txBody>
                    <a:bodyPr/>
                    <a:lstStyle/>
                    <a:p>
                      <a:r>
                        <a:rPr lang="en-US" dirty="0" smtClean="0"/>
                        <a:t>Event that Increased</a:t>
                      </a:r>
                      <a:r>
                        <a:rPr lang="en-US" baseline="0" dirty="0" smtClean="0"/>
                        <a:t> the French Debt</a:t>
                      </a:r>
                      <a:endParaRPr lang="en-US" dirty="0"/>
                    </a:p>
                  </a:txBody>
                  <a:tcPr/>
                </a:tc>
              </a:tr>
              <a:tr h="796961">
                <a:tc>
                  <a:txBody>
                    <a:bodyPr/>
                    <a:lstStyle/>
                    <a:p>
                      <a:r>
                        <a:rPr lang="en-US" dirty="0" smtClean="0"/>
                        <a:t>1678-1789</a:t>
                      </a:r>
                      <a:endParaRPr lang="en-US" dirty="0"/>
                    </a:p>
                  </a:txBody>
                  <a:tcPr/>
                </a:tc>
                <a:tc>
                  <a:txBody>
                    <a:bodyPr/>
                    <a:lstStyle/>
                    <a:p>
                      <a:r>
                        <a:rPr lang="en-US" sz="1800" b="0" i="0" u="none" strike="noStrike" kern="1200" baseline="0" dirty="0" smtClean="0">
                          <a:solidFill>
                            <a:schemeClr val="dk1"/>
                          </a:solidFill>
                          <a:latin typeface="+mn-lt"/>
                          <a:ea typeface="+mn-ea"/>
                          <a:cs typeface="+mn-cs"/>
                        </a:rPr>
                        <a:t>Building of, additions to, and upkeep of the Palace of</a:t>
                      </a:r>
                    </a:p>
                    <a:p>
                      <a:r>
                        <a:rPr lang="en-US" sz="1800" b="0" i="0" u="none" strike="noStrike" kern="1200" baseline="0" dirty="0" smtClean="0">
                          <a:solidFill>
                            <a:schemeClr val="dk1"/>
                          </a:solidFill>
                          <a:latin typeface="+mn-lt"/>
                          <a:ea typeface="+mn-ea"/>
                          <a:cs typeface="+mn-cs"/>
                        </a:rPr>
                        <a:t>Versailles</a:t>
                      </a:r>
                      <a:endParaRPr lang="en-US" dirty="0"/>
                    </a:p>
                  </a:txBody>
                  <a:tcPr/>
                </a:tc>
              </a:tr>
              <a:tr h="1138515">
                <a:tc>
                  <a:txBody>
                    <a:bodyPr/>
                    <a:lstStyle/>
                    <a:p>
                      <a:r>
                        <a:rPr lang="en-US" dirty="0" smtClean="0"/>
                        <a:t>1756-1763</a:t>
                      </a:r>
                      <a:endParaRPr lang="en-US" dirty="0"/>
                    </a:p>
                  </a:txBody>
                  <a:tcPr/>
                </a:tc>
                <a:tc>
                  <a:txBody>
                    <a:bodyPr/>
                    <a:lstStyle/>
                    <a:p>
                      <a:r>
                        <a:rPr lang="en-US" sz="1800" b="0" i="0" u="none" strike="noStrike" kern="1200" baseline="0" dirty="0" smtClean="0">
                          <a:solidFill>
                            <a:schemeClr val="dk1"/>
                          </a:solidFill>
                          <a:latin typeface="+mn-lt"/>
                          <a:ea typeface="+mn-ea"/>
                          <a:cs typeface="+mn-cs"/>
                        </a:rPr>
                        <a:t>Seven Years’ War</a:t>
                      </a:r>
                    </a:p>
                    <a:p>
                      <a:r>
                        <a:rPr lang="en-US" sz="1800" b="0" i="0" u="none" strike="noStrike" kern="1200" baseline="0" dirty="0" smtClean="0">
                          <a:solidFill>
                            <a:schemeClr val="dk1"/>
                          </a:solidFill>
                          <a:latin typeface="+mn-lt"/>
                          <a:ea typeface="+mn-ea"/>
                          <a:cs typeface="+mn-cs"/>
                        </a:rPr>
                        <a:t>Fought against their rivals at the time, Great Britain, and several</a:t>
                      </a:r>
                    </a:p>
                    <a:p>
                      <a:r>
                        <a:rPr lang="en-US" sz="1800" b="0" i="0" u="none" strike="noStrike" kern="1200" baseline="0" dirty="0" smtClean="0">
                          <a:solidFill>
                            <a:schemeClr val="dk1"/>
                          </a:solidFill>
                          <a:latin typeface="+mn-lt"/>
                          <a:ea typeface="+mn-ea"/>
                          <a:cs typeface="+mn-cs"/>
                        </a:rPr>
                        <a:t>other European powers in Europe and North America.</a:t>
                      </a:r>
                      <a:endParaRPr lang="en-US" dirty="0"/>
                    </a:p>
                  </a:txBody>
                  <a:tcPr/>
                </a:tc>
              </a:tr>
              <a:tr h="1138515">
                <a:tc>
                  <a:txBody>
                    <a:bodyPr/>
                    <a:lstStyle/>
                    <a:p>
                      <a:r>
                        <a:rPr lang="en-US" dirty="0" smtClean="0"/>
                        <a:t>1775-1783</a:t>
                      </a:r>
                      <a:endParaRPr lang="en-US" dirty="0"/>
                    </a:p>
                  </a:txBody>
                  <a:tcPr/>
                </a:tc>
                <a:tc>
                  <a:txBody>
                    <a:bodyPr/>
                    <a:lstStyle/>
                    <a:p>
                      <a:r>
                        <a:rPr lang="en-US" sz="1800" b="0" i="0" u="none" strike="noStrike" kern="1200" baseline="0" dirty="0" smtClean="0">
                          <a:solidFill>
                            <a:schemeClr val="dk1"/>
                          </a:solidFill>
                          <a:latin typeface="+mn-lt"/>
                          <a:ea typeface="+mn-ea"/>
                          <a:cs typeface="+mn-cs"/>
                        </a:rPr>
                        <a:t>American Revolution</a:t>
                      </a:r>
                    </a:p>
                    <a:p>
                      <a:r>
                        <a:rPr lang="en-US" sz="1800" b="0" i="0" u="none" strike="noStrike" kern="1200" baseline="0" dirty="0" smtClean="0">
                          <a:solidFill>
                            <a:schemeClr val="dk1"/>
                          </a:solidFill>
                          <a:latin typeface="+mn-lt"/>
                          <a:ea typeface="+mn-ea"/>
                          <a:cs typeface="+mn-cs"/>
                        </a:rPr>
                        <a:t>France </a:t>
                      </a:r>
                      <a:r>
                        <a:rPr lang="en-US" sz="1800" b="0" i="0" u="none" strike="noStrike" kern="1200" baseline="0" dirty="0" err="1" smtClean="0">
                          <a:solidFill>
                            <a:schemeClr val="dk1"/>
                          </a:solidFill>
                          <a:latin typeface="+mn-lt"/>
                          <a:ea typeface="+mn-ea"/>
                          <a:cs typeface="+mn-cs"/>
                        </a:rPr>
                        <a:t>lended</a:t>
                      </a:r>
                      <a:r>
                        <a:rPr lang="en-US" sz="1800" b="0" i="0" u="none" strike="noStrike" kern="1200" baseline="0" dirty="0" smtClean="0">
                          <a:solidFill>
                            <a:schemeClr val="dk1"/>
                          </a:solidFill>
                          <a:latin typeface="+mn-lt"/>
                          <a:ea typeface="+mn-ea"/>
                          <a:cs typeface="+mn-cs"/>
                        </a:rPr>
                        <a:t> 1.3 billion </a:t>
                      </a:r>
                      <a:r>
                        <a:rPr lang="en-US" sz="1800" b="0" i="0" u="none" strike="noStrike" kern="1200" baseline="0" dirty="0" err="1" smtClean="0">
                          <a:solidFill>
                            <a:schemeClr val="dk1"/>
                          </a:solidFill>
                          <a:latin typeface="+mn-lt"/>
                          <a:ea typeface="+mn-ea"/>
                          <a:cs typeface="+mn-cs"/>
                        </a:rPr>
                        <a:t>livres</a:t>
                      </a:r>
                      <a:r>
                        <a:rPr lang="en-US" sz="1800" b="0" i="0" u="none" strike="noStrike" kern="1200" baseline="0" dirty="0" smtClean="0">
                          <a:solidFill>
                            <a:schemeClr val="dk1"/>
                          </a:solidFill>
                          <a:latin typeface="+mn-lt"/>
                          <a:ea typeface="+mn-ea"/>
                          <a:cs typeface="+mn-cs"/>
                        </a:rPr>
                        <a:t>, soldiers, and ships to the</a:t>
                      </a:r>
                    </a:p>
                    <a:p>
                      <a:r>
                        <a:rPr lang="en-US" sz="1800" b="0" i="0" u="none" strike="noStrike" kern="1200" baseline="0" dirty="0" smtClean="0">
                          <a:solidFill>
                            <a:schemeClr val="dk1"/>
                          </a:solidFill>
                          <a:latin typeface="+mn-lt"/>
                          <a:ea typeface="+mn-ea"/>
                          <a:cs typeface="+mn-cs"/>
                        </a:rPr>
                        <a:t>American colonists in their fight against the British.</a:t>
                      </a:r>
                      <a:endParaRPr lang="en-US" dirty="0"/>
                    </a:p>
                  </a:txBody>
                  <a:tcPr/>
                </a:tc>
              </a:tr>
              <a:tr h="461731">
                <a:tc>
                  <a:txBody>
                    <a:bodyPr/>
                    <a:lstStyle/>
                    <a:p>
                      <a:r>
                        <a:rPr lang="en-US" dirty="0" smtClean="0"/>
                        <a:t>1678-1789</a:t>
                      </a:r>
                      <a:endParaRPr lang="en-US" dirty="0"/>
                    </a:p>
                  </a:txBody>
                  <a:tcPr/>
                </a:tc>
                <a:tc>
                  <a:txBody>
                    <a:bodyPr/>
                    <a:lstStyle/>
                    <a:p>
                      <a:r>
                        <a:rPr lang="en-US" sz="1800" b="0" i="0" u="none" strike="noStrike" kern="1200" baseline="0" dirty="0" smtClean="0">
                          <a:solidFill>
                            <a:schemeClr val="dk1"/>
                          </a:solidFill>
                          <a:latin typeface="+mn-lt"/>
                          <a:ea typeface="+mn-ea"/>
                          <a:cs typeface="+mn-cs"/>
                        </a:rPr>
                        <a:t>Extravagant lifestyles of Louis XVI and Marie-Antoinette</a:t>
                      </a:r>
                      <a:endParaRPr lang="en-US" dirty="0"/>
                    </a:p>
                  </a:txBody>
                  <a:tcPr/>
                </a:tc>
              </a:tr>
            </a:tbl>
          </a:graphicData>
        </a:graphic>
      </p:graphicFrame>
    </p:spTree>
    <p:extLst>
      <p:ext uri="{BB962C8B-B14F-4D97-AF65-F5344CB8AC3E}">
        <p14:creationId xmlns:p14="http://schemas.microsoft.com/office/powerpoint/2010/main" val="3284528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pPr algn="r"/>
            <a:r>
              <a:rPr lang="en-US" b="1" dirty="0" smtClean="0"/>
              <a:t>Social? Economic</a:t>
            </a:r>
            <a:r>
              <a:rPr lang="en-US" b="1" dirty="0" smtClean="0">
                <a:solidFill>
                  <a:srgbClr val="000000"/>
                </a:solidFill>
              </a:rPr>
              <a:t>? Political</a:t>
            </a:r>
            <a:r>
              <a:rPr lang="en-US" b="1" dirty="0" smtClean="0">
                <a:solidFill>
                  <a:srgbClr val="000000"/>
                </a:solidFill>
              </a:rPr>
              <a:t>?  Station 8</a:t>
            </a:r>
            <a:endParaRPr lang="en-US" b="1" dirty="0">
              <a:solidFill>
                <a:srgbClr val="000000"/>
              </a:solidFill>
            </a:endParaRPr>
          </a:p>
        </p:txBody>
      </p:sp>
      <p:pic>
        <p:nvPicPr>
          <p:cNvPr id="4" name="Picture 3" descr="Screen Shot 2019-04-10 at 6.11.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955387"/>
          </a:xfrm>
          <a:prstGeom prst="rect">
            <a:avLst/>
          </a:prstGeom>
        </p:spPr>
      </p:pic>
    </p:spTree>
    <p:extLst>
      <p:ext uri="{BB962C8B-B14F-4D97-AF65-F5344CB8AC3E}">
        <p14:creationId xmlns:p14="http://schemas.microsoft.com/office/powerpoint/2010/main" val="21366056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marL="68580" indent="0">
              <a:buNone/>
            </a:pPr>
            <a:r>
              <a:rPr lang="en-US" sz="1600" dirty="0"/>
              <a:t> The third estate of the electoral district of Carcassonne very </a:t>
            </a:r>
            <a:r>
              <a:rPr lang="en-US" sz="1600" dirty="0" smtClean="0"/>
              <a:t>humbly petitions </a:t>
            </a:r>
            <a:r>
              <a:rPr lang="en-US" sz="1600" dirty="0"/>
              <a:t>his Majesty to take into consideration these several matters</a:t>
            </a:r>
            <a:r>
              <a:rPr lang="en-US" sz="1600" dirty="0" smtClean="0"/>
              <a:t>, weigh </a:t>
            </a:r>
            <a:r>
              <a:rPr lang="en-US" sz="1600" dirty="0"/>
              <a:t>them in </a:t>
            </a:r>
            <a:r>
              <a:rPr lang="en-US" sz="1600" dirty="0" smtClean="0"/>
              <a:t>his wisdom</a:t>
            </a:r>
            <a:r>
              <a:rPr lang="en-US" sz="1600" dirty="0"/>
              <a:t>, and permit his people to enjoy, as soon </a:t>
            </a:r>
            <a:r>
              <a:rPr lang="en-US" sz="1600" dirty="0" smtClean="0"/>
              <a:t>as may </a:t>
            </a:r>
            <a:r>
              <a:rPr lang="en-US" sz="1600" dirty="0"/>
              <a:t>be, fresh proofs of that benevolence [goodwill; kindness] </a:t>
            </a:r>
            <a:r>
              <a:rPr lang="en-US" sz="1600" dirty="0" smtClean="0"/>
              <a:t>which he </a:t>
            </a:r>
            <a:r>
              <a:rPr lang="en-US" sz="1600" dirty="0"/>
              <a:t>has never ceased to exhibit toward them and which is dictated </a:t>
            </a:r>
            <a:r>
              <a:rPr lang="en-US" sz="1600" dirty="0" smtClean="0"/>
              <a:t>by his </a:t>
            </a:r>
            <a:r>
              <a:rPr lang="en-US" sz="1600" dirty="0"/>
              <a:t>affection for them...:</a:t>
            </a:r>
          </a:p>
          <a:p>
            <a:pPr marL="68580" indent="0">
              <a:buNone/>
            </a:pPr>
            <a:r>
              <a:rPr lang="en-US" sz="1600" dirty="0"/>
              <a:t>8. ...the nation should hereafter be subject only to such laws </a:t>
            </a:r>
            <a:r>
              <a:rPr lang="en-US" sz="1600" dirty="0" smtClean="0"/>
              <a:t>and taxes </a:t>
            </a:r>
            <a:r>
              <a:rPr lang="en-US" sz="1600" dirty="0"/>
              <a:t>as it shall itself freely ratify [approve].</a:t>
            </a:r>
          </a:p>
          <a:p>
            <a:pPr marL="68580" indent="0">
              <a:buNone/>
            </a:pPr>
            <a:r>
              <a:rPr lang="en-US" sz="1600" dirty="0"/>
              <a:t>9. The meetings of the Estates General of the kingdom should </a:t>
            </a:r>
            <a:r>
              <a:rPr lang="en-US" sz="1600" dirty="0" smtClean="0"/>
              <a:t>be fixed </a:t>
            </a:r>
            <a:r>
              <a:rPr lang="en-US" sz="1600" dirty="0"/>
              <a:t>for definite periods...</a:t>
            </a:r>
          </a:p>
          <a:p>
            <a:pPr marL="68580" indent="0">
              <a:buNone/>
            </a:pPr>
            <a:r>
              <a:rPr lang="en-US" sz="1600" dirty="0"/>
              <a:t>10. In order to assure to the third estate the influence to which it </a:t>
            </a:r>
            <a:r>
              <a:rPr lang="en-US" sz="1600" dirty="0" smtClean="0"/>
              <a:t>is entitled </a:t>
            </a:r>
            <a:r>
              <a:rPr lang="en-US" sz="1600" dirty="0"/>
              <a:t>in view of the number of its members, the amount of </a:t>
            </a:r>
            <a:r>
              <a:rPr lang="en-US" sz="1600" dirty="0" smtClean="0"/>
              <a:t>its contributions </a:t>
            </a:r>
            <a:r>
              <a:rPr lang="en-US" sz="1600" dirty="0"/>
              <a:t>to the public treasury, and the manifold[many] </a:t>
            </a:r>
            <a:r>
              <a:rPr lang="en-US" sz="1600" dirty="0" smtClean="0"/>
              <a:t>interests which </a:t>
            </a:r>
            <a:r>
              <a:rPr lang="en-US" sz="1600" dirty="0"/>
              <a:t>it has to defend or promote in the </a:t>
            </a:r>
            <a:r>
              <a:rPr lang="en-US" sz="1600" dirty="0" smtClean="0"/>
              <a:t>national assemblies</a:t>
            </a:r>
            <a:r>
              <a:rPr lang="en-US" sz="1600" dirty="0"/>
              <a:t>, </a:t>
            </a:r>
            <a:r>
              <a:rPr lang="en-US" sz="1600" dirty="0" smtClean="0"/>
              <a:t>its votes </a:t>
            </a:r>
            <a:r>
              <a:rPr lang="en-US" sz="1600" dirty="0"/>
              <a:t>in the assembly should be taken and counted by head.</a:t>
            </a:r>
          </a:p>
          <a:p>
            <a:pPr marL="68580" indent="0">
              <a:buNone/>
            </a:pPr>
            <a:r>
              <a:rPr lang="en-US" sz="1600" dirty="0"/>
              <a:t>11. No order, corporation, or individual citizen may lay claim to </a:t>
            </a:r>
            <a:r>
              <a:rPr lang="en-US" sz="1600" dirty="0" smtClean="0"/>
              <a:t>any pecuniary </a:t>
            </a:r>
            <a:r>
              <a:rPr lang="en-US" sz="1600" dirty="0"/>
              <a:t>[financial</a:t>
            </a:r>
            <a:r>
              <a:rPr lang="en-US" sz="1600" dirty="0" smtClean="0"/>
              <a:t>] exemptions</a:t>
            </a:r>
            <a:r>
              <a:rPr lang="en-US" sz="1600" dirty="0"/>
              <a:t>. … All taxes should be assessed </a:t>
            </a:r>
            <a:r>
              <a:rPr lang="en-US" sz="1600" dirty="0" smtClean="0"/>
              <a:t>on the </a:t>
            </a:r>
            <a:r>
              <a:rPr lang="en-US" sz="1600" dirty="0"/>
              <a:t>same system throughout the nation.</a:t>
            </a:r>
          </a:p>
          <a:p>
            <a:pPr marL="68580" indent="0">
              <a:buNone/>
            </a:pPr>
            <a:r>
              <a:rPr lang="en-US" sz="1600" dirty="0"/>
              <a:t>12. The due [tax] exacted from commoners holding fiefs [land] </a:t>
            </a:r>
            <a:r>
              <a:rPr lang="en-US" sz="1600" dirty="0" smtClean="0"/>
              <a:t>should be </a:t>
            </a:r>
            <a:r>
              <a:rPr lang="en-US" sz="1600" dirty="0"/>
              <a:t>abolished, and also the general or particular regulations </a:t>
            </a:r>
            <a:r>
              <a:rPr lang="en-US" sz="1600" dirty="0" smtClean="0"/>
              <a:t>which exclude </a:t>
            </a:r>
            <a:r>
              <a:rPr lang="en-US" sz="1600" dirty="0"/>
              <a:t>members of the third estate from certain positions, offices</a:t>
            </a:r>
            <a:r>
              <a:rPr lang="en-US" sz="1600" dirty="0" smtClean="0"/>
              <a:t>, and </a:t>
            </a:r>
            <a:r>
              <a:rPr lang="en-US" sz="1600" dirty="0"/>
              <a:t>ranks which have hitherto [until now] been bestowed on [</a:t>
            </a:r>
            <a:r>
              <a:rPr lang="en-US" sz="1600" dirty="0" smtClean="0"/>
              <a:t>given to</a:t>
            </a:r>
            <a:r>
              <a:rPr lang="en-US" sz="1600" dirty="0"/>
              <a:t>] nobles either for life or hereditarily [based on family relations]. </a:t>
            </a:r>
            <a:r>
              <a:rPr lang="en-US" sz="1600" dirty="0" smtClean="0"/>
              <a:t>A law </a:t>
            </a:r>
            <a:r>
              <a:rPr lang="en-US" sz="1600" dirty="0"/>
              <a:t>should be passed declaring members of the third estate </a:t>
            </a:r>
            <a:r>
              <a:rPr lang="en-US" sz="1600" dirty="0" smtClean="0"/>
              <a:t>qualified to </a:t>
            </a:r>
            <a:r>
              <a:rPr lang="en-US" sz="1600" dirty="0"/>
              <a:t>fill all such offices for which they are judged to be personally fitted.</a:t>
            </a:r>
          </a:p>
          <a:p>
            <a:pPr marL="68580" indent="0">
              <a:buNone/>
            </a:pPr>
            <a:r>
              <a:rPr lang="en-US" sz="1600" dirty="0"/>
              <a:t>14. Freedom should be granted also to the press, which </a:t>
            </a:r>
            <a:r>
              <a:rPr lang="en-US" sz="1600" dirty="0" smtClean="0"/>
              <a:t>should however </a:t>
            </a:r>
            <a:r>
              <a:rPr lang="en-US" sz="1600" dirty="0"/>
              <a:t>be subjected, by means of strict regulations to the </a:t>
            </a:r>
            <a:r>
              <a:rPr lang="en-US" sz="1600" dirty="0" smtClean="0"/>
              <a:t>principles of </a:t>
            </a:r>
            <a:r>
              <a:rPr lang="en-US" sz="1600" dirty="0"/>
              <a:t>religion, morality, and public decency. …</a:t>
            </a:r>
          </a:p>
        </p:txBody>
      </p:sp>
      <p:sp>
        <p:nvSpPr>
          <p:cNvPr id="4" name="TextBox 3"/>
          <p:cNvSpPr txBox="1"/>
          <p:nvPr/>
        </p:nvSpPr>
        <p:spPr>
          <a:xfrm>
            <a:off x="0" y="5485052"/>
            <a:ext cx="5287595" cy="1477328"/>
          </a:xfrm>
          <a:prstGeom prst="rect">
            <a:avLst/>
          </a:prstGeom>
          <a:noFill/>
        </p:spPr>
        <p:txBody>
          <a:bodyPr wrap="square" rtlCol="0">
            <a:spAutoFit/>
          </a:bodyPr>
          <a:lstStyle/>
          <a:p>
            <a:r>
              <a:rPr lang="en-US" sz="3000" b="1" dirty="0">
                <a:solidFill>
                  <a:srgbClr val="7F7F7F"/>
                </a:solidFill>
              </a:rPr>
              <a:t>Social? Economic? </a:t>
            </a:r>
            <a:endParaRPr lang="en-US" sz="3000" b="1" dirty="0" smtClean="0">
              <a:solidFill>
                <a:srgbClr val="7F7F7F"/>
              </a:solidFill>
            </a:endParaRPr>
          </a:p>
          <a:p>
            <a:r>
              <a:rPr lang="en-US" sz="3000" b="1" dirty="0" smtClean="0">
                <a:solidFill>
                  <a:srgbClr val="7F7F7F"/>
                </a:solidFill>
              </a:rPr>
              <a:t>Political?</a:t>
            </a:r>
          </a:p>
          <a:p>
            <a:r>
              <a:rPr lang="en-US" sz="3000" b="1" dirty="0" smtClean="0">
                <a:solidFill>
                  <a:srgbClr val="7F7F7F"/>
                </a:solidFill>
              </a:rPr>
              <a:t>Station 9</a:t>
            </a:r>
            <a:endParaRPr lang="en-US" sz="3000" dirty="0"/>
          </a:p>
        </p:txBody>
      </p:sp>
    </p:spTree>
    <p:extLst>
      <p:ext uri="{BB962C8B-B14F-4D97-AF65-F5344CB8AC3E}">
        <p14:creationId xmlns:p14="http://schemas.microsoft.com/office/powerpoint/2010/main" val="2949388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CNN Student News</a:t>
            </a:r>
            <a:endParaRPr lang="en-US" dirty="0"/>
          </a:p>
        </p:txBody>
      </p:sp>
      <p:sp>
        <p:nvSpPr>
          <p:cNvPr id="3" name="Content Placeholder 2"/>
          <p:cNvSpPr>
            <a:spLocks noGrp="1"/>
          </p:cNvSpPr>
          <p:nvPr>
            <p:ph idx="1"/>
          </p:nvPr>
        </p:nvSpPr>
        <p:spPr/>
        <p:txBody>
          <a:bodyPr>
            <a:normAutofit/>
          </a:bodyPr>
          <a:lstStyle/>
          <a:p>
            <a:r>
              <a:rPr lang="en-US" sz="3500" dirty="0" smtClean="0"/>
              <a:t>K – What do you KNOW?</a:t>
            </a:r>
          </a:p>
          <a:p>
            <a:r>
              <a:rPr lang="en-US" sz="3500" dirty="0" smtClean="0"/>
              <a:t>W – What do you WANT to know?</a:t>
            </a:r>
          </a:p>
          <a:p>
            <a:r>
              <a:rPr lang="en-US" sz="3500" dirty="0" smtClean="0"/>
              <a:t>L – What did you LEARN?</a:t>
            </a:r>
          </a:p>
          <a:p>
            <a:endParaRPr lang="en-US" sz="3500" dirty="0"/>
          </a:p>
          <a:p>
            <a:r>
              <a:rPr lang="en-US" sz="3500" dirty="0" smtClean="0"/>
              <a:t>Remember to write in complete and detailed sentences.</a:t>
            </a:r>
            <a:endParaRPr lang="en-US" sz="3500" dirty="0"/>
          </a:p>
        </p:txBody>
      </p:sp>
    </p:spTree>
    <p:extLst>
      <p:ext uri="{BB962C8B-B14F-4D97-AF65-F5344CB8AC3E}">
        <p14:creationId xmlns:p14="http://schemas.microsoft.com/office/powerpoint/2010/main" val="12376231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79"/>
            <a:ext cx="9144000" cy="1143000"/>
          </a:xfrm>
        </p:spPr>
        <p:txBody>
          <a:bodyPr>
            <a:normAutofit fontScale="90000"/>
          </a:bodyPr>
          <a:lstStyle/>
          <a:p>
            <a:pPr algn="ctr"/>
            <a:r>
              <a:rPr lang="en-US" b="1" dirty="0">
                <a:solidFill>
                  <a:schemeClr val="accent1">
                    <a:lumMod val="60000"/>
                    <a:lumOff val="40000"/>
                  </a:schemeClr>
                </a:solidFill>
              </a:rPr>
              <a:t>Overall causes of the French revolution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41542670"/>
              </p:ext>
            </p:extLst>
          </p:nvPr>
        </p:nvGraphicFramePr>
        <p:xfrm>
          <a:off x="0" y="1396998"/>
          <a:ext cx="9144000" cy="5461002"/>
        </p:xfrm>
        <a:graphic>
          <a:graphicData uri="http://schemas.openxmlformats.org/drawingml/2006/table">
            <a:tbl>
              <a:tblPr firstRow="1" bandRow="1">
                <a:tableStyleId>{073A0DAA-6AF3-43AB-8588-CEC1D06C72B9}</a:tableStyleId>
              </a:tblPr>
              <a:tblGrid>
                <a:gridCol w="3048000"/>
                <a:gridCol w="3048000"/>
                <a:gridCol w="3048000"/>
              </a:tblGrid>
              <a:tr h="1297272">
                <a:tc>
                  <a:txBody>
                    <a:bodyPr/>
                    <a:lstStyle/>
                    <a:p>
                      <a:pPr algn="ctr"/>
                      <a:r>
                        <a:rPr lang="en-US" sz="2400" b="1" u="sng" dirty="0" smtClean="0"/>
                        <a:t>Social</a:t>
                      </a:r>
                      <a:endParaRPr lang="en-US" sz="2400" b="1" u="sng" dirty="0"/>
                    </a:p>
                  </a:txBody>
                  <a:tcPr/>
                </a:tc>
                <a:tc>
                  <a:txBody>
                    <a:bodyPr/>
                    <a:lstStyle/>
                    <a:p>
                      <a:pPr algn="ctr"/>
                      <a:r>
                        <a:rPr lang="en-US" sz="2400" b="1" u="sng" dirty="0" smtClean="0"/>
                        <a:t>Economic</a:t>
                      </a:r>
                      <a:endParaRPr lang="en-US" sz="2400" b="1" u="sng" dirty="0"/>
                    </a:p>
                  </a:txBody>
                  <a:tcPr/>
                </a:tc>
                <a:tc>
                  <a:txBody>
                    <a:bodyPr/>
                    <a:lstStyle/>
                    <a:p>
                      <a:pPr algn="ctr"/>
                      <a:r>
                        <a:rPr lang="en-US" sz="2400" b="1" u="sng" dirty="0" smtClean="0"/>
                        <a:t>Political</a:t>
                      </a:r>
                      <a:endParaRPr lang="en-US" sz="2400" b="1" u="sng" dirty="0"/>
                    </a:p>
                  </a:txBody>
                  <a:tcPr/>
                </a:tc>
              </a:tr>
              <a:tr h="4163730">
                <a:tc>
                  <a:txBody>
                    <a:bodyPr/>
                    <a:lstStyle/>
                    <a:p>
                      <a:pPr algn="ctr"/>
                      <a:endParaRPr lang="en-US" sz="2400" b="1" u="sng"/>
                    </a:p>
                  </a:txBody>
                  <a:tcPr/>
                </a:tc>
                <a:tc>
                  <a:txBody>
                    <a:bodyPr/>
                    <a:lstStyle/>
                    <a:p>
                      <a:pPr algn="ctr"/>
                      <a:endParaRPr lang="en-US" sz="2400" b="1" u="sng" dirty="0"/>
                    </a:p>
                  </a:txBody>
                  <a:tcPr/>
                </a:tc>
                <a:tc>
                  <a:txBody>
                    <a:bodyPr/>
                    <a:lstStyle/>
                    <a:p>
                      <a:pPr algn="ctr"/>
                      <a:endParaRPr lang="en-US" sz="2400" b="1" u="sng" dirty="0"/>
                    </a:p>
                  </a:txBody>
                  <a:tcPr/>
                </a:tc>
              </a:tr>
            </a:tbl>
          </a:graphicData>
        </a:graphic>
      </p:graphicFrame>
    </p:spTree>
    <p:extLst>
      <p:ext uri="{BB962C8B-B14F-4D97-AF65-F5344CB8AC3E}">
        <p14:creationId xmlns:p14="http://schemas.microsoft.com/office/powerpoint/2010/main" val="9546322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5">
                    <a:lumMod val="60000"/>
                    <a:lumOff val="40000"/>
                  </a:schemeClr>
                </a:solidFill>
              </a:rPr>
              <a:t>Homework</a:t>
            </a:r>
            <a:endParaRPr lang="en-US" b="1" dirty="0">
              <a:solidFill>
                <a:schemeClr val="accent5">
                  <a:lumMod val="60000"/>
                  <a:lumOff val="40000"/>
                </a:schemeClr>
              </a:solidFill>
            </a:endParaRPr>
          </a:p>
        </p:txBody>
      </p:sp>
      <p:sp>
        <p:nvSpPr>
          <p:cNvPr id="3" name="Content Placeholder 2"/>
          <p:cNvSpPr>
            <a:spLocks noGrp="1"/>
          </p:cNvSpPr>
          <p:nvPr>
            <p:ph idx="1"/>
          </p:nvPr>
        </p:nvSpPr>
        <p:spPr/>
        <p:txBody>
          <a:bodyPr>
            <a:noAutofit/>
          </a:bodyPr>
          <a:lstStyle/>
          <a:p>
            <a:pPr algn="ctr"/>
            <a:r>
              <a:rPr lang="en-US" sz="4500" dirty="0" smtClean="0"/>
              <a:t>Finish Causes of the French </a:t>
            </a:r>
            <a:r>
              <a:rPr lang="en-US" sz="4500" smtClean="0"/>
              <a:t>Revolution </a:t>
            </a:r>
            <a:r>
              <a:rPr lang="en-US" sz="4500" smtClean="0"/>
              <a:t>Packet</a:t>
            </a:r>
            <a:endParaRPr lang="en-US" sz="4500" dirty="0" smtClean="0"/>
          </a:p>
        </p:txBody>
      </p:sp>
    </p:spTree>
    <p:extLst>
      <p:ext uri="{BB962C8B-B14F-4D97-AF65-F5344CB8AC3E}">
        <p14:creationId xmlns:p14="http://schemas.microsoft.com/office/powerpoint/2010/main" val="3981624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
            <a:ext cx="9144000" cy="662318"/>
          </a:xfrm>
        </p:spPr>
        <p:txBody>
          <a:bodyPr>
            <a:noAutofit/>
          </a:bodyPr>
          <a:lstStyle/>
          <a:p>
            <a:pPr algn="ctr"/>
            <a:r>
              <a:rPr lang="en-US" sz="3000" dirty="0" smtClean="0">
                <a:solidFill>
                  <a:srgbClr val="E9A573"/>
                </a:solidFill>
              </a:rPr>
              <a:t>Recap of the American Revolution (1775-1783)</a:t>
            </a:r>
            <a:endParaRPr lang="en-US" sz="3000" dirty="0">
              <a:solidFill>
                <a:srgbClr val="E9A573"/>
              </a:solidFill>
            </a:endParaRPr>
          </a:p>
        </p:txBody>
      </p:sp>
      <p:sp>
        <p:nvSpPr>
          <p:cNvPr id="3" name="Content Placeholder 2"/>
          <p:cNvSpPr>
            <a:spLocks noGrp="1"/>
          </p:cNvSpPr>
          <p:nvPr>
            <p:ph idx="1"/>
          </p:nvPr>
        </p:nvSpPr>
        <p:spPr>
          <a:xfrm>
            <a:off x="0" y="666280"/>
            <a:ext cx="9144000" cy="4687818"/>
          </a:xfrm>
        </p:spPr>
        <p:txBody>
          <a:bodyPr>
            <a:noAutofit/>
          </a:bodyPr>
          <a:lstStyle/>
          <a:p>
            <a:r>
              <a:rPr lang="en-US" sz="2500" b="1" dirty="0" smtClean="0"/>
              <a:t>King George III </a:t>
            </a:r>
            <a:r>
              <a:rPr lang="en-US" sz="2500" dirty="0" smtClean="0"/>
              <a:t>asserted his leadership and royal power and began to </a:t>
            </a:r>
            <a:r>
              <a:rPr lang="en-US" sz="2500" b="1" dirty="0" smtClean="0"/>
              <a:t>create colonies </a:t>
            </a:r>
            <a:r>
              <a:rPr lang="en-US" sz="2500" dirty="0" smtClean="0"/>
              <a:t>on the east coast the North American.</a:t>
            </a:r>
          </a:p>
          <a:p>
            <a:r>
              <a:rPr lang="en-US" sz="2500" dirty="0" smtClean="0"/>
              <a:t>Colonists were left to find resources and the British crown didn’t give them much attention as long as the resources were sent over. (</a:t>
            </a:r>
            <a:r>
              <a:rPr lang="en-US" sz="2500" i="1" dirty="0" smtClean="0"/>
              <a:t>Salutary neglect</a:t>
            </a:r>
            <a:r>
              <a:rPr lang="en-US" sz="2500" dirty="0" smtClean="0"/>
              <a:t>)</a:t>
            </a:r>
          </a:p>
          <a:p>
            <a:r>
              <a:rPr lang="en-US" sz="2500" b="1" dirty="0" smtClean="0"/>
              <a:t>Colonists</a:t>
            </a:r>
            <a:r>
              <a:rPr lang="en-US" sz="2500" dirty="0" smtClean="0"/>
              <a:t> began to </a:t>
            </a:r>
            <a:r>
              <a:rPr lang="en-US" sz="2500" b="1" dirty="0" smtClean="0"/>
              <a:t>form their own governments</a:t>
            </a:r>
          </a:p>
          <a:p>
            <a:r>
              <a:rPr lang="en-US" sz="2500" b="1" dirty="0" smtClean="0"/>
              <a:t>Tension</a:t>
            </a:r>
            <a:r>
              <a:rPr lang="en-US" sz="2500" dirty="0" smtClean="0"/>
              <a:t> began to rise between the British and colonists</a:t>
            </a:r>
          </a:p>
          <a:p>
            <a:r>
              <a:rPr lang="en-US" sz="2500" dirty="0" smtClean="0"/>
              <a:t>Stamp Act along with other acts/</a:t>
            </a:r>
            <a:r>
              <a:rPr lang="en-US" sz="2500" b="1" dirty="0" smtClean="0"/>
              <a:t>taxes</a:t>
            </a:r>
            <a:r>
              <a:rPr lang="en-US" sz="2500" dirty="0" smtClean="0"/>
              <a:t> were passed in the colonies – they were still under British rule</a:t>
            </a:r>
          </a:p>
          <a:p>
            <a:r>
              <a:rPr lang="en-US" sz="2500" dirty="0" smtClean="0"/>
              <a:t>Colonists felt that they did not have representation to make any of the decisions about the taxes.</a:t>
            </a:r>
          </a:p>
        </p:txBody>
      </p:sp>
    </p:spTree>
    <p:extLst>
      <p:ext uri="{BB962C8B-B14F-4D97-AF65-F5344CB8AC3E}">
        <p14:creationId xmlns:p14="http://schemas.microsoft.com/office/powerpoint/2010/main" val="25972296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
            <a:ext cx="9144000" cy="1143000"/>
          </a:xfrm>
        </p:spPr>
        <p:txBody>
          <a:bodyPr>
            <a:noAutofit/>
          </a:bodyPr>
          <a:lstStyle/>
          <a:p>
            <a:pPr algn="ctr"/>
            <a:r>
              <a:rPr lang="en-US" sz="3000" dirty="0" smtClean="0">
                <a:solidFill>
                  <a:schemeClr val="accent5">
                    <a:lumMod val="60000"/>
                    <a:lumOff val="40000"/>
                  </a:schemeClr>
                </a:solidFill>
              </a:rPr>
              <a:t>Recap of the American Revolution</a:t>
            </a:r>
            <a:endParaRPr lang="en-US" sz="3000" dirty="0">
              <a:solidFill>
                <a:schemeClr val="accent5">
                  <a:lumMod val="60000"/>
                  <a:lumOff val="40000"/>
                </a:schemeClr>
              </a:solidFill>
            </a:endParaRPr>
          </a:p>
        </p:txBody>
      </p:sp>
      <p:sp>
        <p:nvSpPr>
          <p:cNvPr id="3" name="Content Placeholder 2"/>
          <p:cNvSpPr>
            <a:spLocks noGrp="1"/>
          </p:cNvSpPr>
          <p:nvPr>
            <p:ph idx="1"/>
          </p:nvPr>
        </p:nvSpPr>
        <p:spPr>
          <a:xfrm>
            <a:off x="0" y="892278"/>
            <a:ext cx="9144000" cy="4458784"/>
          </a:xfrm>
        </p:spPr>
        <p:txBody>
          <a:bodyPr>
            <a:noAutofit/>
          </a:bodyPr>
          <a:lstStyle/>
          <a:p>
            <a:r>
              <a:rPr lang="en-US" sz="3000" dirty="0" smtClean="0"/>
              <a:t>Battle begins</a:t>
            </a:r>
          </a:p>
          <a:p>
            <a:r>
              <a:rPr lang="en-US" sz="3000" dirty="0" smtClean="0"/>
              <a:t>Declaration of Independence (Life, liberty, and property) – </a:t>
            </a:r>
            <a:r>
              <a:rPr lang="en-US" sz="3000" i="1" dirty="0" smtClean="0"/>
              <a:t>popular sovereignty</a:t>
            </a:r>
          </a:p>
          <a:p>
            <a:r>
              <a:rPr lang="en-US" sz="3000" dirty="0" smtClean="0"/>
              <a:t>After two years of battle,  </a:t>
            </a:r>
            <a:r>
              <a:rPr lang="en-US" sz="3000" b="1" dirty="0" smtClean="0"/>
              <a:t>American, British, and French </a:t>
            </a:r>
            <a:r>
              <a:rPr lang="en-US" sz="3000" dirty="0" smtClean="0"/>
              <a:t>diplomats signed the </a:t>
            </a:r>
            <a:r>
              <a:rPr lang="en-US" sz="3000" b="1" dirty="0" smtClean="0"/>
              <a:t>Treaty of Paris </a:t>
            </a:r>
            <a:r>
              <a:rPr lang="en-US" sz="3000" dirty="0" smtClean="0"/>
              <a:t>to officially end the war.</a:t>
            </a:r>
          </a:p>
          <a:p>
            <a:r>
              <a:rPr lang="en-US" sz="3000" dirty="0" smtClean="0"/>
              <a:t>By 1789 there was a federal republic under the Constitution – based on many of Montesquieu's ideas.</a:t>
            </a:r>
            <a:endParaRPr lang="en-US" sz="3000" dirty="0"/>
          </a:p>
        </p:txBody>
      </p:sp>
    </p:spTree>
    <p:extLst>
      <p:ext uri="{BB962C8B-B14F-4D97-AF65-F5344CB8AC3E}">
        <p14:creationId xmlns:p14="http://schemas.microsoft.com/office/powerpoint/2010/main" val="130106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24 at 5.22.29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3765251" cy="3435507"/>
          </a:xfrm>
          <a:prstGeom prst="rect">
            <a:avLst/>
          </a:prstGeom>
        </p:spPr>
      </p:pic>
      <p:pic>
        <p:nvPicPr>
          <p:cNvPr id="3" name="Picture 2" descr="Screen Shot 2018-04-24 at 5.22.29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5539" y="3363430"/>
            <a:ext cx="4137439" cy="2940317"/>
          </a:xfrm>
          <a:prstGeom prst="rect">
            <a:avLst/>
          </a:prstGeom>
        </p:spPr>
      </p:pic>
      <p:pic>
        <p:nvPicPr>
          <p:cNvPr id="4" name="Picture 3" descr="Screen Shot 2018-04-24 at 5.22.29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1489" y="0"/>
            <a:ext cx="3502511" cy="3363430"/>
          </a:xfrm>
          <a:prstGeom prst="rect">
            <a:avLst/>
          </a:prstGeom>
        </p:spPr>
      </p:pic>
      <p:sp>
        <p:nvSpPr>
          <p:cNvPr id="5" name="TextBox 4"/>
          <p:cNvSpPr txBox="1"/>
          <p:nvPr/>
        </p:nvSpPr>
        <p:spPr>
          <a:xfrm>
            <a:off x="3434856" y="6283181"/>
            <a:ext cx="5709146" cy="553998"/>
          </a:xfrm>
          <a:prstGeom prst="rect">
            <a:avLst/>
          </a:prstGeom>
          <a:noFill/>
        </p:spPr>
        <p:txBody>
          <a:bodyPr wrap="square" rtlCol="0">
            <a:spAutoFit/>
          </a:bodyPr>
          <a:lstStyle/>
          <a:p>
            <a:r>
              <a:rPr lang="en-US" sz="3000" i="1" dirty="0" smtClean="0">
                <a:solidFill>
                  <a:schemeClr val="accent2">
                    <a:lumMod val="50000"/>
                  </a:schemeClr>
                </a:solidFill>
              </a:rPr>
              <a:t>The French Revolution 1789-1799</a:t>
            </a:r>
            <a:endParaRPr lang="en-US" sz="3000" i="1" dirty="0">
              <a:solidFill>
                <a:schemeClr val="accent2">
                  <a:lumMod val="50000"/>
                </a:schemeClr>
              </a:solidFill>
            </a:endParaRPr>
          </a:p>
        </p:txBody>
      </p:sp>
    </p:spTree>
    <p:extLst>
      <p:ext uri="{BB962C8B-B14F-4D97-AF65-F5344CB8AC3E}">
        <p14:creationId xmlns:p14="http://schemas.microsoft.com/office/powerpoint/2010/main" val="117465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solidFill>
                  <a:schemeClr val="accent1">
                    <a:lumMod val="60000"/>
                    <a:lumOff val="40000"/>
                  </a:schemeClr>
                </a:solidFill>
              </a:rPr>
              <a:t>Causes of the French Revolution</a:t>
            </a:r>
            <a:br>
              <a:rPr lang="en-US" b="1" dirty="0" smtClean="0">
                <a:solidFill>
                  <a:schemeClr val="accent1">
                    <a:lumMod val="60000"/>
                    <a:lumOff val="40000"/>
                  </a:schemeClr>
                </a:solidFill>
              </a:rPr>
            </a:br>
            <a:r>
              <a:rPr lang="en-US" b="1" dirty="0" smtClean="0">
                <a:solidFill>
                  <a:schemeClr val="accent1">
                    <a:lumMod val="60000"/>
                    <a:lumOff val="40000"/>
                  </a:schemeClr>
                </a:solidFill>
              </a:rPr>
              <a:t>based on the video clip</a:t>
            </a:r>
            <a:endParaRPr lang="en-US" b="1"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hlinkClick r:id="rId3"/>
              </a:rPr>
              <a:t>https://www.youtube.com/watch?v=VEZqarUnVpo</a:t>
            </a:r>
            <a:r>
              <a:rPr lang="en-US" dirty="0"/>
              <a:t> </a:t>
            </a:r>
            <a:endParaRPr lang="en-US" dirty="0"/>
          </a:p>
        </p:txBody>
      </p:sp>
    </p:spTree>
    <p:extLst>
      <p:ext uri="{BB962C8B-B14F-4D97-AF65-F5344CB8AC3E}">
        <p14:creationId xmlns:p14="http://schemas.microsoft.com/office/powerpoint/2010/main" val="2965043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
            <a:ext cx="7772400" cy="1143000"/>
          </a:xfrm>
        </p:spPr>
        <p:txBody>
          <a:bodyPr/>
          <a:lstStyle/>
          <a:p>
            <a:r>
              <a:rPr lang="en-US" dirty="0" smtClean="0"/>
              <a:t>Part II. Timeline</a:t>
            </a:r>
            <a:endParaRPr lang="en-US" dirty="0"/>
          </a:p>
        </p:txBody>
      </p:sp>
      <p:pic>
        <p:nvPicPr>
          <p:cNvPr id="3" name="Picture 2" descr="Screen Shot 2018-04-24 at 5.26.00 PM.png"/>
          <p:cNvPicPr>
            <a:picLocks noChangeAspect="1"/>
          </p:cNvPicPr>
          <p:nvPr/>
        </p:nvPicPr>
        <p:blipFill rotWithShape="1">
          <a:blip r:embed="rId2" cstate="screen">
            <a:extLst>
              <a:ext uri="{28A0092B-C50C-407E-A947-70E740481C1C}">
                <a14:useLocalDpi xmlns:a14="http://schemas.microsoft.com/office/drawing/2010/main"/>
              </a:ext>
            </a:extLst>
          </a:blip>
          <a:srcRect l="2504" r="1878"/>
          <a:stretch/>
        </p:blipFill>
        <p:spPr>
          <a:xfrm>
            <a:off x="0" y="1146961"/>
            <a:ext cx="9143999" cy="3788181"/>
          </a:xfrm>
          <a:prstGeom prst="rect">
            <a:avLst/>
          </a:prstGeom>
        </p:spPr>
      </p:pic>
    </p:spTree>
    <p:extLst>
      <p:ext uri="{BB962C8B-B14F-4D97-AF65-F5344CB8AC3E}">
        <p14:creationId xmlns:p14="http://schemas.microsoft.com/office/powerpoint/2010/main" val="35930763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25"/>
            <a:ext cx="9144000" cy="724782"/>
          </a:xfrm>
        </p:spPr>
        <p:txBody>
          <a:bodyPr>
            <a:normAutofit fontScale="90000"/>
          </a:bodyPr>
          <a:lstStyle/>
          <a:p>
            <a:r>
              <a:rPr lang="en-US" sz="2800" dirty="0" smtClean="0"/>
              <a:t>Part III: Stages </a:t>
            </a:r>
            <a:r>
              <a:rPr lang="en-US" sz="2800" dirty="0" smtClean="0"/>
              <a:t>and Events of the French Revolution</a:t>
            </a:r>
            <a:endParaRPr lang="en-US" sz="2800" dirty="0"/>
          </a:p>
        </p:txBody>
      </p:sp>
      <p:pic>
        <p:nvPicPr>
          <p:cNvPr id="3" name="Picture 2" descr="Screen Shot 2018-04-24 at 5.32.29 PM.png"/>
          <p:cNvPicPr>
            <a:picLocks noChangeAspect="1"/>
          </p:cNvPicPr>
          <p:nvPr/>
        </p:nvPicPr>
        <p:blipFill rotWithShape="1">
          <a:blip r:embed="rId2" cstate="screen">
            <a:extLst>
              <a:ext uri="{28A0092B-C50C-407E-A947-70E740481C1C}">
                <a14:useLocalDpi xmlns:a14="http://schemas.microsoft.com/office/drawing/2010/main"/>
              </a:ext>
            </a:extLst>
          </a:blip>
          <a:srcRect l="4097" t="4400"/>
          <a:stretch/>
        </p:blipFill>
        <p:spPr>
          <a:xfrm>
            <a:off x="0" y="791207"/>
            <a:ext cx="9144000" cy="4233049"/>
          </a:xfrm>
          <a:prstGeom prst="rect">
            <a:avLst/>
          </a:prstGeom>
        </p:spPr>
      </p:pic>
    </p:spTree>
    <p:extLst>
      <p:ext uri="{BB962C8B-B14F-4D97-AF65-F5344CB8AC3E}">
        <p14:creationId xmlns:p14="http://schemas.microsoft.com/office/powerpoint/2010/main" val="2479545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7687"/>
            <a:ext cx="9144000" cy="1143000"/>
          </a:xfrm>
        </p:spPr>
        <p:txBody>
          <a:bodyPr>
            <a:noAutofit/>
          </a:bodyPr>
          <a:lstStyle/>
          <a:p>
            <a:pPr algn="ctr"/>
            <a:r>
              <a:rPr lang="en-US" sz="5000" b="1" dirty="0" smtClean="0">
                <a:solidFill>
                  <a:schemeClr val="accent3">
                    <a:lumMod val="60000"/>
                    <a:lumOff val="40000"/>
                  </a:schemeClr>
                </a:solidFill>
                <a:latin typeface="Gill Sans"/>
                <a:cs typeface="Gill Sans"/>
              </a:rPr>
              <a:t>Social, economic, &amp; political problems in pre-revolutionary France</a:t>
            </a:r>
            <a:endParaRPr lang="en-US" sz="5000" b="1" dirty="0">
              <a:solidFill>
                <a:schemeClr val="accent3">
                  <a:lumMod val="60000"/>
                  <a:lumOff val="40000"/>
                </a:schemeClr>
              </a:solidFill>
              <a:latin typeface="Gill Sans"/>
              <a:cs typeface="Gill Sans"/>
            </a:endParaRPr>
          </a:p>
        </p:txBody>
      </p:sp>
    </p:spTree>
    <p:extLst>
      <p:ext uri="{BB962C8B-B14F-4D97-AF65-F5344CB8AC3E}">
        <p14:creationId xmlns:p14="http://schemas.microsoft.com/office/powerpoint/2010/main" val="3684253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6441</TotalTime>
  <Words>1270</Words>
  <Application>Microsoft Macintosh PowerPoint</Application>
  <PresentationFormat>On-screen Show (4:3)</PresentationFormat>
  <Paragraphs>89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Urban Pop</vt:lpstr>
      <vt:lpstr>1. Get out your do now 2. Turn in your Crash Course French Revolution to the sub 3. Be kind and respectful</vt:lpstr>
      <vt:lpstr>CNN Student News</vt:lpstr>
      <vt:lpstr>Recap of the American Revolution (1775-1783)</vt:lpstr>
      <vt:lpstr>Recap of the American Revolution</vt:lpstr>
      <vt:lpstr>PowerPoint Presentation</vt:lpstr>
      <vt:lpstr>Causes of the French Revolution based on the video clip</vt:lpstr>
      <vt:lpstr>Part II. Timeline</vt:lpstr>
      <vt:lpstr>Part III: Stages and Events of the French Revolution</vt:lpstr>
      <vt:lpstr>Social, economic, &amp; political problems in pre-revolutionary France</vt:lpstr>
      <vt:lpstr>Stations</vt:lpstr>
      <vt:lpstr>Social? Economic? Political? --Station 1</vt:lpstr>
      <vt:lpstr>Social? Economic? Political?   Station 2</vt:lpstr>
      <vt:lpstr>Social? Economic? Political? Station 3</vt:lpstr>
      <vt:lpstr>Social? Economic? Political?  Station 4</vt:lpstr>
      <vt:lpstr>Social? Economic? Political?  Station 5</vt:lpstr>
      <vt:lpstr>Social? Economic? Political?   Station 6</vt:lpstr>
      <vt:lpstr>Social? Economic? Political?   Station 7</vt:lpstr>
      <vt:lpstr>Social? Economic? Political?  Station 8</vt:lpstr>
      <vt:lpstr>PowerPoint Presentation</vt:lpstr>
      <vt:lpstr>Overall causes of the French revolution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Get a do now sheet from the basket</dc:title>
  <dc:creator>Julia Maurer</dc:creator>
  <cp:lastModifiedBy>Julia Maurer</cp:lastModifiedBy>
  <cp:revision>56</cp:revision>
  <dcterms:created xsi:type="dcterms:W3CDTF">2016-11-28T03:01:16Z</dcterms:created>
  <dcterms:modified xsi:type="dcterms:W3CDTF">2019-04-10T22:12:49Z</dcterms:modified>
</cp:coreProperties>
</file>