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5"/>
  </p:notesMasterIdLst>
  <p:sldIdLst>
    <p:sldId id="256" r:id="rId2"/>
    <p:sldId id="280" r:id="rId3"/>
    <p:sldId id="281"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282" r:id="rId18"/>
    <p:sldId id="283" r:id="rId19"/>
    <p:sldId id="284" r:id="rId20"/>
    <p:sldId id="285" r:id="rId21"/>
    <p:sldId id="286" r:id="rId22"/>
    <p:sldId id="278" r:id="rId23"/>
    <p:sldId id="27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41" autoAdjust="0"/>
  </p:normalViewPr>
  <p:slideViewPr>
    <p:cSldViewPr snapToGrid="0" snapToObjects="1">
      <p:cViewPr>
        <p:scale>
          <a:sx n="66" d="100"/>
          <a:sy n="66" d="100"/>
        </p:scale>
        <p:origin x="-75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CACE6FF-F626-0142-815C-EF4EB920B28D}" type="datetimeFigureOut">
              <a:rPr lang="en-US" smtClean="0"/>
              <a:t>3/15/18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5D97CBD-5345-9C43-A89B-EB5DAE40EF67}" type="slidenum">
              <a:rPr lang="en-US" smtClean="0"/>
              <a:t>‹#›</a:t>
            </a:fld>
            <a:endParaRPr lang="en-US"/>
          </a:p>
        </p:txBody>
      </p:sp>
    </p:spTree>
    <p:extLst>
      <p:ext uri="{BB962C8B-B14F-4D97-AF65-F5344CB8AC3E}">
        <p14:creationId xmlns:p14="http://schemas.microsoft.com/office/powerpoint/2010/main" val="923599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mankind</a:t>
            </a:r>
            <a:r>
              <a:rPr lang="en-US" baseline="0" dirty="0" smtClean="0"/>
              <a:t> story of us video clip</a:t>
            </a:r>
            <a:endParaRPr lang="en-US" dirty="0"/>
          </a:p>
        </p:txBody>
      </p:sp>
      <p:sp>
        <p:nvSpPr>
          <p:cNvPr id="4" name="Slide Number Placeholder 3"/>
          <p:cNvSpPr>
            <a:spLocks noGrp="1"/>
          </p:cNvSpPr>
          <p:nvPr>
            <p:ph type="sldNum" sz="quarter" idx="10"/>
          </p:nvPr>
        </p:nvSpPr>
        <p:spPr/>
        <p:txBody>
          <a:bodyPr/>
          <a:lstStyle/>
          <a:p>
            <a:fld id="{0FB35677-B42F-7E48-AAF7-B974A311212D}" type="slidenum">
              <a:rPr lang="en-US" smtClean="0"/>
              <a:t>9</a:t>
            </a:fld>
            <a:endParaRPr lang="en-US"/>
          </a:p>
        </p:txBody>
      </p:sp>
    </p:spTree>
    <p:extLst>
      <p:ext uri="{BB962C8B-B14F-4D97-AF65-F5344CB8AC3E}">
        <p14:creationId xmlns:p14="http://schemas.microsoft.com/office/powerpoint/2010/main" val="1547009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1515,</a:t>
            </a:r>
            <a:r>
              <a:rPr lang="en-US" baseline="0" dirty="0" smtClean="0"/>
              <a:t> for the first time since the Roman Empire, a Rhinoceros was brought to Europe. It was shipped from India for the King of Portugal and displayed for the public. Durer never saw the animal but instead based his drawing on another persons description. Durer’s depiction of the rhinoceros was incredibly popular and was circulated throughout Europe. For centuries it appeared in science texts and student texts until another rhinoceros was brought to the continent in 1751. Though Durer’s illustration has errors, like the horn on the animal’s back, it demonstrates the influential power of art and printing through its ability to shape how Europeans imagined one animal for hundreds of years.</a:t>
            </a:r>
          </a:p>
          <a:p>
            <a:endParaRPr lang="en-US" baseline="0" dirty="0" smtClean="0"/>
          </a:p>
          <a:p>
            <a:r>
              <a:rPr lang="en-US" baseline="0" dirty="0" smtClean="0"/>
              <a:t>What does the story of </a:t>
            </a:r>
            <a:r>
              <a:rPr lang="en-US" baseline="0" dirty="0" err="1" smtClean="0"/>
              <a:t>Durers</a:t>
            </a:r>
            <a:r>
              <a:rPr lang="en-US" baseline="0" dirty="0" smtClean="0"/>
              <a:t> rhinoceros tell you about northern Europe during the 1500s, and the impact of the printing press on art and the communication of knowledge?</a:t>
            </a:r>
            <a:endParaRPr lang="en-US" dirty="0"/>
          </a:p>
        </p:txBody>
      </p:sp>
      <p:sp>
        <p:nvSpPr>
          <p:cNvPr id="4" name="Slide Number Placeholder 3"/>
          <p:cNvSpPr>
            <a:spLocks noGrp="1"/>
          </p:cNvSpPr>
          <p:nvPr>
            <p:ph type="sldNum" sz="quarter" idx="10"/>
          </p:nvPr>
        </p:nvSpPr>
        <p:spPr/>
        <p:txBody>
          <a:bodyPr/>
          <a:lstStyle/>
          <a:p>
            <a:fld id="{0FB35677-B42F-7E48-AAF7-B974A311212D}" type="slidenum">
              <a:rPr lang="en-US" smtClean="0"/>
              <a:t>15</a:t>
            </a:fld>
            <a:endParaRPr lang="en-US"/>
          </a:p>
        </p:txBody>
      </p:sp>
    </p:spTree>
    <p:extLst>
      <p:ext uri="{BB962C8B-B14F-4D97-AF65-F5344CB8AC3E}">
        <p14:creationId xmlns:p14="http://schemas.microsoft.com/office/powerpoint/2010/main" val="245715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 and talk with a partner</a:t>
            </a:r>
            <a:r>
              <a:rPr lang="en-US" baseline="0" dirty="0" smtClean="0"/>
              <a:t> – hear out loud</a:t>
            </a:r>
            <a:endParaRPr lang="en-US" dirty="0"/>
          </a:p>
        </p:txBody>
      </p:sp>
      <p:sp>
        <p:nvSpPr>
          <p:cNvPr id="4" name="Slide Number Placeholder 3"/>
          <p:cNvSpPr>
            <a:spLocks noGrp="1"/>
          </p:cNvSpPr>
          <p:nvPr>
            <p:ph type="sldNum" sz="quarter" idx="10"/>
          </p:nvPr>
        </p:nvSpPr>
        <p:spPr/>
        <p:txBody>
          <a:bodyPr/>
          <a:lstStyle/>
          <a:p>
            <a:fld id="{A5D97CBD-5345-9C43-A89B-EB5DAE40EF67}" type="slidenum">
              <a:rPr lang="en-US" smtClean="0"/>
              <a:t>16</a:t>
            </a:fld>
            <a:endParaRPr lang="en-US"/>
          </a:p>
        </p:txBody>
      </p:sp>
    </p:spTree>
    <p:extLst>
      <p:ext uri="{BB962C8B-B14F-4D97-AF65-F5344CB8AC3E}">
        <p14:creationId xmlns:p14="http://schemas.microsoft.com/office/powerpoint/2010/main" val="142219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Leave one religion</a:t>
            </a:r>
            <a:r>
              <a:rPr lang="en-US" baseline="0" dirty="0" smtClean="0"/>
              <a:t> for another</a:t>
            </a:r>
          </a:p>
          <a:p>
            <a:pPr marL="228600" indent="-228600">
              <a:buAutoNum type="arabicPeriod"/>
            </a:pPr>
            <a:r>
              <a:rPr lang="en-US" baseline="0" dirty="0" smtClean="0"/>
              <a:t>Highly personal reasons</a:t>
            </a:r>
          </a:p>
          <a:p>
            <a:pPr marL="228600" indent="-228600">
              <a:buAutoNum type="arabicPeriod"/>
            </a:pPr>
            <a:r>
              <a:rPr lang="en-US" baseline="0" dirty="0" smtClean="0"/>
              <a:t>Needs are not being met</a:t>
            </a:r>
          </a:p>
          <a:p>
            <a:pPr marL="228600" indent="-228600">
              <a:buAutoNum type="arabicPeriod"/>
            </a:pPr>
            <a:r>
              <a:rPr lang="en-US" baseline="0" dirty="0" smtClean="0"/>
              <a:t>Politics</a:t>
            </a:r>
          </a:p>
          <a:p>
            <a:pPr marL="228600" indent="-228600">
              <a:buAutoNum type="arabicPeriod"/>
            </a:pPr>
            <a:r>
              <a:rPr lang="en-US" baseline="0" dirty="0" smtClean="0"/>
              <a:t>Too radical</a:t>
            </a:r>
          </a:p>
          <a:p>
            <a:pPr marL="228600" indent="-228600">
              <a:buAutoNum type="arabicPeriod"/>
            </a:pPr>
            <a:r>
              <a:rPr lang="en-US" baseline="0" dirty="0" smtClean="0"/>
              <a:t>Spouse</a:t>
            </a:r>
          </a:p>
          <a:p>
            <a:pPr marL="228600" indent="-228600">
              <a:buAutoNum type="arabicPeriod"/>
            </a:pPr>
            <a:r>
              <a:rPr lang="en-US" baseline="0" dirty="0" smtClean="0"/>
              <a:t>Friends/family</a:t>
            </a:r>
          </a:p>
          <a:p>
            <a:pPr marL="228600" indent="-228600">
              <a:buAutoNum type="arabicPeriod"/>
            </a:pPr>
            <a:r>
              <a:rPr lang="en-US" baseline="0" dirty="0" smtClean="0"/>
              <a:t>Money</a:t>
            </a:r>
          </a:p>
          <a:p>
            <a:pPr marL="228600" indent="-228600">
              <a:buAutoNum type="arabicPeriod"/>
            </a:pPr>
            <a:r>
              <a:rPr lang="en-US" baseline="0" dirty="0" smtClean="0"/>
              <a:t>Time</a:t>
            </a:r>
          </a:p>
          <a:p>
            <a:pPr marL="228600" indent="-228600">
              <a:buAutoNum type="arabicPeriod"/>
            </a:pPr>
            <a:endParaRPr lang="en-US" baseline="0" dirty="0" smtClean="0"/>
          </a:p>
          <a:p>
            <a:pPr marL="0" indent="0">
              <a:buNone/>
            </a:pPr>
            <a:r>
              <a:rPr lang="en-US" baseline="0" dirty="0" smtClean="0"/>
              <a:t>Many Europeans felt that the Church was not meeting their needs</a:t>
            </a:r>
            <a:endParaRPr lang="en-US" dirty="0"/>
          </a:p>
        </p:txBody>
      </p:sp>
      <p:sp>
        <p:nvSpPr>
          <p:cNvPr id="4" name="Slide Number Placeholder 3"/>
          <p:cNvSpPr>
            <a:spLocks noGrp="1"/>
          </p:cNvSpPr>
          <p:nvPr>
            <p:ph type="sldNum" sz="quarter" idx="10"/>
          </p:nvPr>
        </p:nvSpPr>
        <p:spPr/>
        <p:txBody>
          <a:bodyPr/>
          <a:lstStyle/>
          <a:p>
            <a:fld id="{A5D97CBD-5345-9C43-A89B-EB5DAE40EF67}" type="slidenum">
              <a:rPr lang="en-US" smtClean="0"/>
              <a:t>18</a:t>
            </a:fld>
            <a:endParaRPr lang="en-US"/>
          </a:p>
        </p:txBody>
      </p:sp>
    </p:spTree>
    <p:extLst>
      <p:ext uri="{BB962C8B-B14F-4D97-AF65-F5344CB8AC3E}">
        <p14:creationId xmlns:p14="http://schemas.microsoft.com/office/powerpoint/2010/main" val="343663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complete</a:t>
            </a:r>
            <a:r>
              <a:rPr lang="en-US" baseline="0" dirty="0" smtClean="0"/>
              <a:t> in their notes</a:t>
            </a:r>
            <a:endParaRPr lang="en-US" dirty="0"/>
          </a:p>
        </p:txBody>
      </p:sp>
      <p:sp>
        <p:nvSpPr>
          <p:cNvPr id="4" name="Slide Number Placeholder 3"/>
          <p:cNvSpPr>
            <a:spLocks noGrp="1"/>
          </p:cNvSpPr>
          <p:nvPr>
            <p:ph type="sldNum" sz="quarter" idx="10"/>
          </p:nvPr>
        </p:nvSpPr>
        <p:spPr/>
        <p:txBody>
          <a:bodyPr/>
          <a:lstStyle/>
          <a:p>
            <a:fld id="{A5D97CBD-5345-9C43-A89B-EB5DAE40EF67}" type="slidenum">
              <a:rPr lang="en-US" smtClean="0"/>
              <a:t>19</a:t>
            </a:fld>
            <a:endParaRPr lang="en-US"/>
          </a:p>
        </p:txBody>
      </p:sp>
    </p:spTree>
    <p:extLst>
      <p:ext uri="{BB962C8B-B14F-4D97-AF65-F5344CB8AC3E}">
        <p14:creationId xmlns:p14="http://schemas.microsoft.com/office/powerpoint/2010/main" val="1492707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3/15/18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3/15/18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3/15/18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3/15/18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3/15/18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3/15/18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3/15/18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3/15/18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3/15/18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3/15/18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3/15/18</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3/15/18</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0.png"/><Relationship Id="rId7" Type="http://schemas.openxmlformats.org/officeDocument/2006/relationships/oleObject" Target="../embeddings/oleObject2.bin"/><Relationship Id="rId8" Type="http://schemas.openxmlformats.org/officeDocument/2006/relationships/package" Target="../embeddings/Microsoft_Word_Document2.docx"/><Relationship Id="rId9"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0"/>
            <a:ext cx="8229600" cy="2593975"/>
          </a:xfrm>
        </p:spPr>
        <p:txBody>
          <a:bodyPr/>
          <a:lstStyle/>
          <a:p>
            <a:r>
              <a:rPr lang="en-US" dirty="0" smtClean="0"/>
              <a:t>1. Get out your Do Now</a:t>
            </a:r>
            <a:endParaRPr lang="en-US" dirty="0"/>
          </a:p>
        </p:txBody>
      </p:sp>
      <p:sp>
        <p:nvSpPr>
          <p:cNvPr id="3" name="Subtitle 2"/>
          <p:cNvSpPr>
            <a:spLocks noGrp="1"/>
          </p:cNvSpPr>
          <p:nvPr>
            <p:ph type="subTitle" idx="1"/>
          </p:nvPr>
        </p:nvSpPr>
        <p:spPr/>
        <p:txBody>
          <a:bodyPr/>
          <a:lstStyle/>
          <a:p>
            <a:r>
              <a:rPr lang="en-US" dirty="0" smtClean="0"/>
              <a:t>Happy Thursday</a:t>
            </a:r>
            <a:endParaRPr lang="en-US" dirty="0"/>
          </a:p>
        </p:txBody>
      </p:sp>
    </p:spTree>
    <p:extLst>
      <p:ext uri="{BB962C8B-B14F-4D97-AF65-F5344CB8AC3E}">
        <p14:creationId xmlns:p14="http://schemas.microsoft.com/office/powerpoint/2010/main" val="14802549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784"/>
            <a:ext cx="8516850" cy="1143000"/>
          </a:xfrm>
        </p:spPr>
        <p:txBody>
          <a:bodyPr/>
          <a:lstStyle/>
          <a:p>
            <a:pPr algn="ctr"/>
            <a:r>
              <a:rPr lang="en-US" sz="3400" i="1" dirty="0" smtClean="0"/>
              <a:t>What cultural effects did the Renaissance and the printing press have in northern Europe?</a:t>
            </a:r>
            <a:endParaRPr lang="en-US" sz="3400" i="1" dirty="0"/>
          </a:p>
        </p:txBody>
      </p:sp>
      <p:sp>
        <p:nvSpPr>
          <p:cNvPr id="3" name="Content Placeholder 2"/>
          <p:cNvSpPr>
            <a:spLocks noGrp="1"/>
          </p:cNvSpPr>
          <p:nvPr>
            <p:ph idx="1"/>
          </p:nvPr>
        </p:nvSpPr>
        <p:spPr>
          <a:xfrm>
            <a:off x="0" y="1716715"/>
            <a:ext cx="8516850" cy="4138336"/>
          </a:xfrm>
        </p:spPr>
        <p:txBody>
          <a:bodyPr>
            <a:noAutofit/>
          </a:bodyPr>
          <a:lstStyle/>
          <a:p>
            <a:pPr algn="ctr"/>
            <a:r>
              <a:rPr lang="en-US" sz="3500" b="1" dirty="0" smtClean="0"/>
              <a:t>Oil Painting</a:t>
            </a:r>
          </a:p>
          <a:p>
            <a:r>
              <a:rPr lang="en-US" sz="3500" dirty="0" smtClean="0"/>
              <a:t>Italian Renaissance artists focused on sculpture and paintings using lighter water colors</a:t>
            </a:r>
          </a:p>
          <a:p>
            <a:r>
              <a:rPr lang="en-US" sz="3500" dirty="0" smtClean="0"/>
              <a:t>North of Italy artists used oil based paints for a greater variety of color to paint more realistic scenes.</a:t>
            </a:r>
            <a:endParaRPr lang="en-US" sz="3500" dirty="0"/>
          </a:p>
        </p:txBody>
      </p:sp>
    </p:spTree>
    <p:extLst>
      <p:ext uri="{BB962C8B-B14F-4D97-AF65-F5344CB8AC3E}">
        <p14:creationId xmlns:p14="http://schemas.microsoft.com/office/powerpoint/2010/main" val="16202233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3-12 at 5.58.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36606" cy="3664724"/>
          </a:xfrm>
          <a:prstGeom prst="rect">
            <a:avLst/>
          </a:prstGeom>
        </p:spPr>
      </p:pic>
      <p:pic>
        <p:nvPicPr>
          <p:cNvPr id="3" name="Picture 2" descr="Screen Shot 2018-03-12 at 5.58.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450" y="2168538"/>
            <a:ext cx="3588550" cy="4689462"/>
          </a:xfrm>
          <a:prstGeom prst="rect">
            <a:avLst/>
          </a:prstGeom>
        </p:spPr>
      </p:pic>
      <p:sp>
        <p:nvSpPr>
          <p:cNvPr id="4" name="TextBox 3"/>
          <p:cNvSpPr txBox="1"/>
          <p:nvPr/>
        </p:nvSpPr>
        <p:spPr>
          <a:xfrm>
            <a:off x="588438" y="4120220"/>
            <a:ext cx="4119058" cy="2123658"/>
          </a:xfrm>
          <a:prstGeom prst="rect">
            <a:avLst/>
          </a:prstGeom>
          <a:noFill/>
        </p:spPr>
        <p:txBody>
          <a:bodyPr wrap="square" rtlCol="0">
            <a:spAutoFit/>
          </a:bodyPr>
          <a:lstStyle/>
          <a:p>
            <a:pPr algn="ctr"/>
            <a:r>
              <a:rPr lang="en-US" sz="3300" dirty="0" smtClean="0"/>
              <a:t>How did art in northern Europe differ from art in Italy during the Renaissance?</a:t>
            </a:r>
            <a:endParaRPr lang="en-US" sz="3300" dirty="0"/>
          </a:p>
        </p:txBody>
      </p:sp>
    </p:spTree>
    <p:extLst>
      <p:ext uri="{BB962C8B-B14F-4D97-AF65-F5344CB8AC3E}">
        <p14:creationId xmlns:p14="http://schemas.microsoft.com/office/powerpoint/2010/main" val="28050442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516850" cy="1143000"/>
          </a:xfrm>
        </p:spPr>
        <p:txBody>
          <a:bodyPr/>
          <a:lstStyle/>
          <a:p>
            <a:pPr algn="ctr"/>
            <a:r>
              <a:rPr lang="en-US" sz="3400" i="1" dirty="0" smtClean="0"/>
              <a:t>What cultural effects did the Renaissance and the printing press have in northern Europe?</a:t>
            </a:r>
            <a:endParaRPr lang="en-US" sz="3400" i="1" dirty="0"/>
          </a:p>
        </p:txBody>
      </p:sp>
      <p:sp>
        <p:nvSpPr>
          <p:cNvPr id="3" name="Content Placeholder 2"/>
          <p:cNvSpPr>
            <a:spLocks noGrp="1"/>
          </p:cNvSpPr>
          <p:nvPr>
            <p:ph idx="1"/>
          </p:nvPr>
        </p:nvSpPr>
        <p:spPr>
          <a:xfrm>
            <a:off x="3742563" y="1734829"/>
            <a:ext cx="4774287" cy="4294221"/>
          </a:xfrm>
        </p:spPr>
        <p:txBody>
          <a:bodyPr>
            <a:normAutofit fontScale="92500" lnSpcReduction="10000"/>
          </a:bodyPr>
          <a:lstStyle/>
          <a:p>
            <a:pPr algn="ctr"/>
            <a:r>
              <a:rPr lang="en-US" sz="4000" b="1" dirty="0" smtClean="0"/>
              <a:t>Religious and Secular topics</a:t>
            </a:r>
          </a:p>
          <a:p>
            <a:pPr algn="ctr"/>
            <a:r>
              <a:rPr lang="en-US" sz="4000" dirty="0" smtClean="0"/>
              <a:t>Like Renaissance artists in Italy, northern European artists depicted both religious and secular scenes.</a:t>
            </a:r>
            <a:endParaRPr lang="en-US" sz="4000" dirty="0"/>
          </a:p>
        </p:txBody>
      </p:sp>
      <p:pic>
        <p:nvPicPr>
          <p:cNvPr id="4" name="Picture 3" descr="Screen Shot 2018-03-12 at 6.05.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4829"/>
            <a:ext cx="4119058" cy="4308825"/>
          </a:xfrm>
          <a:prstGeom prst="rect">
            <a:avLst/>
          </a:prstGeom>
        </p:spPr>
      </p:pic>
    </p:spTree>
    <p:extLst>
      <p:ext uri="{BB962C8B-B14F-4D97-AF65-F5344CB8AC3E}">
        <p14:creationId xmlns:p14="http://schemas.microsoft.com/office/powerpoint/2010/main" val="21457924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3-12 at 6.05.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50334" cy="6325141"/>
          </a:xfrm>
          <a:prstGeom prst="rect">
            <a:avLst/>
          </a:prstGeom>
        </p:spPr>
      </p:pic>
    </p:spTree>
    <p:extLst>
      <p:ext uri="{BB962C8B-B14F-4D97-AF65-F5344CB8AC3E}">
        <p14:creationId xmlns:p14="http://schemas.microsoft.com/office/powerpoint/2010/main" val="3212637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35"/>
            <a:ext cx="8516850" cy="1143000"/>
          </a:xfrm>
        </p:spPr>
        <p:txBody>
          <a:bodyPr/>
          <a:lstStyle/>
          <a:p>
            <a:pPr algn="ctr"/>
            <a:r>
              <a:rPr lang="en-US" sz="3400" i="1" dirty="0" smtClean="0"/>
              <a:t>What cultural effects did the Renaissance and the printing press have in northern Europe?</a:t>
            </a:r>
            <a:endParaRPr lang="en-US" sz="3400" i="1" dirty="0"/>
          </a:p>
        </p:txBody>
      </p:sp>
      <p:sp>
        <p:nvSpPr>
          <p:cNvPr id="3" name="Content Placeholder 2"/>
          <p:cNvSpPr>
            <a:spLocks noGrp="1"/>
          </p:cNvSpPr>
          <p:nvPr>
            <p:ph idx="1"/>
          </p:nvPr>
        </p:nvSpPr>
        <p:spPr>
          <a:xfrm>
            <a:off x="0" y="1150335"/>
            <a:ext cx="8516850" cy="2234300"/>
          </a:xfrm>
        </p:spPr>
        <p:txBody>
          <a:bodyPr>
            <a:normAutofit/>
          </a:bodyPr>
          <a:lstStyle/>
          <a:p>
            <a:pPr algn="ctr"/>
            <a:r>
              <a:rPr lang="en-US" sz="2900" dirty="0" smtClean="0"/>
              <a:t>Mass Production Using the Printing Press</a:t>
            </a:r>
          </a:p>
          <a:p>
            <a:pPr algn="ctr"/>
            <a:r>
              <a:rPr lang="en-US" sz="2900" dirty="0" smtClean="0"/>
              <a:t>Johannes Gutenberg invented the printing press in Germany</a:t>
            </a:r>
          </a:p>
          <a:p>
            <a:pPr algn="ctr"/>
            <a:r>
              <a:rPr lang="en-US" sz="2900" dirty="0" smtClean="0"/>
              <a:t>Technology spread throughout Europe</a:t>
            </a:r>
          </a:p>
        </p:txBody>
      </p:sp>
      <p:pic>
        <p:nvPicPr>
          <p:cNvPr id="4" name="Picture 3" descr="Gutenberg.pr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84635"/>
            <a:ext cx="4645102" cy="3473365"/>
          </a:xfrm>
          <a:prstGeom prst="rect">
            <a:avLst/>
          </a:prstGeom>
        </p:spPr>
      </p:pic>
      <p:sp>
        <p:nvSpPr>
          <p:cNvPr id="5" name="TextBox 4"/>
          <p:cNvSpPr txBox="1"/>
          <p:nvPr/>
        </p:nvSpPr>
        <p:spPr>
          <a:xfrm>
            <a:off x="4244086" y="3819003"/>
            <a:ext cx="3976742" cy="2400657"/>
          </a:xfrm>
          <a:prstGeom prst="rect">
            <a:avLst/>
          </a:prstGeom>
          <a:noFill/>
        </p:spPr>
        <p:txBody>
          <a:bodyPr wrap="square" rtlCol="0">
            <a:spAutoFit/>
          </a:bodyPr>
          <a:lstStyle/>
          <a:p>
            <a:pPr marL="914400" lvl="1" indent="-457200" algn="ctr">
              <a:buFont typeface="Arial"/>
              <a:buChar char="•"/>
            </a:pPr>
            <a:r>
              <a:rPr lang="en-US" sz="3000" dirty="0"/>
              <a:t>Used for creating wood-block engravings then making copies of them to be sold</a:t>
            </a:r>
          </a:p>
        </p:txBody>
      </p:sp>
    </p:spTree>
    <p:extLst>
      <p:ext uri="{BB962C8B-B14F-4D97-AF65-F5344CB8AC3E}">
        <p14:creationId xmlns:p14="http://schemas.microsoft.com/office/powerpoint/2010/main" val="34374693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651"/>
            <a:ext cx="8454754" cy="1393072"/>
          </a:xfrm>
        </p:spPr>
        <p:txBody>
          <a:bodyPr/>
          <a:lstStyle/>
          <a:p>
            <a:r>
              <a:rPr lang="en-US" sz="2800" b="1" dirty="0" smtClean="0"/>
              <a:t>Example</a:t>
            </a:r>
            <a:r>
              <a:rPr lang="en-US" sz="2800" dirty="0" smtClean="0"/>
              <a:t> </a:t>
            </a:r>
            <a:r>
              <a:rPr lang="en-US" sz="2800" dirty="0"/>
              <a:t>Durer was a master engraver</a:t>
            </a:r>
            <a:br>
              <a:rPr lang="en-US" sz="2800" dirty="0"/>
            </a:br>
            <a:r>
              <a:rPr lang="en-US" sz="2800" dirty="0"/>
              <a:t>Famous engraving is a depiction of an Indian Rhinoceros</a:t>
            </a:r>
            <a:br>
              <a:rPr lang="en-US" sz="2800" dirty="0"/>
            </a:br>
            <a:r>
              <a:rPr lang="en-US" sz="2800" dirty="0"/>
              <a:t/>
            </a:r>
            <a:br>
              <a:rPr lang="en-US" sz="2800" dirty="0"/>
            </a:br>
            <a:endParaRPr lang="en-US" sz="2800" dirty="0"/>
          </a:p>
        </p:txBody>
      </p:sp>
      <p:pic>
        <p:nvPicPr>
          <p:cNvPr id="4" name="Picture 3" descr="Screen Shot 2018-03-12 at 6.29.16 PM.png"/>
          <p:cNvPicPr>
            <a:picLocks noChangeAspect="1"/>
          </p:cNvPicPr>
          <p:nvPr/>
        </p:nvPicPr>
        <p:blipFill rotWithShape="1">
          <a:blip r:embed="rId3">
            <a:extLst>
              <a:ext uri="{28A0092B-C50C-407E-A947-70E740481C1C}">
                <a14:useLocalDpi xmlns:a14="http://schemas.microsoft.com/office/drawing/2010/main" val="0"/>
              </a:ext>
            </a:extLst>
          </a:blip>
          <a:srcRect l="3112"/>
          <a:stretch/>
        </p:blipFill>
        <p:spPr>
          <a:xfrm>
            <a:off x="0" y="1058942"/>
            <a:ext cx="8233236" cy="5799058"/>
          </a:xfrm>
          <a:prstGeom prst="rect">
            <a:avLst/>
          </a:prstGeom>
        </p:spPr>
      </p:pic>
    </p:spTree>
    <p:extLst>
      <p:ext uri="{BB962C8B-B14F-4D97-AF65-F5344CB8AC3E}">
        <p14:creationId xmlns:p14="http://schemas.microsoft.com/office/powerpoint/2010/main" val="40342389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00"/>
            <a:ext cx="8458058" cy="3719751"/>
          </a:xfrm>
        </p:spPr>
        <p:txBody>
          <a:bodyPr/>
          <a:lstStyle/>
          <a:p>
            <a:pPr algn="ctr"/>
            <a:r>
              <a:rPr lang="en-US" dirty="0" smtClean="0"/>
              <a:t>Describe the cultural effects of the Renaissance and the printing press on northern Europe.</a:t>
            </a:r>
            <a:endParaRPr lang="en-US" dirty="0"/>
          </a:p>
        </p:txBody>
      </p:sp>
    </p:spTree>
    <p:extLst>
      <p:ext uri="{BB962C8B-B14F-4D97-AF65-F5344CB8AC3E}">
        <p14:creationId xmlns:p14="http://schemas.microsoft.com/office/powerpoint/2010/main" val="20532856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Reformation</a:t>
            </a:r>
            <a:endParaRPr lang="en-US" dirty="0"/>
          </a:p>
        </p:txBody>
      </p:sp>
      <p:sp>
        <p:nvSpPr>
          <p:cNvPr id="3" name="Content Placeholder 2"/>
          <p:cNvSpPr>
            <a:spLocks noGrp="1"/>
          </p:cNvSpPr>
          <p:nvPr>
            <p:ph idx="1"/>
          </p:nvPr>
        </p:nvSpPr>
        <p:spPr/>
        <p:txBody>
          <a:bodyPr>
            <a:normAutofit/>
          </a:bodyPr>
          <a:lstStyle/>
          <a:p>
            <a:r>
              <a:rPr lang="en-US" sz="4400" dirty="0" smtClean="0"/>
              <a:t>Although the renaissance era is focused on humanist ideas and did spread throughout Europe</a:t>
            </a:r>
            <a:r>
              <a:rPr lang="en-US" sz="4400" b="1" dirty="0" smtClean="0"/>
              <a:t>, many people still focused on religion </a:t>
            </a:r>
            <a:r>
              <a:rPr lang="en-US" sz="4400" dirty="0" smtClean="0"/>
              <a:t>and some were not even exposed to the Renaissance.</a:t>
            </a:r>
          </a:p>
        </p:txBody>
      </p:sp>
    </p:spTree>
    <p:extLst>
      <p:ext uri="{BB962C8B-B14F-4D97-AF65-F5344CB8AC3E}">
        <p14:creationId xmlns:p14="http://schemas.microsoft.com/office/powerpoint/2010/main" val="6113914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Reformation</a:t>
            </a:r>
            <a:endParaRPr lang="en-US" dirty="0"/>
          </a:p>
        </p:txBody>
      </p:sp>
      <p:sp>
        <p:nvSpPr>
          <p:cNvPr id="3" name="Content Placeholder 2"/>
          <p:cNvSpPr>
            <a:spLocks noGrp="1"/>
          </p:cNvSpPr>
          <p:nvPr>
            <p:ph idx="1"/>
          </p:nvPr>
        </p:nvSpPr>
        <p:spPr/>
        <p:txBody>
          <a:bodyPr>
            <a:normAutofit/>
          </a:bodyPr>
          <a:lstStyle/>
          <a:p>
            <a:pPr algn="ctr"/>
            <a:r>
              <a:rPr lang="en-US" sz="3800" dirty="0" smtClean="0"/>
              <a:t>In your notes answer the following question.</a:t>
            </a:r>
          </a:p>
          <a:p>
            <a:pPr marL="114300" indent="0" algn="ctr">
              <a:buNone/>
            </a:pPr>
            <a:endParaRPr lang="en-US" sz="3800" dirty="0" smtClean="0"/>
          </a:p>
          <a:p>
            <a:pPr algn="ctr"/>
            <a:r>
              <a:rPr lang="en-US" sz="3800" i="1" dirty="0" smtClean="0"/>
              <a:t>What do you think is a major reason people might leave a religion in today's world?</a:t>
            </a:r>
            <a:endParaRPr lang="en-US" sz="3800" i="1" dirty="0"/>
          </a:p>
        </p:txBody>
      </p:sp>
    </p:spTree>
    <p:extLst>
      <p:ext uri="{BB962C8B-B14F-4D97-AF65-F5344CB8AC3E}">
        <p14:creationId xmlns:p14="http://schemas.microsoft.com/office/powerpoint/2010/main" val="3690637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978139449"/>
              </p:ext>
            </p:extLst>
          </p:nvPr>
        </p:nvGraphicFramePr>
        <p:xfrm>
          <a:off x="687955" y="101102"/>
          <a:ext cx="7249545" cy="3173386"/>
        </p:xfrm>
        <a:graphic>
          <a:graphicData uri="http://schemas.openxmlformats.org/presentationml/2006/ole">
            <mc:AlternateContent xmlns:mc="http://schemas.openxmlformats.org/markup-compatibility/2006">
              <mc:Choice xmlns:v="urn:schemas-microsoft-com:vml" Requires="v">
                <p:oleObj spid="_x0000_s1028" name="Document" r:id="rId5" imgW="6731000" imgH="2946400" progId="Word.Document.12">
                  <p:embed/>
                </p:oleObj>
              </mc:Choice>
              <mc:Fallback>
                <p:oleObj name="Document" r:id="rId5" imgW="6731000" imgH="2946400" progId="Word.Document.12">
                  <p:embed/>
                  <p:pic>
                    <p:nvPicPr>
                      <p:cNvPr id="0" name=""/>
                      <p:cNvPicPr/>
                      <p:nvPr/>
                    </p:nvPicPr>
                    <p:blipFill>
                      <a:blip r:embed="rId6"/>
                      <a:stretch>
                        <a:fillRect/>
                      </a:stretch>
                    </p:blipFill>
                    <p:spPr>
                      <a:xfrm>
                        <a:off x="687955" y="101102"/>
                        <a:ext cx="7249545" cy="3173386"/>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38128113"/>
              </p:ext>
            </p:extLst>
          </p:nvPr>
        </p:nvGraphicFramePr>
        <p:xfrm>
          <a:off x="684958" y="3478613"/>
          <a:ext cx="7252542" cy="3174698"/>
        </p:xfrm>
        <a:graphic>
          <a:graphicData uri="http://schemas.openxmlformats.org/presentationml/2006/ole">
            <mc:AlternateContent xmlns:mc="http://schemas.openxmlformats.org/markup-compatibility/2006">
              <mc:Choice xmlns:v="urn:schemas-microsoft-com:vml" Requires="v">
                <p:oleObj spid="_x0000_s1029" name="Document" r:id="rId8" imgW="6731000" imgH="2946400" progId="Word.Document.12">
                  <p:embed/>
                </p:oleObj>
              </mc:Choice>
              <mc:Fallback>
                <p:oleObj name="Document" r:id="rId8" imgW="6731000" imgH="2946400" progId="Word.Document.12">
                  <p:embed/>
                  <p:pic>
                    <p:nvPicPr>
                      <p:cNvPr id="0" name=""/>
                      <p:cNvPicPr/>
                      <p:nvPr/>
                    </p:nvPicPr>
                    <p:blipFill>
                      <a:blip r:embed="rId9"/>
                      <a:stretch>
                        <a:fillRect/>
                      </a:stretch>
                    </p:blipFill>
                    <p:spPr>
                      <a:xfrm>
                        <a:off x="684958" y="3478613"/>
                        <a:ext cx="7252542" cy="3174698"/>
                      </a:xfrm>
                      <a:prstGeom prst="rect">
                        <a:avLst/>
                      </a:prstGeom>
                    </p:spPr>
                  </p:pic>
                </p:oleObj>
              </mc:Fallback>
            </mc:AlternateContent>
          </a:graphicData>
        </a:graphic>
      </p:graphicFrame>
    </p:spTree>
    <p:extLst>
      <p:ext uri="{BB962C8B-B14F-4D97-AF65-F5344CB8AC3E}">
        <p14:creationId xmlns:p14="http://schemas.microsoft.com/office/powerpoint/2010/main" val="21226018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10</a:t>
            </a:r>
            <a:endParaRPr lang="en-US" dirty="0"/>
          </a:p>
        </p:txBody>
      </p:sp>
      <p:sp>
        <p:nvSpPr>
          <p:cNvPr id="3" name="Content Placeholder 2"/>
          <p:cNvSpPr>
            <a:spLocks noGrp="1"/>
          </p:cNvSpPr>
          <p:nvPr>
            <p:ph idx="1"/>
          </p:nvPr>
        </p:nvSpPr>
        <p:spPr/>
        <p:txBody>
          <a:bodyPr>
            <a:normAutofit/>
          </a:bodyPr>
          <a:lstStyle/>
          <a:p>
            <a:r>
              <a:rPr lang="en-US" sz="4400" dirty="0" smtClean="0"/>
              <a:t>Square – square with your thinking</a:t>
            </a:r>
          </a:p>
          <a:p>
            <a:r>
              <a:rPr lang="en-US" sz="4400" dirty="0" smtClean="0"/>
              <a:t>Triangle – angle you don</a:t>
            </a:r>
            <a:r>
              <a:rPr lang="fr-FR" sz="4400" dirty="0" smtClean="0"/>
              <a:t>’</a:t>
            </a:r>
            <a:r>
              <a:rPr lang="en-US" sz="4400" dirty="0" smtClean="0"/>
              <a:t>t agree with/see differently</a:t>
            </a:r>
          </a:p>
          <a:p>
            <a:r>
              <a:rPr lang="en-US" sz="4400" dirty="0" smtClean="0"/>
              <a:t>Circle – question you have</a:t>
            </a:r>
            <a:endParaRPr lang="en-US" sz="4400" dirty="0"/>
          </a:p>
        </p:txBody>
      </p:sp>
    </p:spTree>
    <p:extLst>
      <p:ext uri="{BB962C8B-B14F-4D97-AF65-F5344CB8AC3E}">
        <p14:creationId xmlns:p14="http://schemas.microsoft.com/office/powerpoint/2010/main" val="19283879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Protestant Reformation</a:t>
            </a:r>
            <a:endParaRPr lang="en-US" dirty="0"/>
          </a:p>
        </p:txBody>
      </p:sp>
      <p:sp>
        <p:nvSpPr>
          <p:cNvPr id="3" name="Content Placeholder 2"/>
          <p:cNvSpPr>
            <a:spLocks noGrp="1"/>
          </p:cNvSpPr>
          <p:nvPr>
            <p:ph sz="half" idx="1"/>
          </p:nvPr>
        </p:nvSpPr>
        <p:spPr>
          <a:xfrm>
            <a:off x="0" y="1536192"/>
            <a:ext cx="4114800" cy="4590288"/>
          </a:xfrm>
        </p:spPr>
        <p:txBody>
          <a:bodyPr>
            <a:normAutofit/>
          </a:bodyPr>
          <a:lstStyle/>
          <a:p>
            <a:r>
              <a:rPr lang="en-US" sz="3300" dirty="0" smtClean="0">
                <a:solidFill>
                  <a:schemeClr val="accent3">
                    <a:lumMod val="75000"/>
                  </a:schemeClr>
                </a:solidFill>
              </a:rPr>
              <a:t>Protest</a:t>
            </a:r>
            <a:r>
              <a:rPr lang="en-US" sz="3300" dirty="0" smtClean="0"/>
              <a:t> + </a:t>
            </a:r>
            <a:r>
              <a:rPr lang="en-US" sz="3300" dirty="0" smtClean="0">
                <a:solidFill>
                  <a:schemeClr val="accent6">
                    <a:lumMod val="75000"/>
                  </a:schemeClr>
                </a:solidFill>
              </a:rPr>
              <a:t>ant </a:t>
            </a:r>
            <a:r>
              <a:rPr lang="en-US" sz="3300" dirty="0" smtClean="0"/>
              <a:t>= </a:t>
            </a:r>
            <a:r>
              <a:rPr lang="en-US" sz="3300" b="1" dirty="0" smtClean="0"/>
              <a:t>Protestant</a:t>
            </a:r>
          </a:p>
          <a:p>
            <a:r>
              <a:rPr lang="en-US" sz="3300" dirty="0" smtClean="0">
                <a:solidFill>
                  <a:srgbClr val="3D5185"/>
                </a:solidFill>
              </a:rPr>
              <a:t>Protest = to challenge or dissent</a:t>
            </a:r>
          </a:p>
          <a:p>
            <a:r>
              <a:rPr lang="en-US" sz="3300" dirty="0" smtClean="0">
                <a:solidFill>
                  <a:srgbClr val="919064"/>
                </a:solidFill>
              </a:rPr>
              <a:t>Ant = a person who</a:t>
            </a:r>
            <a:endParaRPr lang="en-US" sz="3300" dirty="0">
              <a:solidFill>
                <a:srgbClr val="919064"/>
              </a:solidFill>
            </a:endParaRPr>
          </a:p>
        </p:txBody>
      </p:sp>
      <p:sp>
        <p:nvSpPr>
          <p:cNvPr id="4" name="Content Placeholder 3"/>
          <p:cNvSpPr>
            <a:spLocks noGrp="1"/>
          </p:cNvSpPr>
          <p:nvPr>
            <p:ph sz="half" idx="2"/>
          </p:nvPr>
        </p:nvSpPr>
        <p:spPr>
          <a:xfrm>
            <a:off x="4419600" y="1536192"/>
            <a:ext cx="4061134" cy="4590288"/>
          </a:xfrm>
        </p:spPr>
        <p:txBody>
          <a:bodyPr>
            <a:normAutofit/>
          </a:bodyPr>
          <a:lstStyle/>
          <a:p>
            <a:r>
              <a:rPr lang="en-US" sz="3300" dirty="0" smtClean="0">
                <a:solidFill>
                  <a:schemeClr val="accent2">
                    <a:lumMod val="75000"/>
                  </a:schemeClr>
                </a:solidFill>
              </a:rPr>
              <a:t>Re</a:t>
            </a:r>
            <a:r>
              <a:rPr lang="en-US" sz="3300" dirty="0" smtClean="0"/>
              <a:t> + </a:t>
            </a:r>
            <a:r>
              <a:rPr lang="en-US" sz="3300" dirty="0" smtClean="0">
                <a:solidFill>
                  <a:schemeClr val="accent4">
                    <a:lumMod val="50000"/>
                  </a:schemeClr>
                </a:solidFill>
              </a:rPr>
              <a:t>formation</a:t>
            </a:r>
            <a:r>
              <a:rPr lang="en-US" sz="3300" dirty="0" smtClean="0"/>
              <a:t> = </a:t>
            </a:r>
            <a:r>
              <a:rPr lang="en-US" sz="3300" b="1" dirty="0" smtClean="0"/>
              <a:t>Reformation</a:t>
            </a:r>
          </a:p>
          <a:p>
            <a:r>
              <a:rPr lang="en-US" sz="3300" dirty="0" smtClean="0">
                <a:solidFill>
                  <a:srgbClr val="B89101"/>
                </a:solidFill>
              </a:rPr>
              <a:t>Re = again</a:t>
            </a:r>
          </a:p>
          <a:p>
            <a:r>
              <a:rPr lang="en-US" sz="3300" dirty="0" smtClean="0">
                <a:solidFill>
                  <a:srgbClr val="484A5A"/>
                </a:solidFill>
              </a:rPr>
              <a:t>Formation = the process of shaping or making</a:t>
            </a:r>
            <a:endParaRPr lang="en-US" sz="3300" dirty="0">
              <a:solidFill>
                <a:srgbClr val="484A5A"/>
              </a:solidFill>
            </a:endParaRPr>
          </a:p>
        </p:txBody>
      </p:sp>
    </p:spTree>
    <p:extLst>
      <p:ext uri="{BB962C8B-B14F-4D97-AF65-F5344CB8AC3E}">
        <p14:creationId xmlns:p14="http://schemas.microsoft.com/office/powerpoint/2010/main" val="29179568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Protestant Reformation</a:t>
            </a:r>
            <a:endParaRPr lang="en-US" dirty="0"/>
          </a:p>
        </p:txBody>
      </p:sp>
      <p:sp>
        <p:nvSpPr>
          <p:cNvPr id="3" name="Content Placeholder 2"/>
          <p:cNvSpPr>
            <a:spLocks noGrp="1"/>
          </p:cNvSpPr>
          <p:nvPr>
            <p:ph idx="1"/>
          </p:nvPr>
        </p:nvSpPr>
        <p:spPr/>
        <p:txBody>
          <a:bodyPr>
            <a:normAutofit/>
          </a:bodyPr>
          <a:lstStyle/>
          <a:p>
            <a:r>
              <a:rPr lang="en-US" sz="3400" dirty="0" smtClean="0"/>
              <a:t>16</a:t>
            </a:r>
            <a:r>
              <a:rPr lang="en-US" sz="3400" baseline="30000" dirty="0" smtClean="0"/>
              <a:t>th</a:t>
            </a:r>
            <a:r>
              <a:rPr lang="en-US" sz="3400" dirty="0" smtClean="0"/>
              <a:t> century religious, political, intellectual, and cultural </a:t>
            </a:r>
            <a:r>
              <a:rPr lang="en-US" sz="3400" b="1" dirty="0" smtClean="0"/>
              <a:t>revolution</a:t>
            </a:r>
            <a:r>
              <a:rPr lang="en-US" sz="3400" dirty="0" smtClean="0"/>
              <a:t> that sought to </a:t>
            </a:r>
            <a:r>
              <a:rPr lang="en-US" sz="3400" b="1" dirty="0" smtClean="0"/>
              <a:t>change</a:t>
            </a:r>
            <a:r>
              <a:rPr lang="en-US" sz="3400" dirty="0" smtClean="0"/>
              <a:t> or </a:t>
            </a:r>
            <a:r>
              <a:rPr lang="en-US" sz="3400" b="1" dirty="0" smtClean="0"/>
              <a:t>remake</a:t>
            </a:r>
            <a:r>
              <a:rPr lang="en-US" sz="3400" dirty="0" smtClean="0"/>
              <a:t> the Catholic Church.</a:t>
            </a:r>
          </a:p>
          <a:p>
            <a:r>
              <a:rPr lang="en-US" sz="3400" dirty="0" smtClean="0"/>
              <a:t>In northern and central Europe, </a:t>
            </a:r>
            <a:r>
              <a:rPr lang="en-US" sz="3400" b="1" dirty="0" smtClean="0"/>
              <a:t>reformers</a:t>
            </a:r>
            <a:r>
              <a:rPr lang="en-US" sz="3400" dirty="0" smtClean="0"/>
              <a:t> like Martin Luther and John Calvin </a:t>
            </a:r>
            <a:r>
              <a:rPr lang="en-US" sz="3400" b="1" dirty="0" smtClean="0"/>
              <a:t>protested</a:t>
            </a:r>
            <a:r>
              <a:rPr lang="en-US" sz="3400" dirty="0" smtClean="0"/>
              <a:t> and challenged Church authority.</a:t>
            </a:r>
            <a:endParaRPr lang="en-US" sz="3400" dirty="0"/>
          </a:p>
        </p:txBody>
      </p:sp>
    </p:spTree>
    <p:extLst>
      <p:ext uri="{BB962C8B-B14F-4D97-AF65-F5344CB8AC3E}">
        <p14:creationId xmlns:p14="http://schemas.microsoft.com/office/powerpoint/2010/main" val="41826541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Unit 3 Vocab review</a:t>
            </a:r>
            <a:endParaRPr lang="en-US" b="1" i="1" dirty="0"/>
          </a:p>
        </p:txBody>
      </p:sp>
      <p:sp>
        <p:nvSpPr>
          <p:cNvPr id="3" name="Content Placeholder 2"/>
          <p:cNvSpPr>
            <a:spLocks noGrp="1"/>
          </p:cNvSpPr>
          <p:nvPr>
            <p:ph idx="1"/>
          </p:nvPr>
        </p:nvSpPr>
        <p:spPr>
          <a:xfrm>
            <a:off x="0" y="1600200"/>
            <a:ext cx="8465776" cy="4953000"/>
          </a:xfrm>
        </p:spPr>
        <p:txBody>
          <a:bodyPr>
            <a:normAutofit lnSpcReduction="10000"/>
          </a:bodyPr>
          <a:lstStyle/>
          <a:p>
            <a:r>
              <a:rPr lang="en-US" sz="2700" dirty="0" smtClean="0">
                <a:latin typeface="Arial"/>
                <a:cs typeface="Arial"/>
              </a:rPr>
              <a:t>You need a device (phone/laptop)</a:t>
            </a:r>
          </a:p>
          <a:p>
            <a:r>
              <a:rPr lang="en-US" sz="2700" i="1" dirty="0" smtClean="0">
                <a:latin typeface="Arial"/>
                <a:cs typeface="Arial"/>
              </a:rPr>
              <a:t>Apples to apples concept</a:t>
            </a:r>
          </a:p>
          <a:p>
            <a:r>
              <a:rPr lang="en-US" sz="2700" dirty="0" smtClean="0">
                <a:latin typeface="Arial"/>
                <a:cs typeface="Arial"/>
              </a:rPr>
              <a:t>1 person draws a card</a:t>
            </a:r>
          </a:p>
          <a:p>
            <a:r>
              <a:rPr lang="en-US" sz="2700" dirty="0" smtClean="0">
                <a:latin typeface="Arial"/>
                <a:cs typeface="Arial"/>
              </a:rPr>
              <a:t>The rest of the group members find an image using </a:t>
            </a:r>
            <a:r>
              <a:rPr lang="en-US" sz="2700" dirty="0">
                <a:latin typeface="Arial"/>
                <a:cs typeface="Arial"/>
              </a:rPr>
              <a:t>G</a:t>
            </a:r>
            <a:r>
              <a:rPr lang="en-US" sz="2700" dirty="0" smtClean="0">
                <a:latin typeface="Arial"/>
                <a:cs typeface="Arial"/>
              </a:rPr>
              <a:t>oogle that represents the vocab term </a:t>
            </a:r>
            <a:r>
              <a:rPr lang="en-US" sz="2700" b="1" u="sng" dirty="0" smtClean="0">
                <a:latin typeface="Arial"/>
                <a:cs typeface="Arial"/>
              </a:rPr>
              <a:t>without typing in the word directly</a:t>
            </a:r>
            <a:r>
              <a:rPr lang="en-US" sz="2700" b="1" dirty="0" smtClean="0">
                <a:latin typeface="Arial"/>
                <a:cs typeface="Arial"/>
              </a:rPr>
              <a:t> </a:t>
            </a:r>
            <a:r>
              <a:rPr lang="en-US" sz="2700" dirty="0" smtClean="0">
                <a:latin typeface="Arial"/>
                <a:cs typeface="Arial"/>
              </a:rPr>
              <a:t>(be creative and refer to your vocab sheet). Only 45 seconds to find an image (the judge can be in charge of the time)</a:t>
            </a:r>
          </a:p>
          <a:p>
            <a:r>
              <a:rPr lang="en-US" sz="2700" dirty="0" smtClean="0">
                <a:latin typeface="Arial"/>
                <a:cs typeface="Arial"/>
              </a:rPr>
              <a:t>The person that drew the card picks a winner and gives the card to the winner.</a:t>
            </a:r>
          </a:p>
          <a:p>
            <a:r>
              <a:rPr lang="en-US" sz="2700" dirty="0" smtClean="0">
                <a:latin typeface="Arial"/>
                <a:cs typeface="Arial"/>
              </a:rPr>
              <a:t>Next person draws a card and so on.</a:t>
            </a:r>
          </a:p>
        </p:txBody>
      </p:sp>
    </p:spTree>
    <p:extLst>
      <p:ext uri="{BB962C8B-B14F-4D97-AF65-F5344CB8AC3E}">
        <p14:creationId xmlns:p14="http://schemas.microsoft.com/office/powerpoint/2010/main" val="960744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Monarchy</a:t>
            </a:r>
            <a:endParaRPr lang="en-US" dirty="0"/>
          </a:p>
        </p:txBody>
      </p:sp>
      <p:pic>
        <p:nvPicPr>
          <p:cNvPr id="4" name="Content Placeholder 3" descr="gettyimages-824495166.jpg"/>
          <p:cNvPicPr>
            <a:picLocks noGrp="1" noChangeAspect="1"/>
          </p:cNvPicPr>
          <p:nvPr>
            <p:ph idx="1"/>
          </p:nvPr>
        </p:nvPicPr>
        <p:blipFill>
          <a:blip r:embed="rId2">
            <a:extLst>
              <a:ext uri="{28A0092B-C50C-407E-A947-70E740481C1C}">
                <a14:useLocalDpi xmlns:a14="http://schemas.microsoft.com/office/drawing/2010/main" val="0"/>
              </a:ext>
            </a:extLst>
          </a:blip>
          <a:srcRect l="5357" r="5357"/>
          <a:stretch>
            <a:fillRect/>
          </a:stretch>
        </p:blipFill>
        <p:spPr>
          <a:xfrm>
            <a:off x="0" y="1417638"/>
            <a:ext cx="3788959" cy="2387044"/>
          </a:xfrm>
        </p:spPr>
      </p:pic>
      <p:pic>
        <p:nvPicPr>
          <p:cNvPr id="5" name="Picture 4" descr="Queen-England-her-husband-smiled-state-ope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735" y="0"/>
            <a:ext cx="2323032" cy="3105464"/>
          </a:xfrm>
          <a:prstGeom prst="rect">
            <a:avLst/>
          </a:prstGeom>
        </p:spPr>
      </p:pic>
      <p:pic>
        <p:nvPicPr>
          <p:cNvPr id="6" name="Picture 5" descr="MV5BMjAxOTA2Mjc3MF5BMl5BanBnXkFtZTgwMTMxMzIxNDM@._V1_UX182_CR0,0,182,268_AL_.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2504" y="3087963"/>
            <a:ext cx="2560249" cy="3770037"/>
          </a:xfrm>
          <a:prstGeom prst="rect">
            <a:avLst/>
          </a:prstGeom>
        </p:spPr>
      </p:pic>
      <p:pic>
        <p:nvPicPr>
          <p:cNvPr id="7" name="Picture 6" descr="Heraldic_Royal_Crown_of_the_King_of_the_Romans_(1486-c.1700).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532944"/>
            <a:ext cx="2794000" cy="2095500"/>
          </a:xfrm>
          <a:prstGeom prst="rect">
            <a:avLst/>
          </a:prstGeom>
        </p:spPr>
      </p:pic>
    </p:spTree>
    <p:extLst>
      <p:ext uri="{BB962C8B-B14F-4D97-AF65-F5344CB8AC3E}">
        <p14:creationId xmlns:p14="http://schemas.microsoft.com/office/powerpoint/2010/main" val="545609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Connection</a:t>
            </a:r>
            <a:endParaRPr lang="en-US" dirty="0"/>
          </a:p>
        </p:txBody>
      </p:sp>
      <p:sp>
        <p:nvSpPr>
          <p:cNvPr id="3" name="Content Placeholder 2"/>
          <p:cNvSpPr>
            <a:spLocks noGrp="1"/>
          </p:cNvSpPr>
          <p:nvPr>
            <p:ph idx="1"/>
          </p:nvPr>
        </p:nvSpPr>
        <p:spPr/>
        <p:txBody>
          <a:bodyPr>
            <a:normAutofit/>
          </a:bodyPr>
          <a:lstStyle/>
          <a:p>
            <a:endParaRPr lang="en-US" sz="3300" dirty="0"/>
          </a:p>
        </p:txBody>
      </p:sp>
    </p:spTree>
    <p:extLst>
      <p:ext uri="{BB962C8B-B14F-4D97-AF65-F5344CB8AC3E}">
        <p14:creationId xmlns:p14="http://schemas.microsoft.com/office/powerpoint/2010/main" val="29873989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ctr"/>
            <a:r>
              <a:rPr lang="en-US" sz="4000" b="1" dirty="0">
                <a:solidFill>
                  <a:schemeClr val="accent1">
                    <a:lumMod val="50000"/>
                  </a:schemeClr>
                </a:solidFill>
              </a:rPr>
              <a:t>Prove this statement by taking notes during the video</a:t>
            </a:r>
          </a:p>
        </p:txBody>
      </p:sp>
      <p:sp>
        <p:nvSpPr>
          <p:cNvPr id="3" name="Content Placeholder 2"/>
          <p:cNvSpPr>
            <a:spLocks noGrp="1"/>
          </p:cNvSpPr>
          <p:nvPr>
            <p:ph idx="1"/>
          </p:nvPr>
        </p:nvSpPr>
        <p:spPr>
          <a:xfrm>
            <a:off x="0" y="1905000"/>
            <a:ext cx="8480734" cy="4221163"/>
          </a:xfrm>
        </p:spPr>
        <p:txBody>
          <a:bodyPr/>
          <a:lstStyle/>
          <a:p>
            <a:pPr algn="ctr">
              <a:defRPr/>
            </a:pPr>
            <a:r>
              <a:rPr lang="en-US" sz="5500" i="1" dirty="0" smtClean="0">
                <a:solidFill>
                  <a:schemeClr val="accent5"/>
                </a:solidFill>
              </a:rPr>
              <a:t>Innovations from Asian and Islamic civilizations laid the foundation for the Renaissance.</a:t>
            </a:r>
            <a:endParaRPr lang="en-US" sz="5500" i="1" dirty="0">
              <a:solidFill>
                <a:schemeClr val="accent5"/>
              </a:solidFill>
            </a:endParaRPr>
          </a:p>
        </p:txBody>
      </p:sp>
    </p:spTree>
    <p:extLst>
      <p:ext uri="{BB962C8B-B14F-4D97-AF65-F5344CB8AC3E}">
        <p14:creationId xmlns:p14="http://schemas.microsoft.com/office/powerpoint/2010/main" val="6956130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834"/>
            <a:ext cx="8435383" cy="1143000"/>
          </a:xfrm>
        </p:spPr>
        <p:txBody>
          <a:bodyPr/>
          <a:lstStyle/>
          <a:p>
            <a:pPr algn="ctr"/>
            <a:r>
              <a:rPr lang="en-US" i="1" dirty="0" smtClean="0"/>
              <a:t>Why and how did the Renaissance spread outside of Italy?</a:t>
            </a:r>
            <a:endParaRPr lang="en-US" i="1" dirty="0"/>
          </a:p>
        </p:txBody>
      </p:sp>
      <p:sp>
        <p:nvSpPr>
          <p:cNvPr id="3" name="Content Placeholder 2"/>
          <p:cNvSpPr>
            <a:spLocks noGrp="1"/>
          </p:cNvSpPr>
          <p:nvPr>
            <p:ph idx="1"/>
          </p:nvPr>
        </p:nvSpPr>
        <p:spPr/>
        <p:txBody>
          <a:bodyPr>
            <a:normAutofit/>
          </a:bodyPr>
          <a:lstStyle/>
          <a:p>
            <a:pPr algn="ctr"/>
            <a:r>
              <a:rPr lang="en-US" sz="5500" dirty="0" smtClean="0"/>
              <a:t>The spread of wealth through </a:t>
            </a:r>
            <a:r>
              <a:rPr lang="en-US" sz="5500" b="1" dirty="0" smtClean="0"/>
              <a:t>trade</a:t>
            </a:r>
          </a:p>
          <a:p>
            <a:pPr algn="ctr"/>
            <a:r>
              <a:rPr lang="en-US" sz="5500" dirty="0" smtClean="0"/>
              <a:t>The invention of the </a:t>
            </a:r>
            <a:r>
              <a:rPr lang="en-US" sz="5500" b="1" dirty="0" smtClean="0"/>
              <a:t>printing press</a:t>
            </a:r>
            <a:endParaRPr lang="en-US" sz="5500" b="1" dirty="0"/>
          </a:p>
        </p:txBody>
      </p:sp>
    </p:spTree>
    <p:extLst>
      <p:ext uri="{BB962C8B-B14F-4D97-AF65-F5344CB8AC3E}">
        <p14:creationId xmlns:p14="http://schemas.microsoft.com/office/powerpoint/2010/main" val="1674416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
            <a:ext cx="8458058" cy="1143000"/>
          </a:xfrm>
        </p:spPr>
        <p:txBody>
          <a:bodyPr/>
          <a:lstStyle/>
          <a:p>
            <a:pPr algn="ctr"/>
            <a:r>
              <a:rPr lang="en-US" i="1" dirty="0" smtClean="0"/>
              <a:t>Reason #1: The spread of wealth through trade</a:t>
            </a:r>
            <a:endParaRPr lang="en-US" i="1" dirty="0"/>
          </a:p>
        </p:txBody>
      </p:sp>
      <p:pic>
        <p:nvPicPr>
          <p:cNvPr id="4" name="Content Placeholder 3" descr="Screen Shot 2018-03-12 at 5.36.24 PM.png"/>
          <p:cNvPicPr>
            <a:picLocks noGrp="1" noChangeAspect="1"/>
          </p:cNvPicPr>
          <p:nvPr>
            <p:ph idx="1"/>
          </p:nvPr>
        </p:nvPicPr>
        <p:blipFill>
          <a:blip r:embed="rId2">
            <a:extLst>
              <a:ext uri="{28A0092B-C50C-407E-A947-70E740481C1C}">
                <a14:useLocalDpi xmlns:a14="http://schemas.microsoft.com/office/drawing/2010/main" val="0"/>
              </a:ext>
            </a:extLst>
          </a:blip>
          <a:srcRect t="7954" b="7954"/>
          <a:stretch>
            <a:fillRect/>
          </a:stretch>
        </p:blipFill>
        <p:spPr>
          <a:xfrm>
            <a:off x="48247" y="1559819"/>
            <a:ext cx="8409811" cy="5298181"/>
          </a:xfrm>
        </p:spPr>
      </p:pic>
    </p:spTree>
    <p:extLst>
      <p:ext uri="{BB962C8B-B14F-4D97-AF65-F5344CB8AC3E}">
        <p14:creationId xmlns:p14="http://schemas.microsoft.com/office/powerpoint/2010/main" val="20166535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3"/>
            <a:ext cx="8458058" cy="1143000"/>
          </a:xfrm>
        </p:spPr>
        <p:txBody>
          <a:bodyPr/>
          <a:lstStyle/>
          <a:p>
            <a:pPr algn="ctr"/>
            <a:r>
              <a:rPr lang="en-US" i="1" dirty="0" smtClean="0"/>
              <a:t>Reason #1: The spread of wealth through trade</a:t>
            </a:r>
            <a:endParaRPr lang="en-US" i="1" dirty="0"/>
          </a:p>
        </p:txBody>
      </p:sp>
      <p:sp>
        <p:nvSpPr>
          <p:cNvPr id="3" name="Content Placeholder 2"/>
          <p:cNvSpPr>
            <a:spLocks noGrp="1"/>
          </p:cNvSpPr>
          <p:nvPr>
            <p:ph idx="1"/>
          </p:nvPr>
        </p:nvSpPr>
        <p:spPr>
          <a:xfrm>
            <a:off x="0" y="1600200"/>
            <a:ext cx="5574666" cy="4800600"/>
          </a:xfrm>
        </p:spPr>
        <p:txBody>
          <a:bodyPr>
            <a:noAutofit/>
          </a:bodyPr>
          <a:lstStyle/>
          <a:p>
            <a:r>
              <a:rPr lang="en-US" sz="3300" dirty="0" smtClean="0"/>
              <a:t>Trade routes have existed since the Roman Empire</a:t>
            </a:r>
          </a:p>
          <a:p>
            <a:r>
              <a:rPr lang="en-US" sz="3300" dirty="0" smtClean="0"/>
              <a:t>Grew over time with new wealth and products traded after the Crusades.</a:t>
            </a:r>
          </a:p>
          <a:p>
            <a:r>
              <a:rPr lang="en-US" sz="3300" dirty="0" smtClean="0"/>
              <a:t>Large cities became centers of trade and banking</a:t>
            </a:r>
          </a:p>
          <a:p>
            <a:r>
              <a:rPr lang="en-US" sz="3300" dirty="0" smtClean="0"/>
              <a:t>Cities established wealthy merchants and bankers</a:t>
            </a:r>
            <a:endParaRPr lang="en-US" sz="3300" dirty="0"/>
          </a:p>
        </p:txBody>
      </p:sp>
      <p:sp>
        <p:nvSpPr>
          <p:cNvPr id="5" name="TextBox 4"/>
          <p:cNvSpPr txBox="1"/>
          <p:nvPr/>
        </p:nvSpPr>
        <p:spPr>
          <a:xfrm>
            <a:off x="5946310" y="2644784"/>
            <a:ext cx="2511748" cy="2631490"/>
          </a:xfrm>
          <a:prstGeom prst="rect">
            <a:avLst/>
          </a:prstGeom>
          <a:noFill/>
        </p:spPr>
        <p:txBody>
          <a:bodyPr wrap="square" rtlCol="0">
            <a:spAutoFit/>
          </a:bodyPr>
          <a:lstStyle/>
          <a:p>
            <a:pPr algn="ctr"/>
            <a:r>
              <a:rPr lang="en-US" sz="3300" b="1" dirty="0" smtClean="0">
                <a:solidFill>
                  <a:schemeClr val="accent3"/>
                </a:solidFill>
              </a:rPr>
              <a:t>What is the connection between wealth and art?</a:t>
            </a:r>
            <a:endParaRPr lang="en-US" sz="3300" b="1" dirty="0">
              <a:solidFill>
                <a:schemeClr val="accent3"/>
              </a:solidFill>
            </a:endParaRPr>
          </a:p>
        </p:txBody>
      </p:sp>
    </p:spTree>
    <p:extLst>
      <p:ext uri="{BB962C8B-B14F-4D97-AF65-F5344CB8AC3E}">
        <p14:creationId xmlns:p14="http://schemas.microsoft.com/office/powerpoint/2010/main" val="2506909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454909" cy="836436"/>
          </a:xfrm>
        </p:spPr>
        <p:txBody>
          <a:bodyPr/>
          <a:lstStyle/>
          <a:p>
            <a:pPr algn="ctr"/>
            <a:r>
              <a:rPr lang="en-US" sz="3600" i="1" dirty="0" smtClean="0"/>
              <a:t>Reason #2: The invention of the printing press</a:t>
            </a:r>
            <a:endParaRPr lang="en-US" sz="3600" i="1" dirty="0"/>
          </a:p>
        </p:txBody>
      </p:sp>
      <p:sp>
        <p:nvSpPr>
          <p:cNvPr id="3" name="Content Placeholder 2"/>
          <p:cNvSpPr>
            <a:spLocks noGrp="1"/>
          </p:cNvSpPr>
          <p:nvPr>
            <p:ph idx="1"/>
          </p:nvPr>
        </p:nvSpPr>
        <p:spPr>
          <a:xfrm>
            <a:off x="-1" y="918660"/>
            <a:ext cx="8454909" cy="2241209"/>
          </a:xfrm>
        </p:spPr>
        <p:txBody>
          <a:bodyPr>
            <a:normAutofit lnSpcReduction="10000"/>
          </a:bodyPr>
          <a:lstStyle/>
          <a:p>
            <a:r>
              <a:rPr lang="en-US" sz="2700" dirty="0" smtClean="0"/>
              <a:t>By 1300, papermaking and printing technology reached Europe from China and the Middle East</a:t>
            </a:r>
          </a:p>
          <a:p>
            <a:r>
              <a:rPr lang="en-US" sz="2700" dirty="0" smtClean="0"/>
              <a:t>Pushed China and the Middle East into the golden ages</a:t>
            </a:r>
          </a:p>
          <a:p>
            <a:r>
              <a:rPr lang="en-US" sz="2700" dirty="0" smtClean="0"/>
              <a:t>Helped preserve Greek and Roman learned</a:t>
            </a:r>
          </a:p>
          <a:p>
            <a:r>
              <a:rPr lang="en-US" sz="2700" dirty="0" smtClean="0"/>
              <a:t>Johannes Gutenberg invented the printing press</a:t>
            </a:r>
            <a:endParaRPr lang="en-US" sz="2700" dirty="0"/>
          </a:p>
        </p:txBody>
      </p:sp>
      <p:pic>
        <p:nvPicPr>
          <p:cNvPr id="4" name="Picture 3" descr="Screen Shot 2018-03-12 at 5.43.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47" y="3159428"/>
            <a:ext cx="7433285" cy="3698571"/>
          </a:xfrm>
          <a:prstGeom prst="rect">
            <a:avLst/>
          </a:prstGeom>
        </p:spPr>
      </p:pic>
    </p:spTree>
    <p:extLst>
      <p:ext uri="{BB962C8B-B14F-4D97-AF65-F5344CB8AC3E}">
        <p14:creationId xmlns:p14="http://schemas.microsoft.com/office/powerpoint/2010/main" val="14264019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454909" cy="836436"/>
          </a:xfrm>
        </p:spPr>
        <p:txBody>
          <a:bodyPr/>
          <a:lstStyle/>
          <a:p>
            <a:pPr algn="ctr"/>
            <a:r>
              <a:rPr lang="en-US" sz="3600" i="1" dirty="0" smtClean="0"/>
              <a:t>Reason #2: The invention of the printing press</a:t>
            </a:r>
            <a:endParaRPr lang="en-US" sz="3600" i="1" dirty="0"/>
          </a:p>
        </p:txBody>
      </p:sp>
      <p:sp>
        <p:nvSpPr>
          <p:cNvPr id="3" name="Content Placeholder 2"/>
          <p:cNvSpPr>
            <a:spLocks noGrp="1"/>
          </p:cNvSpPr>
          <p:nvPr>
            <p:ph idx="1"/>
          </p:nvPr>
        </p:nvSpPr>
        <p:spPr>
          <a:xfrm>
            <a:off x="-1" y="918660"/>
            <a:ext cx="4180999" cy="5939340"/>
          </a:xfrm>
        </p:spPr>
        <p:txBody>
          <a:bodyPr>
            <a:noAutofit/>
          </a:bodyPr>
          <a:lstStyle/>
          <a:p>
            <a:r>
              <a:rPr lang="en-US" sz="3100" dirty="0" smtClean="0"/>
              <a:t>Earlier books were written on scrolls</a:t>
            </a:r>
          </a:p>
          <a:p>
            <a:r>
              <a:rPr lang="en-US" sz="3100" dirty="0" smtClean="0"/>
              <a:t>Middle Ages – manuscript books were produced by monks who worked with pen and ink to copy by hand</a:t>
            </a:r>
          </a:p>
          <a:p>
            <a:r>
              <a:rPr lang="en-US" sz="3100" dirty="0" smtClean="0"/>
              <a:t>A small book or Bible would take years to complete</a:t>
            </a:r>
            <a:endParaRPr lang="en-US" sz="3100" dirty="0"/>
          </a:p>
        </p:txBody>
      </p:sp>
      <p:sp>
        <p:nvSpPr>
          <p:cNvPr id="5" name="TextBox 4"/>
          <p:cNvSpPr txBox="1"/>
          <p:nvPr/>
        </p:nvSpPr>
        <p:spPr>
          <a:xfrm>
            <a:off x="4180998" y="918660"/>
            <a:ext cx="4273911" cy="5632311"/>
          </a:xfrm>
          <a:prstGeom prst="rect">
            <a:avLst/>
          </a:prstGeom>
          <a:noFill/>
        </p:spPr>
        <p:txBody>
          <a:bodyPr wrap="square" rtlCol="0">
            <a:spAutoFit/>
          </a:bodyPr>
          <a:lstStyle/>
          <a:p>
            <a:r>
              <a:rPr lang="en-US" sz="3000" b="1" dirty="0" smtClean="0">
                <a:solidFill>
                  <a:srgbClr val="E2751D"/>
                </a:solidFill>
              </a:rPr>
              <a:t>1. What effects might the way books were produced in the Middle Ages have had on Europeans and Europe?</a:t>
            </a:r>
          </a:p>
          <a:p>
            <a:endParaRPr lang="en-US" sz="3000" b="1" dirty="0" smtClean="0">
              <a:solidFill>
                <a:srgbClr val="E2751D"/>
              </a:solidFill>
            </a:endParaRPr>
          </a:p>
          <a:p>
            <a:r>
              <a:rPr lang="en-US" sz="3000" b="1" dirty="0" smtClean="0">
                <a:solidFill>
                  <a:srgbClr val="E2751D"/>
                </a:solidFill>
              </a:rPr>
              <a:t>2. How might this have affected the number of books available the cost of those books, and the number of people who could read them?</a:t>
            </a:r>
            <a:endParaRPr lang="en-US" sz="3000" b="1" dirty="0">
              <a:solidFill>
                <a:srgbClr val="E2751D"/>
              </a:solidFill>
            </a:endParaRPr>
          </a:p>
        </p:txBody>
      </p:sp>
    </p:spTree>
    <p:extLst>
      <p:ext uri="{BB962C8B-B14F-4D97-AF65-F5344CB8AC3E}">
        <p14:creationId xmlns:p14="http://schemas.microsoft.com/office/powerpoint/2010/main" val="1081330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anim calcmode="lin" valueType="num">
                                      <p:cBhvr>
                                        <p:cTn id="23"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4"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2000"/>
                                        <p:tgtEl>
                                          <p:spTgt spid="5">
                                            <p:txEl>
                                              <p:pRg st="2" end="2"/>
                                            </p:txEl>
                                          </p:spTgt>
                                        </p:tgtEl>
                                      </p:cBhvr>
                                    </p:animEffect>
                                    <p:anim calcmode="lin" valueType="num">
                                      <p:cBhvr>
                                        <p:cTn id="30" dur="2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31" dur="2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244</TotalTime>
  <Words>903</Words>
  <Application>Microsoft Macintosh PowerPoint</Application>
  <PresentationFormat>On-screen Show (4:3)</PresentationFormat>
  <Paragraphs>92</Paragraphs>
  <Slides>23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Adjacency</vt:lpstr>
      <vt:lpstr>Document</vt:lpstr>
      <vt:lpstr>1. Get out your Do Now</vt:lpstr>
      <vt:lpstr>CNN 10</vt:lpstr>
      <vt:lpstr>World Connection</vt:lpstr>
      <vt:lpstr>Prove this statement by taking notes during the video</vt:lpstr>
      <vt:lpstr>Why and how did the Renaissance spread outside of Italy?</vt:lpstr>
      <vt:lpstr>Reason #1: The spread of wealth through trade</vt:lpstr>
      <vt:lpstr>Reason #1: The spread of wealth through trade</vt:lpstr>
      <vt:lpstr>Reason #2: The invention of the printing press</vt:lpstr>
      <vt:lpstr>Reason #2: The invention of the printing press</vt:lpstr>
      <vt:lpstr>What cultural effects did the Renaissance and the printing press have in northern Europe?</vt:lpstr>
      <vt:lpstr>PowerPoint Presentation</vt:lpstr>
      <vt:lpstr>What cultural effects did the Renaissance and the printing press have in northern Europe?</vt:lpstr>
      <vt:lpstr>PowerPoint Presentation</vt:lpstr>
      <vt:lpstr>What cultural effects did the Renaissance and the printing press have in northern Europe?</vt:lpstr>
      <vt:lpstr>Example Durer was a master engraver Famous engraving is a depiction of an Indian Rhinoceros  </vt:lpstr>
      <vt:lpstr>Describe the cultural effects of the Renaissance and the printing press on northern Europe.</vt:lpstr>
      <vt:lpstr>Reformation</vt:lpstr>
      <vt:lpstr>Reformation</vt:lpstr>
      <vt:lpstr>PowerPoint Presentation</vt:lpstr>
      <vt:lpstr>Protestant Reformation</vt:lpstr>
      <vt:lpstr>Protestant Reformation</vt:lpstr>
      <vt:lpstr>Unit 3 Vocab review</vt:lpstr>
      <vt:lpstr>Example: Monarchy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Get out your Do Now</dc:title>
  <dc:creator>Julia Maurer</dc:creator>
  <cp:lastModifiedBy>Julia Maurer</cp:lastModifiedBy>
  <cp:revision>16</cp:revision>
  <dcterms:created xsi:type="dcterms:W3CDTF">2018-03-13T23:44:11Z</dcterms:created>
  <dcterms:modified xsi:type="dcterms:W3CDTF">2018-03-15T11:18:36Z</dcterms:modified>
</cp:coreProperties>
</file>