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2"/>
  </p:notesMasterIdLst>
  <p:sldIdLst>
    <p:sldId id="256" r:id="rId2"/>
    <p:sldId id="279" r:id="rId3"/>
    <p:sldId id="282" r:id="rId4"/>
    <p:sldId id="285" r:id="rId5"/>
    <p:sldId id="286" r:id="rId6"/>
    <p:sldId id="287" r:id="rId7"/>
    <p:sldId id="288" r:id="rId8"/>
    <p:sldId id="289" r:id="rId9"/>
    <p:sldId id="290" r:id="rId10"/>
    <p:sldId id="291" r:id="rId11"/>
    <p:sldId id="283" r:id="rId12"/>
    <p:sldId id="267" r:id="rId13"/>
    <p:sldId id="284" r:id="rId14"/>
    <p:sldId id="292" r:id="rId15"/>
    <p:sldId id="293" r:id="rId16"/>
    <p:sldId id="294" r:id="rId17"/>
    <p:sldId id="295" r:id="rId18"/>
    <p:sldId id="296" r:id="rId19"/>
    <p:sldId id="297" r:id="rId20"/>
    <p:sldId id="298" r:id="rId21"/>
    <p:sldId id="299" r:id="rId22"/>
    <p:sldId id="300" r:id="rId23"/>
    <p:sldId id="301" r:id="rId24"/>
    <p:sldId id="302" r:id="rId25"/>
    <p:sldId id="260" r:id="rId26"/>
    <p:sldId id="261" r:id="rId27"/>
    <p:sldId id="258" r:id="rId28"/>
    <p:sldId id="259" r:id="rId29"/>
    <p:sldId id="273" r:id="rId30"/>
    <p:sldId id="303"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imes New Roman" charset="0"/>
        <a:ea typeface="ＭＳ Ｐゴシック" charset="0"/>
        <a:cs typeface="+mn-cs"/>
      </a:defRPr>
    </a:lvl5pPr>
    <a:lvl6pPr marL="2286000" algn="l" defTabSz="457200" rtl="0" eaLnBrk="1" latinLnBrk="0" hangingPunct="1">
      <a:defRPr kern="1200">
        <a:solidFill>
          <a:schemeClr val="tx1"/>
        </a:solidFill>
        <a:latin typeface="Times New Roman" charset="0"/>
        <a:ea typeface="ＭＳ Ｐゴシック" charset="0"/>
        <a:cs typeface="+mn-cs"/>
      </a:defRPr>
    </a:lvl6pPr>
    <a:lvl7pPr marL="2743200" algn="l" defTabSz="457200" rtl="0" eaLnBrk="1" latinLnBrk="0" hangingPunct="1">
      <a:defRPr kern="1200">
        <a:solidFill>
          <a:schemeClr val="tx1"/>
        </a:solidFill>
        <a:latin typeface="Times New Roman" charset="0"/>
        <a:ea typeface="ＭＳ Ｐゴシック" charset="0"/>
        <a:cs typeface="+mn-cs"/>
      </a:defRPr>
    </a:lvl7pPr>
    <a:lvl8pPr marL="3200400" algn="l" defTabSz="457200" rtl="0" eaLnBrk="1" latinLnBrk="0" hangingPunct="1">
      <a:defRPr kern="1200">
        <a:solidFill>
          <a:schemeClr val="tx1"/>
        </a:solidFill>
        <a:latin typeface="Times New Roman" charset="0"/>
        <a:ea typeface="ＭＳ Ｐゴシック" charset="0"/>
        <a:cs typeface="+mn-cs"/>
      </a:defRPr>
    </a:lvl8pPr>
    <a:lvl9pPr marL="3657600" algn="l" defTabSz="457200" rtl="0" eaLnBrk="1" latinLnBrk="0" hangingPunct="1">
      <a:defRPr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51" autoAdjust="0"/>
  </p:normalViewPr>
  <p:slideViewPr>
    <p:cSldViewPr>
      <p:cViewPr varScale="1">
        <p:scale>
          <a:sx n="43" d="100"/>
          <a:sy n="43" d="100"/>
        </p:scale>
        <p:origin x="-10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595F2-900F-1C4E-9ED2-62387338B686}" type="datetimeFigureOut">
              <a:rPr lang="en-US" smtClean="0"/>
              <a:t>1/5/20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33535-2C6A-0149-95D4-E06E5505FDA6}" type="slidenum">
              <a:rPr lang="en-US" smtClean="0"/>
              <a:t>‹#›</a:t>
            </a:fld>
            <a:endParaRPr lang="en-US"/>
          </a:p>
        </p:txBody>
      </p:sp>
    </p:spTree>
    <p:extLst>
      <p:ext uri="{BB962C8B-B14F-4D97-AF65-F5344CB8AC3E}">
        <p14:creationId xmlns:p14="http://schemas.microsoft.com/office/powerpoint/2010/main" val="42016316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s://www.youtube.com/watch?v=SosZ2ZRJymU"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Answer D</a:t>
            </a:r>
          </a:p>
        </p:txBody>
      </p:sp>
      <p:sp>
        <p:nvSpPr>
          <p:cNvPr id="112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2E3DE5C-225B-A54A-A717-91CBA477208D}" type="slidenum">
              <a:rPr lang="en-US" sz="1200">
                <a:latin typeface="Arial" charset="0"/>
              </a:rPr>
              <a:pPr/>
              <a:t>4</a:t>
            </a:fld>
            <a:endParaRPr lang="en-US" sz="12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Protestant revival</a:t>
            </a:r>
          </a:p>
          <a:p>
            <a:r>
              <a:rPr lang="en-US" dirty="0" smtClean="0"/>
              <a:t>New religious groups, new movements, questioning church and state</a:t>
            </a:r>
          </a:p>
          <a:p>
            <a:r>
              <a:rPr lang="en-US" dirty="0" smtClean="0"/>
              <a:t>Sparked</a:t>
            </a:r>
            <a:r>
              <a:rPr lang="en-US" baseline="0" dirty="0" smtClean="0"/>
              <a:t> reform – some just wanted change due to what they saw going on around them</a:t>
            </a:r>
            <a:endParaRPr lang="en-US" dirty="0"/>
          </a:p>
        </p:txBody>
      </p:sp>
      <p:sp>
        <p:nvSpPr>
          <p:cNvPr id="4" name="Slide Number Placeholder 3"/>
          <p:cNvSpPr>
            <a:spLocks noGrp="1"/>
          </p:cNvSpPr>
          <p:nvPr>
            <p:ph type="sldNum" sz="quarter" idx="10"/>
          </p:nvPr>
        </p:nvSpPr>
        <p:spPr/>
        <p:txBody>
          <a:bodyPr/>
          <a:lstStyle/>
          <a:p>
            <a:fld id="{7FCBB95B-F372-2F46-B4A8-6716A47CB69C}" type="slidenum">
              <a:rPr lang="en-US" smtClean="0"/>
              <a:t>16</a:t>
            </a:fld>
            <a:endParaRPr lang="en-US"/>
          </a:p>
        </p:txBody>
      </p:sp>
    </p:spTree>
    <p:extLst>
      <p:ext uri="{BB962C8B-B14F-4D97-AF65-F5344CB8AC3E}">
        <p14:creationId xmlns:p14="http://schemas.microsoft.com/office/powerpoint/2010/main" val="2731397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t>
            </a:r>
            <a:r>
              <a:rPr lang="en-US" baseline="0" dirty="0" smtClean="0"/>
              <a:t> Turner</a:t>
            </a:r>
            <a:endParaRPr lang="en-US" dirty="0"/>
          </a:p>
        </p:txBody>
      </p:sp>
      <p:sp>
        <p:nvSpPr>
          <p:cNvPr id="4" name="Slide Number Placeholder 3"/>
          <p:cNvSpPr>
            <a:spLocks noGrp="1"/>
          </p:cNvSpPr>
          <p:nvPr>
            <p:ph type="sldNum" sz="quarter" idx="10"/>
          </p:nvPr>
        </p:nvSpPr>
        <p:spPr/>
        <p:txBody>
          <a:bodyPr/>
          <a:lstStyle/>
          <a:p>
            <a:fld id="{BB633535-2C6A-0149-95D4-E06E5505FDA6}" type="slidenum">
              <a:rPr lang="en-US" smtClean="0"/>
              <a:t>17</a:t>
            </a:fld>
            <a:endParaRPr lang="en-US"/>
          </a:p>
        </p:txBody>
      </p:sp>
    </p:spTree>
    <p:extLst>
      <p:ext uri="{BB962C8B-B14F-4D97-AF65-F5344CB8AC3E}">
        <p14:creationId xmlns:p14="http://schemas.microsoft.com/office/powerpoint/2010/main" val="297857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Persecuted</a:t>
            </a:r>
            <a:r>
              <a:rPr lang="en-US" baseline="0" dirty="0" smtClean="0"/>
              <a:t> those that did not agree --- where else have we seen that?</a:t>
            </a:r>
          </a:p>
          <a:p>
            <a:r>
              <a:rPr lang="en-US" baseline="0" dirty="0" smtClean="0"/>
              <a:t>Involuntary migration</a:t>
            </a:r>
          </a:p>
          <a:p>
            <a:endParaRPr lang="en-US" dirty="0"/>
          </a:p>
        </p:txBody>
      </p:sp>
      <p:sp>
        <p:nvSpPr>
          <p:cNvPr id="4" name="Slide Number Placeholder 3"/>
          <p:cNvSpPr>
            <a:spLocks noGrp="1"/>
          </p:cNvSpPr>
          <p:nvPr>
            <p:ph type="sldNum" sz="quarter" idx="10"/>
          </p:nvPr>
        </p:nvSpPr>
        <p:spPr/>
        <p:txBody>
          <a:bodyPr/>
          <a:lstStyle/>
          <a:p>
            <a:fld id="{7FCBB95B-F372-2F46-B4A8-6716A47CB69C}" type="slidenum">
              <a:rPr lang="en-US" smtClean="0"/>
              <a:t>18</a:t>
            </a:fld>
            <a:endParaRPr lang="en-US"/>
          </a:p>
        </p:txBody>
      </p:sp>
    </p:spTree>
    <p:extLst>
      <p:ext uri="{BB962C8B-B14F-4D97-AF65-F5344CB8AC3E}">
        <p14:creationId xmlns:p14="http://schemas.microsoft.com/office/powerpoint/2010/main" val="2279230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CBB95B-F372-2F46-B4A8-6716A47CB69C}" type="slidenum">
              <a:rPr lang="en-US" smtClean="0"/>
              <a:t>19</a:t>
            </a:fld>
            <a:endParaRPr lang="en-US"/>
          </a:p>
        </p:txBody>
      </p:sp>
    </p:spTree>
    <p:extLst>
      <p:ext uri="{BB962C8B-B14F-4D97-AF65-F5344CB8AC3E}">
        <p14:creationId xmlns:p14="http://schemas.microsoft.com/office/powerpoint/2010/main" val="3313735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9FCF40-C356-4E77-BBA4-5DEC05BCD313}" type="slidenum">
              <a:rPr lang="en-US" smtClean="0"/>
              <a:pPr/>
              <a:t>21</a:t>
            </a:fld>
            <a:endParaRPr lang="en-US"/>
          </a:p>
        </p:txBody>
      </p:sp>
    </p:spTree>
    <p:extLst>
      <p:ext uri="{BB962C8B-B14F-4D97-AF65-F5344CB8AC3E}">
        <p14:creationId xmlns:p14="http://schemas.microsoft.com/office/powerpoint/2010/main" val="3540554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9FCF40-C356-4E77-BBA4-5DEC05BCD313}" type="slidenum">
              <a:rPr lang="en-US" smtClean="0"/>
              <a:pPr/>
              <a:t>22</a:t>
            </a:fld>
            <a:endParaRPr lang="en-US"/>
          </a:p>
        </p:txBody>
      </p:sp>
    </p:spTree>
    <p:extLst>
      <p:ext uri="{BB962C8B-B14F-4D97-AF65-F5344CB8AC3E}">
        <p14:creationId xmlns:p14="http://schemas.microsoft.com/office/powerpoint/2010/main" val="3486923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9FCF40-C356-4E77-BBA4-5DEC05BCD313}" type="slidenum">
              <a:rPr lang="en-US" smtClean="0"/>
              <a:pPr/>
              <a:t>23</a:t>
            </a:fld>
            <a:endParaRPr lang="en-US"/>
          </a:p>
        </p:txBody>
      </p:sp>
    </p:spTree>
    <p:extLst>
      <p:ext uri="{BB962C8B-B14F-4D97-AF65-F5344CB8AC3E}">
        <p14:creationId xmlns:p14="http://schemas.microsoft.com/office/powerpoint/2010/main" val="421983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Americans</a:t>
            </a:r>
            <a:r>
              <a:rPr lang="en-US" baseline="0" dirty="0" smtClean="0"/>
              <a:t> were drinking 2 times what the average American drinks now</a:t>
            </a:r>
            <a:endParaRPr lang="en-US" dirty="0"/>
          </a:p>
        </p:txBody>
      </p:sp>
      <p:sp>
        <p:nvSpPr>
          <p:cNvPr id="4" name="Slide Number Placeholder 3"/>
          <p:cNvSpPr>
            <a:spLocks noGrp="1"/>
          </p:cNvSpPr>
          <p:nvPr>
            <p:ph type="sldNum" sz="quarter" idx="10"/>
          </p:nvPr>
        </p:nvSpPr>
        <p:spPr/>
        <p:txBody>
          <a:bodyPr/>
          <a:lstStyle/>
          <a:p>
            <a:fld id="{819FCF40-C356-4E77-BBA4-5DEC05BCD313}" type="slidenum">
              <a:rPr lang="en-US" smtClean="0"/>
              <a:pPr/>
              <a:t>24</a:t>
            </a:fld>
            <a:endParaRPr lang="en-US"/>
          </a:p>
        </p:txBody>
      </p:sp>
    </p:spTree>
    <p:extLst>
      <p:ext uri="{BB962C8B-B14F-4D97-AF65-F5344CB8AC3E}">
        <p14:creationId xmlns:p14="http://schemas.microsoft.com/office/powerpoint/2010/main" val="820938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Landed there by chance</a:t>
            </a:r>
          </a:p>
          <a:p>
            <a:r>
              <a:rPr lang="en-US" dirty="0" smtClean="0"/>
              <a:t>Came from the East</a:t>
            </a:r>
            <a:r>
              <a:rPr lang="en-US" baseline="0" dirty="0" smtClean="0"/>
              <a:t> (England)</a:t>
            </a:r>
          </a:p>
          <a:p>
            <a:r>
              <a:rPr lang="en-US" baseline="0" dirty="0" smtClean="0"/>
              <a:t>Didn’t venture further – lack of resources</a:t>
            </a:r>
          </a:p>
          <a:p>
            <a:r>
              <a:rPr lang="en-US" baseline="0" dirty="0" smtClean="0"/>
              <a:t>Closer to England for resources</a:t>
            </a:r>
            <a:endParaRPr lang="en-US" dirty="0"/>
          </a:p>
        </p:txBody>
      </p:sp>
      <p:sp>
        <p:nvSpPr>
          <p:cNvPr id="4" name="Slide Number Placeholder 3"/>
          <p:cNvSpPr>
            <a:spLocks noGrp="1"/>
          </p:cNvSpPr>
          <p:nvPr>
            <p:ph type="sldNum" sz="quarter" idx="10"/>
          </p:nvPr>
        </p:nvSpPr>
        <p:spPr/>
        <p:txBody>
          <a:bodyPr/>
          <a:lstStyle/>
          <a:p>
            <a:fld id="{BB633535-2C6A-0149-95D4-E06E5505FDA6}" type="slidenum">
              <a:rPr lang="en-US" smtClean="0"/>
              <a:t>25</a:t>
            </a:fld>
            <a:endParaRPr lang="en-US"/>
          </a:p>
        </p:txBody>
      </p:sp>
    </p:spTree>
    <p:extLst>
      <p:ext uri="{BB962C8B-B14F-4D97-AF65-F5344CB8AC3E}">
        <p14:creationId xmlns:p14="http://schemas.microsoft.com/office/powerpoint/2010/main" val="35619757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them to</a:t>
            </a:r>
            <a:r>
              <a:rPr lang="en-US" baseline="0" dirty="0" smtClean="0"/>
              <a:t> write their answers down in their notebooks</a:t>
            </a:r>
          </a:p>
          <a:p>
            <a:pPr marL="228600" indent="-228600">
              <a:buAutoNum type="arabicPeriod"/>
            </a:pPr>
            <a:r>
              <a:rPr lang="en-US" baseline="0" dirty="0" smtClean="0"/>
              <a:t>Population was growing</a:t>
            </a:r>
          </a:p>
          <a:p>
            <a:pPr marL="228600" indent="-228600">
              <a:buAutoNum type="arabicPeriod"/>
            </a:pPr>
            <a:r>
              <a:rPr lang="en-US" baseline="0" dirty="0" smtClean="0"/>
              <a:t>It was our destiny as a nation to take over the whole land and spread from west to east coast</a:t>
            </a:r>
            <a:endParaRPr lang="en-US" dirty="0"/>
          </a:p>
        </p:txBody>
      </p:sp>
      <p:sp>
        <p:nvSpPr>
          <p:cNvPr id="4" name="Slide Number Placeholder 3"/>
          <p:cNvSpPr>
            <a:spLocks noGrp="1"/>
          </p:cNvSpPr>
          <p:nvPr>
            <p:ph type="sldNum" sz="quarter" idx="10"/>
          </p:nvPr>
        </p:nvSpPr>
        <p:spPr/>
        <p:txBody>
          <a:bodyPr/>
          <a:lstStyle/>
          <a:p>
            <a:fld id="{BB633535-2C6A-0149-95D4-E06E5505FDA6}" type="slidenum">
              <a:rPr lang="en-US" smtClean="0"/>
              <a:t>26</a:t>
            </a:fld>
            <a:endParaRPr lang="en-US"/>
          </a:p>
        </p:txBody>
      </p:sp>
    </p:spTree>
    <p:extLst>
      <p:ext uri="{BB962C8B-B14F-4D97-AF65-F5344CB8AC3E}">
        <p14:creationId xmlns:p14="http://schemas.microsoft.com/office/powerpoint/2010/main" val="3387863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Correct BC</a:t>
            </a:r>
          </a:p>
        </p:txBody>
      </p:sp>
      <p:sp>
        <p:nvSpPr>
          <p:cNvPr id="133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40E92161-C912-6749-93C1-54F95C74F1FC}" type="slidenum">
              <a:rPr lang="en-US" sz="1200">
                <a:latin typeface="Arial" charset="0"/>
              </a:rPr>
              <a:pPr/>
              <a:t>5</a:t>
            </a:fld>
            <a:endParaRPr lang="en-US" sz="120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latin typeface="Calibri" charset="0"/>
              </a:rPr>
              <a:t>Question to students: What do you see in this painting</a:t>
            </a:r>
            <a:r>
              <a:rPr lang="en-US" dirty="0" smtClean="0">
                <a:latin typeface="Calibri" charset="0"/>
              </a:rPr>
              <a:t>?</a:t>
            </a:r>
          </a:p>
          <a:p>
            <a:pPr>
              <a:spcBef>
                <a:spcPct val="0"/>
              </a:spcBef>
            </a:pPr>
            <a:r>
              <a:rPr lang="en-US" dirty="0" smtClean="0">
                <a:latin typeface="Calibri" charset="0"/>
              </a:rPr>
              <a:t>You have 1 minutes to write down as</a:t>
            </a:r>
            <a:r>
              <a:rPr lang="en-US" baseline="0" dirty="0" smtClean="0">
                <a:latin typeface="Calibri" charset="0"/>
              </a:rPr>
              <a:t> many observations as possible</a:t>
            </a:r>
          </a:p>
          <a:p>
            <a:pPr>
              <a:spcBef>
                <a:spcPct val="0"/>
              </a:spcBef>
            </a:pPr>
            <a:r>
              <a:rPr lang="en-US" baseline="0" dirty="0" smtClean="0">
                <a:latin typeface="Calibri" charset="0"/>
              </a:rPr>
              <a:t>What transformation of the west are implied? </a:t>
            </a:r>
          </a:p>
          <a:p>
            <a:pPr>
              <a:spcBef>
                <a:spcPct val="0"/>
              </a:spcBef>
            </a:pPr>
            <a:r>
              <a:rPr lang="en-US" baseline="0" dirty="0" smtClean="0">
                <a:latin typeface="Calibri" charset="0"/>
              </a:rPr>
              <a:t>Motivations?</a:t>
            </a:r>
          </a:p>
          <a:p>
            <a:pPr>
              <a:spcBef>
                <a:spcPct val="0"/>
              </a:spcBef>
            </a:pPr>
            <a:r>
              <a:rPr lang="en-US" baseline="0" dirty="0" smtClean="0">
                <a:latin typeface="Calibri" charset="0"/>
              </a:rPr>
              <a:t>Who?</a:t>
            </a:r>
          </a:p>
          <a:p>
            <a:pPr>
              <a:spcBef>
                <a:spcPct val="0"/>
              </a:spcBef>
            </a:pPr>
            <a:r>
              <a:rPr lang="en-US" baseline="0" dirty="0" smtClean="0">
                <a:latin typeface="Calibri" charset="0"/>
              </a:rPr>
              <a:t>How does this relate to manifest destiny? – fate of the American future</a:t>
            </a:r>
            <a:endParaRPr lang="en-US" dirty="0">
              <a:latin typeface="Calibri"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FBB3115E-3E8F-C043-87F3-C13CC5973F01}" type="slidenum">
              <a:rPr lang="en-US"/>
              <a:pPr fontAlgn="base">
                <a:spcBef>
                  <a:spcPct val="0"/>
                </a:spcBef>
                <a:spcAft>
                  <a:spcPct val="0"/>
                </a:spcAft>
              </a:pPr>
              <a:t>28</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30000" dirty="0" smtClean="0"/>
              <a:t>st</a:t>
            </a:r>
            <a:r>
              <a:rPr lang="en-US" dirty="0" smtClean="0"/>
              <a:t> period, 3</a:t>
            </a:r>
            <a:r>
              <a:rPr lang="en-US" baseline="30000" dirty="0" smtClean="0"/>
              <a:t>rd</a:t>
            </a:r>
            <a:r>
              <a:rPr lang="en-US" dirty="0" smtClean="0"/>
              <a:t> period, 4</a:t>
            </a:r>
            <a:r>
              <a:rPr lang="en-US" baseline="30000" dirty="0" smtClean="0"/>
              <a:t>th</a:t>
            </a:r>
            <a:r>
              <a:rPr lang="en-US" dirty="0" smtClean="0"/>
              <a:t> period</a:t>
            </a:r>
            <a:endParaRPr lang="en-US" dirty="0"/>
          </a:p>
        </p:txBody>
      </p:sp>
      <p:sp>
        <p:nvSpPr>
          <p:cNvPr id="4" name="Slide Number Placeholder 3"/>
          <p:cNvSpPr>
            <a:spLocks noGrp="1"/>
          </p:cNvSpPr>
          <p:nvPr>
            <p:ph type="sldNum" sz="quarter" idx="10"/>
          </p:nvPr>
        </p:nvSpPr>
        <p:spPr/>
        <p:txBody>
          <a:bodyPr/>
          <a:lstStyle/>
          <a:p>
            <a:fld id="{BB633535-2C6A-0149-95D4-E06E5505FDA6}" type="slidenum">
              <a:rPr lang="en-US" smtClean="0"/>
              <a:t>30</a:t>
            </a:fld>
            <a:endParaRPr lang="en-US"/>
          </a:p>
        </p:txBody>
      </p:sp>
    </p:spTree>
    <p:extLst>
      <p:ext uri="{BB962C8B-B14F-4D97-AF65-F5344CB8AC3E}">
        <p14:creationId xmlns:p14="http://schemas.microsoft.com/office/powerpoint/2010/main" val="1046254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View timeline on test</a:t>
            </a:r>
          </a:p>
          <a:p>
            <a:r>
              <a:rPr lang="en-US"/>
              <a:t>Correct - b</a:t>
            </a: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3991183D-1B5C-3C45-9424-08CB7953CA40}" type="slidenum">
              <a:rPr lang="en-US" sz="1200">
                <a:latin typeface="Arial" charset="0"/>
              </a:rPr>
              <a:pPr/>
              <a:t>6</a:t>
            </a:fld>
            <a:endParaRPr lang="en-US" sz="12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p>
        </p:txBody>
      </p:sp>
      <p:sp>
        <p:nvSpPr>
          <p:cNvPr id="4" name="Slide Number Placeholder 3"/>
          <p:cNvSpPr>
            <a:spLocks noGrp="1"/>
          </p:cNvSpPr>
          <p:nvPr>
            <p:ph type="sldNum" sz="quarter" idx="5"/>
          </p:nvPr>
        </p:nvSpPr>
        <p:spPr/>
        <p:txBody>
          <a:bodyPr/>
          <a:lstStyle/>
          <a:p>
            <a:pPr>
              <a:defRPr/>
            </a:pPr>
            <a:fld id="{9D1CA917-C49C-664F-86B9-53F146B60F99}"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Correct B</a:t>
            </a: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7875E69A-1322-C747-8F07-77C34D63EC63}" type="slidenum">
              <a:rPr lang="en-US" sz="1200">
                <a:latin typeface="Arial" charset="0"/>
              </a:rPr>
              <a:pPr/>
              <a:t>8</a:t>
            </a:fld>
            <a:endParaRPr lang="en-US" sz="120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Correct = A</a:t>
            </a:r>
          </a:p>
          <a:p>
            <a:r>
              <a:rPr lang="en-US"/>
              <a:t>Do you even really need the chart?? </a:t>
            </a:r>
          </a:p>
        </p:txBody>
      </p:sp>
      <p:sp>
        <p:nvSpPr>
          <p:cNvPr id="215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1CF34B6-29B3-D643-A3D6-2E23438A7BAC}" type="slidenum">
              <a:rPr lang="en-US" sz="1200">
                <a:latin typeface="Arial" charset="0"/>
              </a:rPr>
              <a:pPr/>
              <a:t>9</a:t>
            </a:fld>
            <a:endParaRPr lang="en-US" sz="12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Answer – B</a:t>
            </a:r>
          </a:p>
          <a:p>
            <a:r>
              <a:rPr lang="en-US"/>
              <a:t>What was this in response to? Alien/sedition acts – made by Federalists – this was a response by the DR (small state gov!!)</a:t>
            </a:r>
          </a:p>
        </p:txBody>
      </p:sp>
      <p:sp>
        <p:nvSpPr>
          <p:cNvPr id="235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8CF1D67E-51BC-424C-9EBD-B4BEFFF4F2FF}" type="slidenum">
              <a:rPr lang="en-US" sz="1200">
                <a:latin typeface="Arial" charset="0"/>
              </a:rPr>
              <a:pPr/>
              <a:t>10</a:t>
            </a:fld>
            <a:endParaRPr lang="en-US" sz="12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Monroe Doctrine</a:t>
            </a:r>
            <a:r>
              <a:rPr lang="en-US" baseline="0" dirty="0" smtClean="0"/>
              <a:t> – told Europe to stay on their side of the globe, became more of a selfish move for America</a:t>
            </a:r>
          </a:p>
          <a:p>
            <a:pPr marL="171450" indent="-171450">
              <a:buFontTx/>
              <a:buChar char="-"/>
            </a:pPr>
            <a:r>
              <a:rPr lang="en-US" baseline="0" dirty="0" smtClean="0"/>
              <a:t>Missouri Compromise – Missouri entered as a slave state while Maine entered as a free state, continued to see more sectionalism</a:t>
            </a:r>
          </a:p>
          <a:p>
            <a:pPr marL="171450" indent="-171450">
              <a:buFontTx/>
              <a:buChar char="-"/>
            </a:pPr>
            <a:r>
              <a:rPr lang="en-US" baseline="0" dirty="0" smtClean="0"/>
              <a:t>Industrial improvements – transportation (roads, railroads, steam boats, canals), factories (new jobs), interchangeable parts, new inventions</a:t>
            </a:r>
          </a:p>
          <a:p>
            <a:pPr marL="171450" indent="-171450">
              <a:buFontTx/>
              <a:buChar char="-"/>
            </a:pPr>
            <a:r>
              <a:rPr lang="en-US" baseline="0" dirty="0" smtClean="0"/>
              <a:t>Jackson – keep state power stronger than federal government, king cotton</a:t>
            </a:r>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BB633535-2C6A-0149-95D4-E06E5505FDA6}" type="slidenum">
              <a:rPr lang="en-US" smtClean="0"/>
              <a:t>12</a:t>
            </a:fld>
            <a:endParaRPr lang="en-US"/>
          </a:p>
        </p:txBody>
      </p:sp>
    </p:spTree>
    <p:extLst>
      <p:ext uri="{BB962C8B-B14F-4D97-AF65-F5344CB8AC3E}">
        <p14:creationId xmlns:p14="http://schemas.microsoft.com/office/powerpoint/2010/main" val="1266892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latin typeface="+mn-lt"/>
                <a:ea typeface="+mn-ea"/>
                <a:cs typeface="+mn-cs"/>
                <a:hlinkClick r:id="rId3"/>
              </a:rPr>
              <a:t>https://www.youtube.com/watch?v=SosZ2ZRJymU</a:t>
            </a:r>
            <a:endParaRPr lang="en-US" dirty="0"/>
          </a:p>
        </p:txBody>
      </p:sp>
      <p:sp>
        <p:nvSpPr>
          <p:cNvPr id="4" name="Slide Number Placeholder 3"/>
          <p:cNvSpPr>
            <a:spLocks noGrp="1"/>
          </p:cNvSpPr>
          <p:nvPr>
            <p:ph type="sldNum" sz="quarter" idx="10"/>
          </p:nvPr>
        </p:nvSpPr>
        <p:spPr/>
        <p:txBody>
          <a:bodyPr/>
          <a:lstStyle/>
          <a:p>
            <a:fld id="{BB633535-2C6A-0149-95D4-E06E5505FDA6}" type="slidenum">
              <a:rPr lang="en-US" smtClean="0"/>
              <a:t>14</a:t>
            </a:fld>
            <a:endParaRPr lang="en-US"/>
          </a:p>
        </p:txBody>
      </p:sp>
    </p:spTree>
    <p:extLst>
      <p:ext uri="{BB962C8B-B14F-4D97-AF65-F5344CB8AC3E}">
        <p14:creationId xmlns:p14="http://schemas.microsoft.com/office/powerpoint/2010/main" val="3970398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3175" y="2438400"/>
            <a:ext cx="9147175" cy="1063625"/>
            <a:chOff x="-2" y="1536"/>
            <a:chExt cx="5762" cy="670"/>
          </a:xfrm>
        </p:grpSpPr>
        <p:grpSp>
          <p:nvGrpSpPr>
            <p:cNvPr id="3075" name="Group 3"/>
            <p:cNvGrpSpPr>
              <a:grpSpLocks/>
            </p:cNvGrpSpPr>
            <p:nvPr/>
          </p:nvGrpSpPr>
          <p:grpSpPr bwMode="auto">
            <a:xfrm flipH="1">
              <a:off x="-2" y="1562"/>
              <a:ext cx="5762" cy="638"/>
              <a:chOff x="-2" y="1562"/>
              <a:chExt cx="5762" cy="638"/>
            </a:xfrm>
          </p:grpSpPr>
          <p:sp>
            <p:nvSpPr>
              <p:cNvPr id="3076"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7"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8"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79"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3080"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1"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2"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3"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4"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5"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3086"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7"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8"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89"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0"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1"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3092"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3"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3094"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3095" name="Freeform 23"/>
            <p:cNvSpPr>
              <a:spLocks/>
            </p:cNvSpPr>
            <p:nvPr/>
          </p:nvSpPr>
          <p:spPr bwMode="ltGray">
            <a:xfrm flipH="1">
              <a:off x="-2" y="1536"/>
              <a:ext cx="5762"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anchor="ctr"/>
            <a:lstStyle/>
            <a:p>
              <a:endParaRPr lang="en-US"/>
            </a:p>
          </p:txBody>
        </p:sp>
        <p:sp>
          <p:nvSpPr>
            <p:cNvPr id="3096"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anchor="ctr"/>
            <a:lstStyle/>
            <a:p>
              <a:endParaRPr lang="en-US"/>
            </a:p>
          </p:txBody>
        </p:sp>
      </p:grpSp>
      <p:sp>
        <p:nvSpPr>
          <p:cNvPr id="3097" name="Rectangle 25"/>
          <p:cNvSpPr>
            <a:spLocks noGrp="1" noChangeArrowheads="1"/>
          </p:cNvSpPr>
          <p:nvPr>
            <p:ph type="ctrTitle"/>
          </p:nvPr>
        </p:nvSpPr>
        <p:spPr>
          <a:xfrm>
            <a:off x="1173163" y="1341438"/>
            <a:ext cx="7772400" cy="1143000"/>
          </a:xfrm>
        </p:spPr>
        <p:txBody>
          <a:bodyPr/>
          <a:lstStyle>
            <a:lvl1pPr>
              <a:defRPr/>
            </a:lvl1pPr>
          </a:lstStyle>
          <a:p>
            <a:pPr lvl="0"/>
            <a:r>
              <a:rPr lang="en-US" noProof="0" smtClean="0"/>
              <a:t>Click to edit Master title style</a:t>
            </a:r>
          </a:p>
        </p:txBody>
      </p:sp>
      <p:sp>
        <p:nvSpPr>
          <p:cNvPr id="3098" name="Rectangle 26"/>
          <p:cNvSpPr>
            <a:spLocks noGrp="1" noChangeArrowheads="1"/>
          </p:cNvSpPr>
          <p:nvPr>
            <p:ph type="subTitle" idx="1"/>
          </p:nvPr>
        </p:nvSpPr>
        <p:spPr>
          <a:xfrm>
            <a:off x="1166813" y="3886200"/>
            <a:ext cx="6400800" cy="1752600"/>
          </a:xfrm>
        </p:spPr>
        <p:txBody>
          <a:bodyPr/>
          <a:lstStyle>
            <a:lvl1pPr marL="0" indent="0">
              <a:buFontTx/>
              <a:buNone/>
              <a:defRPr/>
            </a:lvl1pPr>
          </a:lstStyle>
          <a:p>
            <a:pPr lvl="0"/>
            <a:r>
              <a:rPr lang="en-US" noProof="0" smtClean="0"/>
              <a:t>Click to edit Master subtitle style</a:t>
            </a:r>
          </a:p>
        </p:txBody>
      </p:sp>
      <p:sp>
        <p:nvSpPr>
          <p:cNvPr id="3099" name="Rectangle 27"/>
          <p:cNvSpPr>
            <a:spLocks noGrp="1" noChangeArrowheads="1"/>
          </p:cNvSpPr>
          <p:nvPr>
            <p:ph type="dt" sz="half" idx="2"/>
          </p:nvPr>
        </p:nvSpPr>
        <p:spPr>
          <a:xfrm>
            <a:off x="1166813" y="6248400"/>
            <a:ext cx="1905000" cy="457200"/>
          </a:xfrm>
        </p:spPr>
        <p:txBody>
          <a:bodyPr/>
          <a:lstStyle>
            <a:lvl1pPr>
              <a:defRPr>
                <a:solidFill>
                  <a:srgbClr val="000000"/>
                </a:solidFill>
              </a:defRPr>
            </a:lvl1pPr>
          </a:lstStyle>
          <a:p>
            <a:endParaRPr lang="en-US"/>
          </a:p>
        </p:txBody>
      </p:sp>
      <p:sp>
        <p:nvSpPr>
          <p:cNvPr id="3100" name="Rectangle 28"/>
          <p:cNvSpPr>
            <a:spLocks noGrp="1" noChangeArrowheads="1"/>
          </p:cNvSpPr>
          <p:nvPr>
            <p:ph type="ftr" sz="quarter" idx="3"/>
          </p:nvPr>
        </p:nvSpPr>
        <p:spPr/>
        <p:txBody>
          <a:bodyPr/>
          <a:lstStyle>
            <a:lvl1pPr>
              <a:defRPr>
                <a:solidFill>
                  <a:srgbClr val="000000"/>
                </a:solidFill>
              </a:defRPr>
            </a:lvl1pPr>
          </a:lstStyle>
          <a:p>
            <a:endParaRPr lang="en-US"/>
          </a:p>
        </p:txBody>
      </p:sp>
      <p:sp>
        <p:nvSpPr>
          <p:cNvPr id="3101" name="Rectangle 29"/>
          <p:cNvSpPr>
            <a:spLocks noGrp="1" noChangeArrowheads="1"/>
          </p:cNvSpPr>
          <p:nvPr>
            <p:ph type="sldNum" sz="quarter" idx="4"/>
          </p:nvPr>
        </p:nvSpPr>
        <p:spPr/>
        <p:txBody>
          <a:bodyPr/>
          <a:lstStyle>
            <a:lvl1pPr>
              <a:defRPr>
                <a:solidFill>
                  <a:srgbClr val="000000"/>
                </a:solidFill>
              </a:defRPr>
            </a:lvl1pPr>
          </a:lstStyle>
          <a:p>
            <a:fld id="{8B2F549D-961C-F548-9B83-9DD8F082157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CBEC28-6D6F-1E4A-B930-6C245D6276C1}" type="slidenum">
              <a:rPr lang="en-US"/>
              <a:pPr/>
              <a:t>‹#›</a:t>
            </a:fld>
            <a:endParaRPr lang="en-US"/>
          </a:p>
        </p:txBody>
      </p:sp>
    </p:spTree>
    <p:extLst>
      <p:ext uri="{BB962C8B-B14F-4D97-AF65-F5344CB8AC3E}">
        <p14:creationId xmlns:p14="http://schemas.microsoft.com/office/powerpoint/2010/main" val="1982008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BEC4A8-B973-8A4A-9AC1-8F9D158184A7}" type="slidenum">
              <a:rPr lang="en-US"/>
              <a:pPr/>
              <a:t>‹#›</a:t>
            </a:fld>
            <a:endParaRPr lang="en-US"/>
          </a:p>
        </p:txBody>
      </p:sp>
    </p:spTree>
    <p:extLst>
      <p:ext uri="{BB962C8B-B14F-4D97-AF65-F5344CB8AC3E}">
        <p14:creationId xmlns:p14="http://schemas.microsoft.com/office/powerpoint/2010/main" val="329159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FF0C50-CE54-A440-89CB-9574B02642BA}" type="slidenum">
              <a:rPr lang="en-US"/>
              <a:pPr/>
              <a:t>‹#›</a:t>
            </a:fld>
            <a:endParaRPr lang="en-US"/>
          </a:p>
        </p:txBody>
      </p:sp>
    </p:spTree>
    <p:extLst>
      <p:ext uri="{BB962C8B-B14F-4D97-AF65-F5344CB8AC3E}">
        <p14:creationId xmlns:p14="http://schemas.microsoft.com/office/powerpoint/2010/main" val="231362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1CEFC5-B9D5-1A44-81D5-5F105C892519}" type="slidenum">
              <a:rPr lang="en-US"/>
              <a:pPr/>
              <a:t>‹#›</a:t>
            </a:fld>
            <a:endParaRPr lang="en-US"/>
          </a:p>
        </p:txBody>
      </p:sp>
    </p:spTree>
    <p:extLst>
      <p:ext uri="{BB962C8B-B14F-4D97-AF65-F5344CB8AC3E}">
        <p14:creationId xmlns:p14="http://schemas.microsoft.com/office/powerpoint/2010/main" val="87487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88524D-AA27-3C49-931C-B054E7A072E3}" type="slidenum">
              <a:rPr lang="en-US"/>
              <a:pPr/>
              <a:t>‹#›</a:t>
            </a:fld>
            <a:endParaRPr lang="en-US"/>
          </a:p>
        </p:txBody>
      </p:sp>
    </p:spTree>
    <p:extLst>
      <p:ext uri="{BB962C8B-B14F-4D97-AF65-F5344CB8AC3E}">
        <p14:creationId xmlns:p14="http://schemas.microsoft.com/office/powerpoint/2010/main" val="3333716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C413C0-8474-2B47-959B-95E6BE8F3BCD}" type="slidenum">
              <a:rPr lang="en-US"/>
              <a:pPr/>
              <a:t>‹#›</a:t>
            </a:fld>
            <a:endParaRPr lang="en-US"/>
          </a:p>
        </p:txBody>
      </p:sp>
    </p:spTree>
    <p:extLst>
      <p:ext uri="{BB962C8B-B14F-4D97-AF65-F5344CB8AC3E}">
        <p14:creationId xmlns:p14="http://schemas.microsoft.com/office/powerpoint/2010/main" val="200831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29F1D14-2C8E-E940-AD50-563416A170C2}" type="slidenum">
              <a:rPr lang="en-US"/>
              <a:pPr/>
              <a:t>‹#›</a:t>
            </a:fld>
            <a:endParaRPr lang="en-US"/>
          </a:p>
        </p:txBody>
      </p:sp>
    </p:spTree>
    <p:extLst>
      <p:ext uri="{BB962C8B-B14F-4D97-AF65-F5344CB8AC3E}">
        <p14:creationId xmlns:p14="http://schemas.microsoft.com/office/powerpoint/2010/main" val="160874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3AB9E6-FF4B-9742-9E50-5FB285E43A9C}" type="slidenum">
              <a:rPr lang="en-US"/>
              <a:pPr/>
              <a:t>‹#›</a:t>
            </a:fld>
            <a:endParaRPr lang="en-US"/>
          </a:p>
        </p:txBody>
      </p:sp>
    </p:spTree>
    <p:extLst>
      <p:ext uri="{BB962C8B-B14F-4D97-AF65-F5344CB8AC3E}">
        <p14:creationId xmlns:p14="http://schemas.microsoft.com/office/powerpoint/2010/main" val="420553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27EA38-43AB-274B-B82C-54686A4990CD}" type="slidenum">
              <a:rPr lang="en-US"/>
              <a:pPr/>
              <a:t>‹#›</a:t>
            </a:fld>
            <a:endParaRPr lang="en-US"/>
          </a:p>
        </p:txBody>
      </p:sp>
    </p:spTree>
    <p:extLst>
      <p:ext uri="{BB962C8B-B14F-4D97-AF65-F5344CB8AC3E}">
        <p14:creationId xmlns:p14="http://schemas.microsoft.com/office/powerpoint/2010/main" val="104568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650F62-A5FD-1940-95FB-6664D7095937}" type="slidenum">
              <a:rPr lang="en-US"/>
              <a:pPr/>
              <a:t>‹#›</a:t>
            </a:fld>
            <a:endParaRPr lang="en-US"/>
          </a:p>
        </p:txBody>
      </p:sp>
    </p:spTree>
    <p:extLst>
      <p:ext uri="{BB962C8B-B14F-4D97-AF65-F5344CB8AC3E}">
        <p14:creationId xmlns:p14="http://schemas.microsoft.com/office/powerpoint/2010/main" val="12931915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4763"/>
            <a:ext cx="1063625" cy="6858001"/>
            <a:chOff x="0" y="-3"/>
            <a:chExt cx="670" cy="4320"/>
          </a:xfrm>
        </p:grpSpPr>
        <p:grpSp>
          <p:nvGrpSpPr>
            <p:cNvPr id="2051" name="Group 3"/>
            <p:cNvGrpSpPr>
              <a:grpSpLocks/>
            </p:cNvGrpSpPr>
            <p:nvPr/>
          </p:nvGrpSpPr>
          <p:grpSpPr bwMode="auto">
            <a:xfrm rot="16200000" flipH="1">
              <a:off x="-1815" y="1838"/>
              <a:ext cx="4320" cy="638"/>
              <a:chOff x="-2" y="1562"/>
              <a:chExt cx="5762" cy="638"/>
            </a:xfrm>
          </p:grpSpPr>
          <p:sp>
            <p:nvSpPr>
              <p:cNvPr id="2052" name="Freeform 4"/>
              <p:cNvSpPr>
                <a:spLocks/>
              </p:cNvSpPr>
              <p:nvPr/>
            </p:nvSpPr>
            <p:spPr bwMode="ltGray">
              <a:xfrm rot="-5400000">
                <a:off x="2559" y="-993"/>
                <a:ext cx="624" cy="5745"/>
              </a:xfrm>
              <a:custGeom>
                <a:avLst/>
                <a:gdLst>
                  <a:gd name="T0" fmla="*/ 0 w 1000"/>
                  <a:gd name="T1" fmla="*/ 0 h 720"/>
                  <a:gd name="T2" fmla="*/ 0 w 1000"/>
                  <a:gd name="T3" fmla="*/ 720 h 720"/>
                  <a:gd name="T4" fmla="*/ 1000 w 1000"/>
                  <a:gd name="T5" fmla="*/ 720 h 720"/>
                  <a:gd name="T6" fmla="*/ 1000 w 1000"/>
                  <a:gd name="T7" fmla="*/ 0 h 720"/>
                  <a:gd name="T8" fmla="*/ 0 w 1000"/>
                  <a:gd name="T9" fmla="*/ 0 h 720"/>
                </a:gdLst>
                <a:ahLst/>
                <a:cxnLst>
                  <a:cxn ang="0">
                    <a:pos x="T0" y="T1"/>
                  </a:cxn>
                  <a:cxn ang="0">
                    <a:pos x="T2" y="T3"/>
                  </a:cxn>
                  <a:cxn ang="0">
                    <a:pos x="T4" y="T5"/>
                  </a:cxn>
                  <a:cxn ang="0">
                    <a:pos x="T6" y="T7"/>
                  </a:cxn>
                  <a:cxn ang="0">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3" name="Freeform 5"/>
              <p:cNvSpPr>
                <a:spLocks/>
              </p:cNvSpPr>
              <p:nvPr/>
            </p:nvSpPr>
            <p:spPr bwMode="ltGray">
              <a:xfrm rot="-5400000">
                <a:off x="1323"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4" name="Freeform 6"/>
              <p:cNvSpPr>
                <a:spLocks/>
              </p:cNvSpPr>
              <p:nvPr/>
            </p:nvSpPr>
            <p:spPr bwMode="ltGray">
              <a:xfrm rot="-5400000">
                <a:off x="982"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5" name="Freeform 7"/>
              <p:cNvSpPr>
                <a:spLocks/>
              </p:cNvSpPr>
              <p:nvPr/>
            </p:nvSpPr>
            <p:spPr bwMode="ltGray">
              <a:xfrm rot="-5400000">
                <a:off x="-57" y="1752"/>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2056" name="Freeform 8"/>
              <p:cNvSpPr>
                <a:spLocks/>
              </p:cNvSpPr>
              <p:nvPr/>
            </p:nvSpPr>
            <p:spPr bwMode="ltGray">
              <a:xfrm rot="-5400000">
                <a:off x="664" y="1733"/>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7" name="Freeform 9"/>
              <p:cNvSpPr>
                <a:spLocks/>
              </p:cNvSpPr>
              <p:nvPr/>
            </p:nvSpPr>
            <p:spPr bwMode="ltGray">
              <a:xfrm rot="-5400000">
                <a:off x="442" y="1699"/>
                <a:ext cx="624" cy="362"/>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8" name="Freeform 10"/>
              <p:cNvSpPr>
                <a:spLocks/>
              </p:cNvSpPr>
              <p:nvPr/>
            </p:nvSpPr>
            <p:spPr bwMode="ltGray">
              <a:xfrm rot="-5400000">
                <a:off x="156" y="1726"/>
                <a:ext cx="632" cy="315"/>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59" name="Freeform 11"/>
              <p:cNvSpPr>
                <a:spLocks/>
              </p:cNvSpPr>
              <p:nvPr/>
            </p:nvSpPr>
            <p:spPr bwMode="ltGray">
              <a:xfrm rot="-5400000">
                <a:off x="3211" y="1664"/>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0" name="Freeform 12"/>
              <p:cNvSpPr>
                <a:spLocks/>
              </p:cNvSpPr>
              <p:nvPr/>
            </p:nvSpPr>
            <p:spPr bwMode="ltGray">
              <a:xfrm rot="-5400000">
                <a:off x="2870" y="1664"/>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1" name="Freeform 13"/>
              <p:cNvSpPr>
                <a:spLocks/>
              </p:cNvSpPr>
              <p:nvPr/>
            </p:nvSpPr>
            <p:spPr bwMode="ltGray">
              <a:xfrm rot="-5400000">
                <a:off x="1830"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2062" name="Freeform 14"/>
              <p:cNvSpPr>
                <a:spLocks/>
              </p:cNvSpPr>
              <p:nvPr/>
            </p:nvSpPr>
            <p:spPr bwMode="ltGray">
              <a:xfrm rot="-5400000">
                <a:off x="2551" y="1728"/>
                <a:ext cx="624" cy="294"/>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3" name="Freeform 15"/>
              <p:cNvSpPr>
                <a:spLocks/>
              </p:cNvSpPr>
              <p:nvPr/>
            </p:nvSpPr>
            <p:spPr bwMode="ltGray">
              <a:xfrm rot="-5400000">
                <a:off x="2330"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4" name="Freeform 16"/>
              <p:cNvSpPr>
                <a:spLocks/>
              </p:cNvSpPr>
              <p:nvPr/>
            </p:nvSpPr>
            <p:spPr bwMode="ltGray">
              <a:xfrm rot="-5400000">
                <a:off x="2043"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5" name="Freeform 17"/>
              <p:cNvSpPr>
                <a:spLocks/>
              </p:cNvSpPr>
              <p:nvPr/>
            </p:nvSpPr>
            <p:spPr bwMode="ltGray">
              <a:xfrm rot="-5400000">
                <a:off x="4077" y="1669"/>
                <a:ext cx="624" cy="421"/>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6" name="Freeform 18"/>
              <p:cNvSpPr>
                <a:spLocks/>
              </p:cNvSpPr>
              <p:nvPr/>
            </p:nvSpPr>
            <p:spPr bwMode="ltGray">
              <a:xfrm rot="-5400000">
                <a:off x="3736" y="1669"/>
                <a:ext cx="624" cy="422"/>
              </a:xfrm>
              <a:custGeom>
                <a:avLst/>
                <a:gdLst>
                  <a:gd name="T0" fmla="*/ 0 w 624"/>
                  <a:gd name="T1" fmla="*/ 0 h 317"/>
                  <a:gd name="T2" fmla="*/ 0 w 624"/>
                  <a:gd name="T3" fmla="*/ 272 h 317"/>
                  <a:gd name="T4" fmla="*/ 624 w 624"/>
                  <a:gd name="T5" fmla="*/ 272 h 317"/>
                  <a:gd name="T6" fmla="*/ 624 w 624"/>
                  <a:gd name="T7" fmla="*/ 0 h 317"/>
                  <a:gd name="T8" fmla="*/ 0 w 624"/>
                  <a:gd name="T9" fmla="*/ 0 h 317"/>
                </a:gdLst>
                <a:ahLst/>
                <a:cxnLst>
                  <a:cxn ang="0">
                    <a:pos x="T0" y="T1"/>
                  </a:cxn>
                  <a:cxn ang="0">
                    <a:pos x="T2" y="T3"/>
                  </a:cxn>
                  <a:cxn ang="0">
                    <a:pos x="T4" y="T5"/>
                  </a:cxn>
                  <a:cxn ang="0">
                    <a:pos x="T6" y="T7"/>
                  </a:cxn>
                  <a:cxn ang="0">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7" name="Freeform 19"/>
              <p:cNvSpPr>
                <a:spLocks/>
              </p:cNvSpPr>
              <p:nvPr/>
            </p:nvSpPr>
            <p:spPr bwMode="ltGray">
              <a:xfrm rot="-5400000">
                <a:off x="4584" y="1747"/>
                <a:ext cx="624" cy="255"/>
              </a:xfrm>
              <a:custGeom>
                <a:avLst/>
                <a:gdLst>
                  <a:gd name="T0" fmla="*/ 0 w 624"/>
                  <a:gd name="T1" fmla="*/ 53 h 370"/>
                  <a:gd name="T2" fmla="*/ 0 w 624"/>
                  <a:gd name="T3" fmla="*/ 325 h 370"/>
                  <a:gd name="T4" fmla="*/ 624 w 624"/>
                  <a:gd name="T5" fmla="*/ 325 h 370"/>
                  <a:gd name="T6" fmla="*/ 624 w 624"/>
                  <a:gd name="T7" fmla="*/ 53 h 370"/>
                  <a:gd name="T8" fmla="*/ 384 w 624"/>
                  <a:gd name="T9" fmla="*/ 8 h 370"/>
                  <a:gd name="T10" fmla="*/ 0 w 624"/>
                  <a:gd name="T11" fmla="*/ 53 h 370"/>
                </a:gdLst>
                <a:ahLst/>
                <a:cxnLst>
                  <a:cxn ang="0">
                    <a:pos x="T0" y="T1"/>
                  </a:cxn>
                  <a:cxn ang="0">
                    <a:pos x="T2" y="T3"/>
                  </a:cxn>
                  <a:cxn ang="0">
                    <a:pos x="T4" y="T5"/>
                  </a:cxn>
                  <a:cxn ang="0">
                    <a:pos x="T6" y="T7"/>
                  </a:cxn>
                  <a:cxn ang="0">
                    <a:pos x="T8" y="T9"/>
                  </a:cxn>
                  <a:cxn ang="0">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2068"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Lst>
                <a:ahLst/>
                <a:cxnLst>
                  <a:cxn ang="0">
                    <a:pos x="T0" y="T1"/>
                  </a:cxn>
                  <a:cxn ang="0">
                    <a:pos x="T2" y="T3"/>
                  </a:cxn>
                  <a:cxn ang="0">
                    <a:pos x="T4" y="T5"/>
                  </a:cxn>
                  <a:cxn ang="0">
                    <a:pos x="T6" y="T7"/>
                  </a:cxn>
                  <a:cxn ang="0">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69" name="Freeform 21"/>
              <p:cNvSpPr>
                <a:spLocks/>
              </p:cNvSpPr>
              <p:nvPr/>
            </p:nvSpPr>
            <p:spPr bwMode="ltGray">
              <a:xfrm rot="-5400000">
                <a:off x="5084" y="1694"/>
                <a:ext cx="624" cy="361"/>
              </a:xfrm>
              <a:custGeom>
                <a:avLst/>
                <a:gdLst>
                  <a:gd name="T0" fmla="*/ 0 w 624"/>
                  <a:gd name="T1" fmla="*/ 0 h 272"/>
                  <a:gd name="T2" fmla="*/ 0 w 624"/>
                  <a:gd name="T3" fmla="*/ 272 h 272"/>
                  <a:gd name="T4" fmla="*/ 240 w 624"/>
                  <a:gd name="T5" fmla="*/ 240 h 272"/>
                  <a:gd name="T6" fmla="*/ 624 w 624"/>
                  <a:gd name="T7" fmla="*/ 272 h 272"/>
                  <a:gd name="T8" fmla="*/ 624 w 624"/>
                  <a:gd name="T9" fmla="*/ 0 h 272"/>
                  <a:gd name="T10" fmla="*/ 0 w 624"/>
                  <a:gd name="T11" fmla="*/ 0 h 272"/>
                </a:gdLst>
                <a:ahLst/>
                <a:cxnLst>
                  <a:cxn ang="0">
                    <a:pos x="T0" y="T1"/>
                  </a:cxn>
                  <a:cxn ang="0">
                    <a:pos x="T2" y="T3"/>
                  </a:cxn>
                  <a:cxn ang="0">
                    <a:pos x="T4" y="T5"/>
                  </a:cxn>
                  <a:cxn ang="0">
                    <a:pos x="T6" y="T7"/>
                  </a:cxn>
                  <a:cxn ang="0">
                    <a:pos x="T8" y="T9"/>
                  </a:cxn>
                  <a:cxn ang="0">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70" name="Freeform 22"/>
              <p:cNvSpPr>
                <a:spLocks/>
              </p:cNvSpPr>
              <p:nvPr/>
            </p:nvSpPr>
            <p:spPr bwMode="ltGray">
              <a:xfrm rot="-5400000">
                <a:off x="4797" y="1721"/>
                <a:ext cx="632" cy="316"/>
              </a:xfrm>
              <a:custGeom>
                <a:avLst/>
                <a:gdLst>
                  <a:gd name="T0" fmla="*/ 8 w 632"/>
                  <a:gd name="T1" fmla="*/ 45 h 362"/>
                  <a:gd name="T2" fmla="*/ 8 w 632"/>
                  <a:gd name="T3" fmla="*/ 317 h 362"/>
                  <a:gd name="T4" fmla="*/ 248 w 632"/>
                  <a:gd name="T5" fmla="*/ 317 h 362"/>
                  <a:gd name="T6" fmla="*/ 632 w 632"/>
                  <a:gd name="T7" fmla="*/ 317 h 362"/>
                  <a:gd name="T8" fmla="*/ 632 w 632"/>
                  <a:gd name="T9" fmla="*/ 45 h 362"/>
                  <a:gd name="T10" fmla="*/ 104 w 632"/>
                  <a:gd name="T11" fmla="*/ 45 h 362"/>
                  <a:gd name="T12" fmla="*/ 8 w 632"/>
                  <a:gd name="T13" fmla="*/ 45 h 362"/>
                </a:gdLst>
                <a:ahLst/>
                <a:cxnLst>
                  <a:cxn ang="0">
                    <a:pos x="T0" y="T1"/>
                  </a:cxn>
                  <a:cxn ang="0">
                    <a:pos x="T2" y="T3"/>
                  </a:cxn>
                  <a:cxn ang="0">
                    <a:pos x="T4" y="T5"/>
                  </a:cxn>
                  <a:cxn ang="0">
                    <a:pos x="T6" y="T7"/>
                  </a:cxn>
                  <a:cxn ang="0">
                    <a:pos x="T8" y="T9"/>
                  </a:cxn>
                  <a:cxn ang="0">
                    <a:pos x="T10" y="T11"/>
                  </a:cxn>
                  <a:cxn ang="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2071" name="Freeform 23"/>
            <p:cNvSpPr>
              <a:spLocks/>
            </p:cNvSpPr>
            <p:nvPr/>
          </p:nvSpPr>
          <p:spPr bwMode="ltGray">
            <a:xfrm rot="16200000" flipH="1">
              <a:off x="-1954" y="1951"/>
              <a:ext cx="4320" cy="412"/>
            </a:xfrm>
            <a:custGeom>
              <a:avLst/>
              <a:gdLst>
                <a:gd name="T0" fmla="*/ 0 w 5762"/>
                <a:gd name="T1" fmla="*/ 196 h 385"/>
                <a:gd name="T2" fmla="*/ 5762 w 5762"/>
                <a:gd name="T3" fmla="*/ 188 h 385"/>
                <a:gd name="T4" fmla="*/ 5762 w 5762"/>
                <a:gd name="T5" fmla="*/ 4 h 385"/>
                <a:gd name="T6" fmla="*/ 0 w 5762"/>
                <a:gd name="T7" fmla="*/ 0 h 385"/>
                <a:gd name="T8" fmla="*/ 0 w 5762"/>
                <a:gd name="T9" fmla="*/ 196 h 385"/>
              </a:gdLst>
              <a:ahLst/>
              <a:cxnLst>
                <a:cxn ang="0">
                  <a:pos x="T0" y="T1"/>
                </a:cxn>
                <a:cxn ang="0">
                  <a:pos x="T2" y="T3"/>
                </a:cxn>
                <a:cxn ang="0">
                  <a:pos x="T4" y="T5"/>
                </a:cxn>
                <a:cxn ang="0">
                  <a:pos x="T6" y="T7"/>
                </a:cxn>
                <a:cxn ang="0">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anchor="ctr"/>
            <a:lstStyle/>
            <a:p>
              <a:endParaRPr lang="en-US"/>
            </a:p>
          </p:txBody>
        </p:sp>
        <p:sp>
          <p:nvSpPr>
            <p:cNvPr id="2072" name="Freeform 24"/>
            <p:cNvSpPr>
              <a:spLocks/>
            </p:cNvSpPr>
            <p:nvPr/>
          </p:nvSpPr>
          <p:spPr bwMode="ltGray">
            <a:xfrm rot="16200000" flipH="1">
              <a:off x="-1584" y="2062"/>
              <a:ext cx="4319"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Lst>
              <a:ahLst/>
              <a:cxnLst>
                <a:cxn ang="0">
                  <a:pos x="T0" y="T1"/>
                </a:cxn>
                <a:cxn ang="0">
                  <a:pos x="T2" y="T3"/>
                </a:cxn>
                <a:cxn ang="0">
                  <a:pos x="T4" y="T5"/>
                </a:cxn>
                <a:cxn ang="0">
                  <a:pos x="T6" y="T7"/>
                </a:cxn>
                <a:cxn ang="0">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wrap="none" anchor="ctr"/>
            <a:lstStyle/>
            <a:p>
              <a:endParaRPr lang="en-US"/>
            </a:p>
          </p:txBody>
        </p:sp>
      </p:grpSp>
      <p:sp>
        <p:nvSpPr>
          <p:cNvPr id="2073"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2074"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75"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endParaRPr lang="en-US"/>
          </a:p>
        </p:txBody>
      </p:sp>
      <p:sp>
        <p:nvSpPr>
          <p:cNvPr id="2076"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endParaRPr lang="en-US"/>
          </a:p>
        </p:txBody>
      </p:sp>
      <p:sp>
        <p:nvSpPr>
          <p:cNvPr id="2077"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fld id="{611AD327-9B39-1346-A893-E73B35ABAE0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charset="0"/>
          <a:ea typeface="ＭＳ Ｐゴシック" charset="0"/>
        </a:defRPr>
      </a:lvl2pPr>
      <a:lvl3pPr algn="l" rtl="0" eaLnBrk="1" fontAlgn="base" hangingPunct="1">
        <a:spcBef>
          <a:spcPct val="0"/>
        </a:spcBef>
        <a:spcAft>
          <a:spcPct val="0"/>
        </a:spcAft>
        <a:defRPr kumimoji="1" sz="4400">
          <a:solidFill>
            <a:schemeClr val="tx2"/>
          </a:solidFill>
          <a:latin typeface="Times New Roman" charset="0"/>
          <a:ea typeface="ＭＳ Ｐゴシック" charset="0"/>
        </a:defRPr>
      </a:lvl3pPr>
      <a:lvl4pPr algn="l" rtl="0" eaLnBrk="1" fontAlgn="base" hangingPunct="1">
        <a:spcBef>
          <a:spcPct val="0"/>
        </a:spcBef>
        <a:spcAft>
          <a:spcPct val="0"/>
        </a:spcAft>
        <a:defRPr kumimoji="1" sz="4400">
          <a:solidFill>
            <a:schemeClr val="tx2"/>
          </a:solidFill>
          <a:latin typeface="Times New Roman" charset="0"/>
          <a:ea typeface="ＭＳ Ｐゴシック" charset="0"/>
        </a:defRPr>
      </a:lvl4pPr>
      <a:lvl5pPr algn="l" rtl="0" eaLnBrk="1" fontAlgn="base" hangingPunct="1">
        <a:spcBef>
          <a:spcPct val="0"/>
        </a:spcBef>
        <a:spcAft>
          <a:spcPct val="0"/>
        </a:spcAft>
        <a:defRPr kumimoji="1" sz="4400">
          <a:solidFill>
            <a:schemeClr val="tx2"/>
          </a:solidFill>
          <a:latin typeface="Times New Roman" charset="0"/>
          <a:ea typeface="ＭＳ Ｐゴシック" charset="0"/>
        </a:defRPr>
      </a:lvl5pPr>
      <a:lvl6pPr marL="457200" algn="l" rtl="0" eaLnBrk="1" fontAlgn="base" hangingPunct="1">
        <a:spcBef>
          <a:spcPct val="0"/>
        </a:spcBef>
        <a:spcAft>
          <a:spcPct val="0"/>
        </a:spcAft>
        <a:defRPr kumimoji="1" sz="4400">
          <a:solidFill>
            <a:schemeClr val="tx2"/>
          </a:solidFill>
          <a:latin typeface="Times New Roman" charset="0"/>
          <a:ea typeface="ＭＳ Ｐゴシック" charset="0"/>
        </a:defRPr>
      </a:lvl6pPr>
      <a:lvl7pPr marL="914400" algn="l" rtl="0" eaLnBrk="1" fontAlgn="base" hangingPunct="1">
        <a:spcBef>
          <a:spcPct val="0"/>
        </a:spcBef>
        <a:spcAft>
          <a:spcPct val="0"/>
        </a:spcAft>
        <a:defRPr kumimoji="1" sz="4400">
          <a:solidFill>
            <a:schemeClr val="tx2"/>
          </a:solidFill>
          <a:latin typeface="Times New Roman" charset="0"/>
          <a:ea typeface="ＭＳ Ｐゴシック" charset="0"/>
        </a:defRPr>
      </a:lvl7pPr>
      <a:lvl8pPr marL="1371600" algn="l" rtl="0" eaLnBrk="1" fontAlgn="base" hangingPunct="1">
        <a:spcBef>
          <a:spcPct val="0"/>
        </a:spcBef>
        <a:spcAft>
          <a:spcPct val="0"/>
        </a:spcAft>
        <a:defRPr kumimoji="1" sz="4400">
          <a:solidFill>
            <a:schemeClr val="tx2"/>
          </a:solidFill>
          <a:latin typeface="Times New Roman" charset="0"/>
          <a:ea typeface="ＭＳ Ｐゴシック" charset="0"/>
        </a:defRPr>
      </a:lvl8pPr>
      <a:lvl9pPr marL="1828800" algn="l" rtl="0" eaLnBrk="1" fontAlgn="base" hangingPunct="1">
        <a:spcBef>
          <a:spcPct val="0"/>
        </a:spcBef>
        <a:spcAft>
          <a:spcPct val="0"/>
        </a:spcAft>
        <a:defRPr kumimoji="1" sz="44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798638"/>
          </a:xfrm>
        </p:spPr>
        <p:txBody>
          <a:bodyPr/>
          <a:lstStyle/>
          <a:p>
            <a:pPr algn="ctr"/>
            <a:r>
              <a:rPr lang="en-US" sz="6000" b="1" dirty="0" smtClean="0"/>
              <a:t>Welcome back</a:t>
            </a:r>
            <a:r>
              <a:rPr lang="en-US" sz="6000" b="1" dirty="0" smtClean="0"/>
              <a:t>! </a:t>
            </a:r>
            <a:br>
              <a:rPr lang="en-US" sz="6000" b="1" dirty="0" smtClean="0"/>
            </a:br>
            <a:r>
              <a:rPr lang="en-US" sz="6000" b="1" dirty="0" smtClean="0"/>
              <a:t>Please </a:t>
            </a:r>
            <a:r>
              <a:rPr lang="en-US" sz="6000" b="1" dirty="0" smtClean="0"/>
              <a:t>find your new seat!</a:t>
            </a:r>
            <a:endParaRPr lang="en-US" sz="6000" b="1" dirty="0"/>
          </a:p>
        </p:txBody>
      </p:sp>
      <p:sp>
        <p:nvSpPr>
          <p:cNvPr id="3" name="Subtitle 2"/>
          <p:cNvSpPr>
            <a:spLocks noGrp="1"/>
          </p:cNvSpPr>
          <p:nvPr>
            <p:ph type="subTitle" idx="1"/>
          </p:nvPr>
        </p:nvSpPr>
        <p:spPr>
          <a:xfrm>
            <a:off x="0" y="3886200"/>
            <a:ext cx="9143999" cy="2971800"/>
          </a:xfrm>
        </p:spPr>
        <p:txBody>
          <a:bodyPr/>
          <a:lstStyle/>
          <a:p>
            <a:pPr algn="ctr"/>
            <a:r>
              <a:rPr lang="en-US" dirty="0" smtClean="0"/>
              <a:t>If you have your Unit 5 vocab or missing work turn it into the back.</a:t>
            </a:r>
          </a:p>
          <a:p>
            <a:pPr algn="ctr"/>
            <a:endParaRPr lang="en-US" dirty="0" smtClean="0"/>
          </a:p>
          <a:p>
            <a:pPr algn="ctr"/>
            <a:r>
              <a:rPr lang="en-US" dirty="0" smtClean="0"/>
              <a:t>10 days left before exams!</a:t>
            </a:r>
            <a:endParaRPr lang="en-US" dirty="0"/>
          </a:p>
        </p:txBody>
      </p:sp>
    </p:spTree>
    <p:extLst>
      <p:ext uri="{BB962C8B-B14F-4D97-AF65-F5344CB8AC3E}">
        <p14:creationId xmlns:p14="http://schemas.microsoft.com/office/powerpoint/2010/main" val="61804235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914400" y="0"/>
            <a:ext cx="8229600" cy="1143000"/>
          </a:xfrm>
        </p:spPr>
        <p:txBody>
          <a:bodyPr/>
          <a:lstStyle/>
          <a:p>
            <a:r>
              <a:rPr lang="en-US" dirty="0" smtClean="0">
                <a:latin typeface="Times New Roman" charset="0"/>
              </a:rPr>
              <a:t>#25</a:t>
            </a:r>
            <a:endParaRPr lang="en-US" dirty="0">
              <a:latin typeface="Times New Roman" charset="0"/>
            </a:endParaRPr>
          </a:p>
        </p:txBody>
      </p:sp>
      <p:sp>
        <p:nvSpPr>
          <p:cNvPr id="3" name="Content Placeholder 2"/>
          <p:cNvSpPr>
            <a:spLocks noGrp="1"/>
          </p:cNvSpPr>
          <p:nvPr>
            <p:ph idx="1"/>
          </p:nvPr>
        </p:nvSpPr>
        <p:spPr>
          <a:xfrm>
            <a:off x="914401" y="914400"/>
            <a:ext cx="8233228" cy="5211763"/>
          </a:xfrm>
        </p:spPr>
        <p:txBody>
          <a:bodyPr/>
          <a:lstStyle/>
          <a:p>
            <a:pPr marL="0" indent="0">
              <a:buFont typeface="Arial" charset="0"/>
              <a:buNone/>
              <a:defRPr/>
            </a:pPr>
            <a:r>
              <a:rPr lang="en-US" sz="3700" dirty="0">
                <a:cs typeface="+mn-cs"/>
              </a:rPr>
              <a:t>The Virginia and Kentucky Resolutions argued that the rights to determine the constitutionality of a law passed by Congress rested in</a:t>
            </a:r>
          </a:p>
          <a:p>
            <a:pPr marL="1200150" lvl="1" indent="-742950">
              <a:buFont typeface="+mj-lt"/>
              <a:buAutoNum type="alphaLcPeriod"/>
              <a:defRPr/>
            </a:pPr>
            <a:r>
              <a:rPr lang="en-US" sz="3700" dirty="0"/>
              <a:t>Congress</a:t>
            </a:r>
          </a:p>
          <a:p>
            <a:pPr marL="1200150" lvl="1" indent="-742950">
              <a:buFont typeface="+mj-lt"/>
              <a:buAutoNum type="alphaLcPeriod"/>
              <a:defRPr/>
            </a:pPr>
            <a:r>
              <a:rPr lang="en-US" sz="3700" dirty="0"/>
              <a:t>The states</a:t>
            </a:r>
          </a:p>
          <a:p>
            <a:pPr marL="1200150" lvl="1" indent="-742950">
              <a:buFont typeface="+mj-lt"/>
              <a:buAutoNum type="alphaLcPeriod"/>
              <a:defRPr/>
            </a:pPr>
            <a:r>
              <a:rPr lang="en-US" sz="3700" dirty="0"/>
              <a:t>The Supreme Court</a:t>
            </a:r>
          </a:p>
          <a:p>
            <a:pPr marL="1200150" lvl="1" indent="-742950">
              <a:buFont typeface="+mj-lt"/>
              <a:buAutoNum type="alphaLcPeriod"/>
              <a:defRPr/>
            </a:pPr>
            <a:r>
              <a:rPr lang="en-US" sz="3700" dirty="0"/>
              <a:t>The vote of the people</a:t>
            </a:r>
          </a:p>
          <a:p>
            <a:pPr>
              <a:defRPr/>
            </a:pPr>
            <a:endParaRPr lang="en-US" sz="3700" dirty="0">
              <a:cs typeface="+mn-cs"/>
            </a:endParaRPr>
          </a:p>
        </p:txBody>
      </p:sp>
    </p:spTree>
    <p:extLst>
      <p:ext uri="{BB962C8B-B14F-4D97-AF65-F5344CB8AC3E}">
        <p14:creationId xmlns:p14="http://schemas.microsoft.com/office/powerpoint/2010/main" val="33926040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NCFE Review</a:t>
            </a:r>
            <a:endParaRPr lang="en-US" b="1" dirty="0"/>
          </a:p>
        </p:txBody>
      </p:sp>
      <p:sp>
        <p:nvSpPr>
          <p:cNvPr id="3" name="Content Placeholder 2"/>
          <p:cNvSpPr>
            <a:spLocks noGrp="1"/>
          </p:cNvSpPr>
          <p:nvPr>
            <p:ph idx="1"/>
          </p:nvPr>
        </p:nvSpPr>
        <p:spPr/>
        <p:txBody>
          <a:bodyPr/>
          <a:lstStyle/>
          <a:p>
            <a:r>
              <a:rPr lang="en-US" sz="3500" dirty="0" smtClean="0"/>
              <a:t>Try your best to answer on your own.</a:t>
            </a:r>
          </a:p>
          <a:p>
            <a:r>
              <a:rPr lang="en-US" sz="3500" dirty="0" smtClean="0"/>
              <a:t>We will go over them together after a few minutes. </a:t>
            </a:r>
          </a:p>
          <a:p>
            <a:r>
              <a:rPr lang="en-US" sz="3500" dirty="0" smtClean="0"/>
              <a:t>This activity is a way to benefit you and help you prepare for the NCFE.</a:t>
            </a:r>
            <a:endParaRPr lang="en-US" sz="3500" dirty="0"/>
          </a:p>
        </p:txBody>
      </p:sp>
    </p:spTree>
    <p:extLst>
      <p:ext uri="{BB962C8B-B14F-4D97-AF65-F5344CB8AC3E}">
        <p14:creationId xmlns:p14="http://schemas.microsoft.com/office/powerpoint/2010/main" val="42467238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143000"/>
          </a:xfrm>
        </p:spPr>
        <p:txBody>
          <a:bodyPr/>
          <a:lstStyle/>
          <a:p>
            <a:r>
              <a:rPr lang="en-US" b="1" dirty="0" smtClean="0"/>
              <a:t>Quick review – Unit 5</a:t>
            </a:r>
            <a:endParaRPr lang="en-US" b="1" dirty="0"/>
          </a:p>
        </p:txBody>
      </p:sp>
      <p:sp>
        <p:nvSpPr>
          <p:cNvPr id="3" name="Content Placeholder 2"/>
          <p:cNvSpPr>
            <a:spLocks noGrp="1"/>
          </p:cNvSpPr>
          <p:nvPr>
            <p:ph idx="1"/>
          </p:nvPr>
        </p:nvSpPr>
        <p:spPr>
          <a:xfrm>
            <a:off x="1173162" y="1066800"/>
            <a:ext cx="7970837" cy="5029200"/>
          </a:xfrm>
        </p:spPr>
        <p:txBody>
          <a:bodyPr>
            <a:normAutofit/>
          </a:bodyPr>
          <a:lstStyle/>
          <a:p>
            <a:r>
              <a:rPr lang="en-US" sz="4400" b="1" i="1" dirty="0" smtClean="0">
                <a:solidFill>
                  <a:srgbClr val="8E0203"/>
                </a:solidFill>
              </a:rPr>
              <a:t>Monroe Doctrine</a:t>
            </a:r>
          </a:p>
          <a:p>
            <a:r>
              <a:rPr lang="en-US" sz="4400" b="1" i="1" dirty="0" smtClean="0">
                <a:solidFill>
                  <a:srgbClr val="8E0203"/>
                </a:solidFill>
              </a:rPr>
              <a:t>Missouri Compromise</a:t>
            </a:r>
          </a:p>
          <a:p>
            <a:r>
              <a:rPr lang="en-US" sz="4400" b="1" i="1" dirty="0" smtClean="0">
                <a:solidFill>
                  <a:srgbClr val="8E0203"/>
                </a:solidFill>
              </a:rPr>
              <a:t>Market Revolution/Industrial improvements</a:t>
            </a:r>
          </a:p>
          <a:p>
            <a:r>
              <a:rPr lang="en-US" sz="4400" b="1" i="1" dirty="0" smtClean="0">
                <a:solidFill>
                  <a:srgbClr val="8E0203"/>
                </a:solidFill>
              </a:rPr>
              <a:t>Corrupt Bargain</a:t>
            </a:r>
          </a:p>
          <a:p>
            <a:r>
              <a:rPr lang="en-US" sz="4400" b="1" i="1" dirty="0" smtClean="0">
                <a:solidFill>
                  <a:srgbClr val="8E0203"/>
                </a:solidFill>
              </a:rPr>
              <a:t>Jackson</a:t>
            </a:r>
          </a:p>
          <a:p>
            <a:endParaRPr lang="en-US" dirty="0" smtClean="0">
              <a:solidFill>
                <a:srgbClr val="8E0203"/>
              </a:solidFill>
            </a:endParaRPr>
          </a:p>
        </p:txBody>
      </p:sp>
    </p:spTree>
    <p:extLst>
      <p:ext uri="{BB962C8B-B14F-4D97-AF65-F5344CB8AC3E}">
        <p14:creationId xmlns:p14="http://schemas.microsoft.com/office/powerpoint/2010/main" val="13181771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143000"/>
          </a:xfrm>
        </p:spPr>
        <p:txBody>
          <a:bodyPr/>
          <a:lstStyle/>
          <a:p>
            <a:pPr algn="ctr"/>
            <a:r>
              <a:rPr lang="en-US" b="1" dirty="0" smtClean="0"/>
              <a:t>Andrew Jackson</a:t>
            </a:r>
            <a:endParaRPr lang="en-US" b="1" dirty="0"/>
          </a:p>
        </p:txBody>
      </p:sp>
      <p:sp>
        <p:nvSpPr>
          <p:cNvPr id="3" name="Content Placeholder 2"/>
          <p:cNvSpPr>
            <a:spLocks noGrp="1"/>
          </p:cNvSpPr>
          <p:nvPr>
            <p:ph idx="1"/>
          </p:nvPr>
        </p:nvSpPr>
        <p:spPr>
          <a:xfrm>
            <a:off x="990600" y="1447800"/>
            <a:ext cx="8153399" cy="5410200"/>
          </a:xfrm>
        </p:spPr>
        <p:txBody>
          <a:bodyPr/>
          <a:lstStyle/>
          <a:p>
            <a:r>
              <a:rPr lang="en-US" sz="3300" b="1" dirty="0" smtClean="0"/>
              <a:t>Democracy was key for him</a:t>
            </a:r>
          </a:p>
          <a:p>
            <a:pPr lvl="1"/>
            <a:r>
              <a:rPr lang="en-US" sz="3300" i="1" dirty="0" smtClean="0"/>
              <a:t>Common Man </a:t>
            </a:r>
            <a:r>
              <a:rPr lang="en-US" sz="3300" dirty="0" smtClean="0"/>
              <a:t>mentality</a:t>
            </a:r>
          </a:p>
          <a:p>
            <a:pPr lvl="1"/>
            <a:r>
              <a:rPr lang="en-US" sz="3300" i="1" dirty="0" smtClean="0"/>
              <a:t>Spoils System </a:t>
            </a:r>
            <a:r>
              <a:rPr lang="en-US" sz="3300" dirty="0" smtClean="0"/>
              <a:t>– some viewed as corruption</a:t>
            </a:r>
          </a:p>
          <a:p>
            <a:r>
              <a:rPr lang="en-US" sz="3300" b="1" dirty="0" smtClean="0"/>
              <a:t>American System</a:t>
            </a:r>
          </a:p>
          <a:p>
            <a:pPr lvl="1"/>
            <a:r>
              <a:rPr lang="en-US" sz="3300" dirty="0" smtClean="0"/>
              <a:t>Tariffs (taxes on imports) hurt the south but benefited the north</a:t>
            </a:r>
          </a:p>
          <a:p>
            <a:pPr lvl="1"/>
            <a:r>
              <a:rPr lang="en-US" sz="3300" i="1" dirty="0" smtClean="0"/>
              <a:t>Did not think it was the federal governments job to pay for roads</a:t>
            </a:r>
          </a:p>
        </p:txBody>
      </p:sp>
    </p:spTree>
    <p:extLst>
      <p:ext uri="{BB962C8B-B14F-4D97-AF65-F5344CB8AC3E}">
        <p14:creationId xmlns:p14="http://schemas.microsoft.com/office/powerpoint/2010/main" val="8123346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2590800" cy="1905000"/>
          </a:xfrm>
        </p:spPr>
        <p:txBody>
          <a:bodyPr/>
          <a:lstStyle/>
          <a:p>
            <a:pPr algn="ctr"/>
            <a:r>
              <a:rPr lang="en-US" b="1" dirty="0" smtClean="0"/>
              <a:t>Andrew Jackson</a:t>
            </a:r>
            <a:endParaRPr lang="en-US" b="1" dirty="0"/>
          </a:p>
        </p:txBody>
      </p:sp>
      <p:sp>
        <p:nvSpPr>
          <p:cNvPr id="3" name="Content Placeholder 2"/>
          <p:cNvSpPr>
            <a:spLocks noGrp="1"/>
          </p:cNvSpPr>
          <p:nvPr>
            <p:ph idx="1"/>
          </p:nvPr>
        </p:nvSpPr>
        <p:spPr>
          <a:xfrm>
            <a:off x="990600" y="3581400"/>
            <a:ext cx="8153399" cy="3276600"/>
          </a:xfrm>
        </p:spPr>
        <p:txBody>
          <a:bodyPr/>
          <a:lstStyle/>
          <a:p>
            <a:r>
              <a:rPr lang="en-US" sz="2700" b="1" dirty="0" smtClean="0"/>
              <a:t>Trail of Tears/Indian Removal Act</a:t>
            </a:r>
          </a:p>
          <a:p>
            <a:pPr lvl="1"/>
            <a:r>
              <a:rPr lang="en-US" sz="2700" dirty="0" smtClean="0"/>
              <a:t>Moved Cherokee people </a:t>
            </a:r>
            <a:r>
              <a:rPr lang="en-US" sz="2700" b="1" dirty="0" smtClean="0"/>
              <a:t>west to Oklahoma</a:t>
            </a:r>
            <a:r>
              <a:rPr lang="en-US" sz="2700" dirty="0" smtClean="0"/>
              <a:t>, many died along the way.</a:t>
            </a:r>
          </a:p>
          <a:p>
            <a:pPr lvl="1"/>
            <a:r>
              <a:rPr lang="en-US" sz="2700" dirty="0" smtClean="0"/>
              <a:t>Often brutal</a:t>
            </a:r>
          </a:p>
          <a:p>
            <a:pPr lvl="1"/>
            <a:r>
              <a:rPr lang="en-US" sz="2700" dirty="0" smtClean="0"/>
              <a:t>Cherokees in GA tried to use legal action to keep their land but it was ignored.</a:t>
            </a:r>
          </a:p>
          <a:p>
            <a:pPr lvl="1"/>
            <a:r>
              <a:rPr lang="en-US" sz="2700" b="1" dirty="0" smtClean="0"/>
              <a:t>Make room for settlers.</a:t>
            </a:r>
          </a:p>
        </p:txBody>
      </p:sp>
      <p:pic>
        <p:nvPicPr>
          <p:cNvPr id="4" name="Picture 4" descr="trail of tear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104" y="0"/>
            <a:ext cx="5267896" cy="3505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1695017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E2751D"/>
                </a:solidFill>
              </a:rPr>
              <a:t>Reform</a:t>
            </a:r>
            <a:endParaRPr lang="en-US" sz="4400" b="1" dirty="0">
              <a:solidFill>
                <a:srgbClr val="E2751D"/>
              </a:solidFill>
            </a:endParaRPr>
          </a:p>
        </p:txBody>
      </p:sp>
      <p:sp>
        <p:nvSpPr>
          <p:cNvPr id="3" name="Content Placeholder 2"/>
          <p:cNvSpPr>
            <a:spLocks noGrp="1"/>
          </p:cNvSpPr>
          <p:nvPr>
            <p:ph idx="1"/>
          </p:nvPr>
        </p:nvSpPr>
        <p:spPr>
          <a:xfrm>
            <a:off x="1066800" y="1981200"/>
            <a:ext cx="8077200" cy="4876800"/>
          </a:xfrm>
        </p:spPr>
        <p:txBody>
          <a:bodyPr>
            <a:normAutofit/>
          </a:bodyPr>
          <a:lstStyle/>
          <a:p>
            <a:r>
              <a:rPr lang="en-US" sz="4200" dirty="0" smtClean="0"/>
              <a:t>The years between 1820 and 1865 in the US might be described as one long era of </a:t>
            </a:r>
            <a:r>
              <a:rPr lang="en-US" sz="4200" b="1" dirty="0" smtClean="0"/>
              <a:t>reform</a:t>
            </a:r>
            <a:r>
              <a:rPr lang="en-US" sz="4200" dirty="0" smtClean="0"/>
              <a:t>, marked by the predominant desire to purify individuals.</a:t>
            </a:r>
          </a:p>
        </p:txBody>
      </p:sp>
    </p:spTree>
    <p:extLst>
      <p:ext uri="{BB962C8B-B14F-4D97-AF65-F5344CB8AC3E}">
        <p14:creationId xmlns:p14="http://schemas.microsoft.com/office/powerpoint/2010/main" val="17901959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9225"/>
            <a:ext cx="7010400" cy="1143000"/>
          </a:xfrm>
        </p:spPr>
        <p:txBody>
          <a:bodyPr>
            <a:normAutofit/>
          </a:bodyPr>
          <a:lstStyle/>
          <a:p>
            <a:r>
              <a:rPr lang="en-US" b="1" dirty="0" smtClean="0"/>
              <a:t>2</a:t>
            </a:r>
            <a:r>
              <a:rPr lang="en-US" b="1" baseline="30000" dirty="0" smtClean="0"/>
              <a:t>nd</a:t>
            </a:r>
            <a:r>
              <a:rPr lang="en-US" b="1" dirty="0" smtClean="0"/>
              <a:t> Great Awakening</a:t>
            </a:r>
            <a:endParaRPr lang="en-US" b="1" dirty="0"/>
          </a:p>
        </p:txBody>
      </p:sp>
      <p:sp>
        <p:nvSpPr>
          <p:cNvPr id="3" name="Content Placeholder 2"/>
          <p:cNvSpPr>
            <a:spLocks noGrp="1"/>
          </p:cNvSpPr>
          <p:nvPr>
            <p:ph idx="1"/>
          </p:nvPr>
        </p:nvSpPr>
        <p:spPr>
          <a:xfrm>
            <a:off x="762000" y="1182225"/>
            <a:ext cx="8382000" cy="5675775"/>
          </a:xfrm>
        </p:spPr>
        <p:txBody>
          <a:bodyPr>
            <a:noAutofit/>
          </a:bodyPr>
          <a:lstStyle/>
          <a:p>
            <a:r>
              <a:rPr lang="en-US" sz="3500" b="1" dirty="0" smtClean="0"/>
              <a:t>Revival of religious feeling </a:t>
            </a:r>
            <a:r>
              <a:rPr lang="en-US" sz="3500" dirty="0" smtClean="0"/>
              <a:t>started in KY in the early 1800s and spread across the country for half a century</a:t>
            </a:r>
          </a:p>
          <a:p>
            <a:pPr lvl="1"/>
            <a:r>
              <a:rPr lang="en-US" sz="3500" dirty="0" smtClean="0"/>
              <a:t>Preachers believed </a:t>
            </a:r>
            <a:r>
              <a:rPr lang="en-US" sz="3500" b="1" dirty="0" smtClean="0"/>
              <a:t>Americans had become immoral</a:t>
            </a:r>
            <a:r>
              <a:rPr lang="en-US" sz="3500" dirty="0" smtClean="0"/>
              <a:t> and needed to bring back religious participation</a:t>
            </a:r>
          </a:p>
          <a:p>
            <a:r>
              <a:rPr lang="en-US" sz="3500" dirty="0" smtClean="0"/>
              <a:t>Personal faith stories, strong emotions</a:t>
            </a:r>
          </a:p>
          <a:p>
            <a:r>
              <a:rPr lang="en-US" sz="3500" dirty="0" smtClean="0"/>
              <a:t>Did you notice this in Roots?</a:t>
            </a:r>
          </a:p>
        </p:txBody>
      </p:sp>
    </p:spTree>
    <p:extLst>
      <p:ext uri="{BB962C8B-B14F-4D97-AF65-F5344CB8AC3E}">
        <p14:creationId xmlns:p14="http://schemas.microsoft.com/office/powerpoint/2010/main" val="9752689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227" y="0"/>
            <a:ext cx="8407773" cy="1143000"/>
          </a:xfrm>
        </p:spPr>
        <p:txBody>
          <a:bodyPr>
            <a:noAutofit/>
          </a:bodyPr>
          <a:lstStyle/>
          <a:p>
            <a:r>
              <a:rPr lang="en-US" sz="3600" b="1" dirty="0" smtClean="0"/>
              <a:t>African Americans in the 2nd Great Awakening</a:t>
            </a:r>
            <a:endParaRPr lang="en-US" sz="3600" b="1" dirty="0"/>
          </a:p>
        </p:txBody>
      </p:sp>
      <p:sp>
        <p:nvSpPr>
          <p:cNvPr id="3" name="Content Placeholder 2"/>
          <p:cNvSpPr>
            <a:spLocks noGrp="1"/>
          </p:cNvSpPr>
          <p:nvPr>
            <p:ph idx="1"/>
          </p:nvPr>
        </p:nvSpPr>
        <p:spPr>
          <a:xfrm>
            <a:off x="990600" y="1341439"/>
            <a:ext cx="6400800" cy="5516561"/>
          </a:xfrm>
        </p:spPr>
        <p:txBody>
          <a:bodyPr>
            <a:noAutofit/>
          </a:bodyPr>
          <a:lstStyle/>
          <a:p>
            <a:r>
              <a:rPr lang="en-US" sz="2800" b="1" dirty="0" smtClean="0"/>
              <a:t>Many African Americans were welcomed by revivalists</a:t>
            </a:r>
          </a:p>
          <a:p>
            <a:pPr lvl="1"/>
            <a:r>
              <a:rPr lang="en-US" sz="2400" dirty="0"/>
              <a:t>O</a:t>
            </a:r>
            <a:r>
              <a:rPr lang="en-US" sz="2400" dirty="0" smtClean="0"/>
              <a:t>ne group founded their own church, African Methodist Episcopal Church (AME)</a:t>
            </a:r>
          </a:p>
          <a:p>
            <a:r>
              <a:rPr lang="en-US" sz="2800" b="1" dirty="0" smtClean="0"/>
              <a:t>For slaves</a:t>
            </a:r>
            <a:r>
              <a:rPr lang="en-US" sz="2800" dirty="0" smtClean="0"/>
              <a:t>:</a:t>
            </a:r>
          </a:p>
          <a:p>
            <a:pPr lvl="1"/>
            <a:r>
              <a:rPr lang="en-US" b="1" dirty="0"/>
              <a:t>R</a:t>
            </a:r>
            <a:r>
              <a:rPr lang="en-US" b="1" dirty="0" smtClean="0"/>
              <a:t>eligion offered a way to deal with oppression </a:t>
            </a:r>
          </a:p>
          <a:p>
            <a:pPr lvl="1"/>
            <a:r>
              <a:rPr lang="en-US" b="1" dirty="0"/>
              <a:t>I</a:t>
            </a:r>
            <a:r>
              <a:rPr lang="en-US" b="1" dirty="0" smtClean="0"/>
              <a:t>nspired some to revolt against oppressors</a:t>
            </a:r>
            <a:endParaRPr lang="en-US" b="1" dirty="0"/>
          </a:p>
        </p:txBody>
      </p:sp>
      <p:pic>
        <p:nvPicPr>
          <p:cNvPr id="201730" name="Picture 2" descr="File:Richard Allen.JPG"/>
          <p:cNvPicPr>
            <a:picLocks noChangeAspect="1" noChangeArrowheads="1"/>
          </p:cNvPicPr>
          <p:nvPr/>
        </p:nvPicPr>
        <p:blipFill>
          <a:blip r:embed="rId3" cstate="print"/>
          <a:srcRect/>
          <a:stretch>
            <a:fillRect/>
          </a:stretch>
        </p:blipFill>
        <p:spPr bwMode="auto">
          <a:xfrm>
            <a:off x="7243834" y="1447800"/>
            <a:ext cx="1900166" cy="2971800"/>
          </a:xfrm>
          <a:prstGeom prst="rect">
            <a:avLst/>
          </a:prstGeom>
          <a:noFill/>
        </p:spPr>
      </p:pic>
      <p:sp>
        <p:nvSpPr>
          <p:cNvPr id="6" name="TextBox 5"/>
          <p:cNvSpPr txBox="1"/>
          <p:nvPr/>
        </p:nvSpPr>
        <p:spPr>
          <a:xfrm>
            <a:off x="7543800" y="4419599"/>
            <a:ext cx="1491783" cy="923330"/>
          </a:xfrm>
          <a:prstGeom prst="rect">
            <a:avLst/>
          </a:prstGeom>
          <a:noFill/>
        </p:spPr>
        <p:txBody>
          <a:bodyPr wrap="square" rtlCol="0">
            <a:spAutoFit/>
          </a:bodyPr>
          <a:lstStyle/>
          <a:p>
            <a:r>
              <a:rPr lang="en-US" dirty="0" smtClean="0"/>
              <a:t>AME Church founder Richard Allen</a:t>
            </a:r>
            <a:endParaRPr lang="en-US" dirty="0"/>
          </a:p>
        </p:txBody>
      </p:sp>
    </p:spTree>
    <p:extLst>
      <p:ext uri="{BB962C8B-B14F-4D97-AF65-F5344CB8AC3E}">
        <p14:creationId xmlns:p14="http://schemas.microsoft.com/office/powerpoint/2010/main" val="25514317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678"/>
            <a:ext cx="7620000" cy="1143000"/>
          </a:xfrm>
        </p:spPr>
        <p:txBody>
          <a:bodyPr>
            <a:normAutofit/>
          </a:bodyPr>
          <a:lstStyle/>
          <a:p>
            <a:r>
              <a:rPr lang="en-US" b="1" dirty="0" smtClean="0"/>
              <a:t>New Religious Groups Form</a:t>
            </a:r>
            <a:endParaRPr lang="en-US" b="1" dirty="0"/>
          </a:p>
        </p:txBody>
      </p:sp>
      <p:sp>
        <p:nvSpPr>
          <p:cNvPr id="5" name="Content Placeholder 4"/>
          <p:cNvSpPr>
            <a:spLocks noGrp="1"/>
          </p:cNvSpPr>
          <p:nvPr>
            <p:ph idx="1"/>
          </p:nvPr>
        </p:nvSpPr>
        <p:spPr>
          <a:xfrm>
            <a:off x="1143001" y="1143001"/>
            <a:ext cx="8001000" cy="5686510"/>
          </a:xfrm>
        </p:spPr>
        <p:txBody>
          <a:bodyPr>
            <a:noAutofit/>
          </a:bodyPr>
          <a:lstStyle/>
          <a:p>
            <a:r>
              <a:rPr lang="en-US" sz="3700" dirty="0"/>
              <a:t>Church of Jesus Christ of Latter-day </a:t>
            </a:r>
            <a:r>
              <a:rPr lang="en-US" sz="3700" dirty="0" smtClean="0"/>
              <a:t>Saints, commonly called </a:t>
            </a:r>
            <a:r>
              <a:rPr lang="en-US" sz="3700" b="1" i="1" dirty="0" smtClean="0"/>
              <a:t>Mormons</a:t>
            </a:r>
          </a:p>
          <a:p>
            <a:pPr lvl="1"/>
            <a:r>
              <a:rPr lang="en-US" sz="3700" b="1" dirty="0"/>
              <a:t>F</a:t>
            </a:r>
            <a:r>
              <a:rPr lang="en-US" sz="3700" b="1" dirty="0" smtClean="0"/>
              <a:t>ounded by Joseph Smith </a:t>
            </a:r>
            <a:r>
              <a:rPr lang="en-US" sz="3700" dirty="0" smtClean="0"/>
              <a:t>in 1830</a:t>
            </a:r>
          </a:p>
          <a:p>
            <a:pPr lvl="1"/>
            <a:r>
              <a:rPr lang="en-US" sz="3700" i="1" dirty="0"/>
              <a:t>P</a:t>
            </a:r>
            <a:r>
              <a:rPr lang="en-US" sz="3700" i="1" dirty="0" smtClean="0"/>
              <a:t>ersecuted by people who didn’t agree with their beliefs</a:t>
            </a:r>
          </a:p>
          <a:p>
            <a:pPr lvl="1"/>
            <a:r>
              <a:rPr lang="en-US" sz="3700" dirty="0" smtClean="0"/>
              <a:t>Were chased from Ohio, Missouri &amp; Illinois, all the way to </a:t>
            </a:r>
            <a:r>
              <a:rPr lang="en-US" sz="3700" b="1" dirty="0" smtClean="0"/>
              <a:t>Utah</a:t>
            </a:r>
            <a:r>
              <a:rPr lang="en-US" sz="3700" dirty="0" smtClean="0"/>
              <a:t>.</a:t>
            </a:r>
          </a:p>
        </p:txBody>
      </p:sp>
    </p:spTree>
    <p:extLst>
      <p:ext uri="{BB962C8B-B14F-4D97-AF65-F5344CB8AC3E}">
        <p14:creationId xmlns:p14="http://schemas.microsoft.com/office/powerpoint/2010/main" val="9006918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193" y="-65120"/>
            <a:ext cx="7620000" cy="1143000"/>
          </a:xfrm>
        </p:spPr>
        <p:txBody>
          <a:bodyPr>
            <a:normAutofit/>
          </a:bodyPr>
          <a:lstStyle/>
          <a:p>
            <a:r>
              <a:rPr lang="en-US" dirty="0" smtClean="0"/>
              <a:t>Religious </a:t>
            </a:r>
            <a:r>
              <a:rPr lang="en-US" b="1" dirty="0" smtClean="0"/>
              <a:t>Discrimination</a:t>
            </a:r>
            <a:endParaRPr lang="en-US" b="1" dirty="0"/>
          </a:p>
        </p:txBody>
      </p:sp>
      <p:sp>
        <p:nvSpPr>
          <p:cNvPr id="3" name="Content Placeholder 2"/>
          <p:cNvSpPr>
            <a:spLocks noGrp="1"/>
          </p:cNvSpPr>
          <p:nvPr>
            <p:ph idx="1"/>
          </p:nvPr>
        </p:nvSpPr>
        <p:spPr>
          <a:xfrm>
            <a:off x="990600" y="941503"/>
            <a:ext cx="8153400" cy="5919210"/>
          </a:xfrm>
        </p:spPr>
        <p:txBody>
          <a:bodyPr>
            <a:noAutofit/>
          </a:bodyPr>
          <a:lstStyle/>
          <a:p>
            <a:r>
              <a:rPr lang="en-US" b="1" dirty="0" smtClean="0"/>
              <a:t>Mormons were persecuted</a:t>
            </a:r>
            <a:r>
              <a:rPr lang="en-US" dirty="0" smtClean="0"/>
              <a:t>:  </a:t>
            </a:r>
          </a:p>
          <a:p>
            <a:pPr lvl="1"/>
            <a:r>
              <a:rPr lang="en-US" sz="3200" b="1" dirty="0"/>
              <a:t>I</a:t>
            </a:r>
            <a:r>
              <a:rPr lang="en-US" sz="3200" b="1" dirty="0" smtClean="0"/>
              <a:t>solated</a:t>
            </a:r>
            <a:r>
              <a:rPr lang="en-US" sz="3200" dirty="0" smtClean="0"/>
              <a:t> from mainstream society</a:t>
            </a:r>
            <a:endParaRPr lang="en-US" sz="3200" dirty="0"/>
          </a:p>
          <a:p>
            <a:pPr lvl="1"/>
            <a:r>
              <a:rPr lang="en-US" sz="3200" b="1" dirty="0" smtClean="0"/>
              <a:t>Powerful</a:t>
            </a:r>
            <a:r>
              <a:rPr lang="en-US" sz="3200" dirty="0" smtClean="0"/>
              <a:t> as a group because they held land together &amp; </a:t>
            </a:r>
            <a:r>
              <a:rPr lang="en-US" sz="3200" b="1" dirty="0" smtClean="0"/>
              <a:t>voted together</a:t>
            </a:r>
            <a:r>
              <a:rPr lang="en-US" sz="3200" dirty="0" smtClean="0"/>
              <a:t>.</a:t>
            </a:r>
          </a:p>
          <a:p>
            <a:r>
              <a:rPr lang="en-US" b="1" dirty="0" smtClean="0"/>
              <a:t>Catholics experienced </a:t>
            </a:r>
            <a:r>
              <a:rPr lang="en-US" b="1" i="1" dirty="0" smtClean="0"/>
              <a:t>discrimination</a:t>
            </a:r>
            <a:r>
              <a:rPr lang="en-US" dirty="0" smtClean="0"/>
              <a:t>:</a:t>
            </a:r>
          </a:p>
          <a:p>
            <a:pPr lvl="1"/>
            <a:r>
              <a:rPr lang="en-US" sz="3200" dirty="0" smtClean="0"/>
              <a:t>Some Americans thought Catholics would be loyal to the Pope over the U.S.</a:t>
            </a:r>
          </a:p>
          <a:p>
            <a:pPr lvl="1"/>
            <a:r>
              <a:rPr lang="en-US" sz="3200" dirty="0" smtClean="0"/>
              <a:t>Many new Catholic immigrants were also poor and there were a lot of them, </a:t>
            </a:r>
            <a:r>
              <a:rPr lang="en-US" sz="3200" i="1" dirty="0" smtClean="0"/>
              <a:t>Americans felt threatened</a:t>
            </a:r>
            <a:r>
              <a:rPr lang="en-US" sz="3200" dirty="0" smtClean="0"/>
              <a:t>.</a:t>
            </a:r>
          </a:p>
        </p:txBody>
      </p:sp>
    </p:spTree>
    <p:extLst>
      <p:ext uri="{BB962C8B-B14F-4D97-AF65-F5344CB8AC3E}">
        <p14:creationId xmlns:p14="http://schemas.microsoft.com/office/powerpoint/2010/main" val="13762655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I</a:t>
            </a:r>
            <a:endParaRPr lang="en-US" dirty="0"/>
          </a:p>
        </p:txBody>
      </p:sp>
      <p:sp>
        <p:nvSpPr>
          <p:cNvPr id="3" name="Content Placeholder 2"/>
          <p:cNvSpPr>
            <a:spLocks noGrp="1"/>
          </p:cNvSpPr>
          <p:nvPr>
            <p:ph idx="1"/>
          </p:nvPr>
        </p:nvSpPr>
        <p:spPr>
          <a:xfrm>
            <a:off x="1173163" y="1600200"/>
            <a:ext cx="7772400" cy="4953000"/>
          </a:xfrm>
        </p:spPr>
        <p:txBody>
          <a:bodyPr/>
          <a:lstStyle/>
          <a:p>
            <a:r>
              <a:rPr lang="en-US" sz="3400" dirty="0" smtClean="0"/>
              <a:t>There are 2 weeks left so make them count.</a:t>
            </a:r>
          </a:p>
          <a:p>
            <a:r>
              <a:rPr lang="en-US" sz="3400" dirty="0" smtClean="0"/>
              <a:t>Unit 5, 6, and 7 to cover still. We will be moving fast and there will be an open note test at the end.</a:t>
            </a:r>
          </a:p>
          <a:p>
            <a:r>
              <a:rPr lang="en-US" sz="3400" dirty="0" smtClean="0"/>
              <a:t>Review for NCFE</a:t>
            </a:r>
          </a:p>
          <a:p>
            <a:r>
              <a:rPr lang="en-US" sz="3400" dirty="0" smtClean="0"/>
              <a:t>Phones – I shouldn’t see them, I will gladly collect yours if it is a distraction.</a:t>
            </a:r>
          </a:p>
          <a:p>
            <a:endParaRPr lang="en-US" sz="3400" dirty="0"/>
          </a:p>
        </p:txBody>
      </p:sp>
    </p:spTree>
    <p:extLst>
      <p:ext uri="{BB962C8B-B14F-4D97-AF65-F5344CB8AC3E}">
        <p14:creationId xmlns:p14="http://schemas.microsoft.com/office/powerpoint/2010/main" val="24026170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639" y="0"/>
            <a:ext cx="7772400" cy="1143000"/>
          </a:xfrm>
        </p:spPr>
        <p:txBody>
          <a:bodyPr>
            <a:normAutofit/>
          </a:bodyPr>
          <a:lstStyle/>
          <a:p>
            <a:r>
              <a:rPr lang="en-US" b="1" dirty="0" smtClean="0"/>
              <a:t>Utopian Communities</a:t>
            </a:r>
            <a:endParaRPr lang="en-US" b="1" dirty="0"/>
          </a:p>
        </p:txBody>
      </p:sp>
      <p:sp>
        <p:nvSpPr>
          <p:cNvPr id="3" name="Content Placeholder 2"/>
          <p:cNvSpPr>
            <a:spLocks noGrp="1"/>
          </p:cNvSpPr>
          <p:nvPr>
            <p:ph idx="1"/>
          </p:nvPr>
        </p:nvSpPr>
        <p:spPr>
          <a:xfrm>
            <a:off x="1219200" y="1219200"/>
            <a:ext cx="7900712" cy="5638800"/>
          </a:xfrm>
        </p:spPr>
        <p:txBody>
          <a:bodyPr>
            <a:noAutofit/>
          </a:bodyPr>
          <a:lstStyle/>
          <a:p>
            <a:r>
              <a:rPr lang="en-US" sz="2900" b="1" dirty="0" smtClean="0"/>
              <a:t>Groups </a:t>
            </a:r>
            <a:r>
              <a:rPr lang="en-US" sz="2900" b="1" dirty="0"/>
              <a:t>who lived apart from mainstream </a:t>
            </a:r>
            <a:r>
              <a:rPr lang="en-US" sz="2900" b="1" dirty="0" smtClean="0"/>
              <a:t>society and shared their belongings</a:t>
            </a:r>
            <a:r>
              <a:rPr lang="en-US" sz="2900" dirty="0" smtClean="0"/>
              <a:t>.</a:t>
            </a:r>
          </a:p>
          <a:p>
            <a:r>
              <a:rPr lang="en-US" sz="2900" dirty="0" smtClean="0"/>
              <a:t>Tried to become “</a:t>
            </a:r>
            <a:r>
              <a:rPr lang="en-US" sz="2900" b="1" u="sng" dirty="0" smtClean="0"/>
              <a:t>perfect</a:t>
            </a:r>
            <a:r>
              <a:rPr lang="en-US" sz="2900" dirty="0" smtClean="0"/>
              <a:t>” </a:t>
            </a:r>
            <a:r>
              <a:rPr lang="en-US" sz="2900" b="1" dirty="0" smtClean="0"/>
              <a:t>communities</a:t>
            </a:r>
            <a:r>
              <a:rPr lang="en-US" sz="2900" dirty="0" smtClean="0"/>
              <a:t> &amp; inspired others</a:t>
            </a:r>
          </a:p>
          <a:p>
            <a:r>
              <a:rPr lang="en-US" sz="2900" dirty="0" smtClean="0"/>
              <a:t>Most are </a:t>
            </a:r>
            <a:r>
              <a:rPr lang="en-US" sz="2900" b="1" dirty="0" smtClean="0"/>
              <a:t>not successful</a:t>
            </a:r>
          </a:p>
          <a:p>
            <a:pPr lvl="1"/>
            <a:r>
              <a:rPr lang="en-US" sz="2900" dirty="0" smtClean="0"/>
              <a:t>New Harmony, Indiana  lasted 2 years</a:t>
            </a:r>
          </a:p>
          <a:p>
            <a:pPr lvl="1"/>
            <a:r>
              <a:rPr lang="en-US" sz="2900" dirty="0" smtClean="0"/>
              <a:t>Brook Farm, Massachusetts lasted 6 years</a:t>
            </a:r>
          </a:p>
          <a:p>
            <a:r>
              <a:rPr lang="en-US" sz="2900" dirty="0"/>
              <a:t>Shakers (United Society of Believers in Christ’s Second Appearing</a:t>
            </a:r>
            <a:r>
              <a:rPr lang="en-US" sz="2900" dirty="0" smtClean="0"/>
              <a:t>) succeed</a:t>
            </a:r>
          </a:p>
          <a:p>
            <a:pPr lvl="1"/>
            <a:r>
              <a:rPr lang="en-US" sz="2900" dirty="0"/>
              <a:t>L</a:t>
            </a:r>
            <a:r>
              <a:rPr lang="en-US" sz="2900" dirty="0" smtClean="0"/>
              <a:t>ived communally</a:t>
            </a:r>
            <a:r>
              <a:rPr lang="en-US" sz="2900" dirty="0"/>
              <a:t> </a:t>
            </a:r>
            <a:r>
              <a:rPr lang="en-US" sz="2900" dirty="0" smtClean="0"/>
              <a:t>and recruited others</a:t>
            </a:r>
          </a:p>
        </p:txBody>
      </p:sp>
    </p:spTree>
    <p:extLst>
      <p:ext uri="{BB962C8B-B14F-4D97-AF65-F5344CB8AC3E}">
        <p14:creationId xmlns:p14="http://schemas.microsoft.com/office/powerpoint/2010/main" val="11321016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0" y="0"/>
            <a:ext cx="7620000" cy="1143000"/>
          </a:xfrm>
        </p:spPr>
        <p:txBody>
          <a:bodyPr>
            <a:normAutofit/>
          </a:bodyPr>
          <a:lstStyle/>
          <a:p>
            <a:r>
              <a:rPr lang="en-US" b="1" dirty="0" smtClean="0"/>
              <a:t>Transcendentalism</a:t>
            </a:r>
            <a:endParaRPr lang="en-US" b="1" dirty="0"/>
          </a:p>
        </p:txBody>
      </p:sp>
      <p:sp>
        <p:nvSpPr>
          <p:cNvPr id="162818" name="Rectangle 3"/>
          <p:cNvSpPr>
            <a:spLocks noGrp="1" noChangeArrowheads="1"/>
          </p:cNvSpPr>
          <p:nvPr>
            <p:ph idx="1"/>
          </p:nvPr>
        </p:nvSpPr>
        <p:spPr>
          <a:xfrm>
            <a:off x="1066800" y="990601"/>
            <a:ext cx="8072247" cy="5867400"/>
          </a:xfrm>
        </p:spPr>
        <p:txBody>
          <a:bodyPr>
            <a:noAutofit/>
          </a:bodyPr>
          <a:lstStyle/>
          <a:p>
            <a:r>
              <a:rPr lang="en-US" sz="2900" dirty="0" smtClean="0"/>
              <a:t>Name comes from belief that people should </a:t>
            </a:r>
            <a:r>
              <a:rPr lang="en-US" sz="2900" b="1" dirty="0" smtClean="0"/>
              <a:t>“go beyond” their senses to learn about the world</a:t>
            </a:r>
          </a:p>
          <a:p>
            <a:pPr lvl="1"/>
            <a:r>
              <a:rPr lang="en-US" sz="2900" dirty="0"/>
              <a:t>N</a:t>
            </a:r>
            <a:r>
              <a:rPr lang="en-US" sz="2900" dirty="0" smtClean="0"/>
              <a:t>ew way to look at the connection between humanity, nature and spirituality</a:t>
            </a:r>
          </a:p>
          <a:p>
            <a:pPr lvl="1"/>
            <a:r>
              <a:rPr lang="en-US" sz="2900" dirty="0" smtClean="0"/>
              <a:t>Find yourself and the world through nature</a:t>
            </a:r>
          </a:p>
          <a:p>
            <a:r>
              <a:rPr lang="en-US" sz="2900" b="1" dirty="0" smtClean="0"/>
              <a:t>Spiritual “goodness” is recognized through intuition rather than religious doctrine</a:t>
            </a:r>
            <a:r>
              <a:rPr lang="en-US" sz="2900" dirty="0" smtClean="0"/>
              <a:t>.</a:t>
            </a:r>
          </a:p>
          <a:p>
            <a:r>
              <a:rPr lang="en-US" sz="2900" dirty="0" smtClean="0"/>
              <a:t>Leaders were writers Ralph Waldo Emerson &amp; Henry David Thoreau</a:t>
            </a:r>
          </a:p>
        </p:txBody>
      </p:sp>
      <p:sp>
        <p:nvSpPr>
          <p:cNvPr id="40962" name="AutoShape 2" descr="data:image/jpeg;base64,/9j/4AAQSkZJRgABAQAAAQABAAD/2wCEAAkGBxQSEhQUExQWFhQXFxcWGBcXFRUaFxUXFxcXFxgYFRQYHCggGBolHRYVIjEhJikrLi4uGB8zODMsNygtLisBCgoKBQUFDgUFDisZExkrKysrKysrKysrKysrKysrKysrKysrKysrKysrKysrKysrKysrKysrKysrKysrKysrK//AABEIARsAsgMBIgACEQEDEQH/xAAcAAABBQEBAQAAAAAAAAAAAAAFAQIDBAYABwj/xAA8EAABAwIEAwYDBwQCAQUAAAABAAIRAyEEEjFBBVFhBhMicYHwMpGhB0JSscHR4RRygvEjM2JDc5Kisv/EABQBAQAAAAAAAAAAAAAAAAAAAAD/xAAUEQEAAAAAAAAAAAAAAAAAAAAA/9oADAMBAAIRAxEAPwD3AJHJQuKBE1OlRF6BSoy5KSmkoFSymrpQcXJEhKbmQSgpCU0uSZkEgK4uTQ5IUDwU7MowuJQSApQVGEsoJEkpmZKCgdKQlcmlAw0W8guToSILYSOSpuZAjlC5SkqJ6BJTHLiklB2ZIXKNxVdmMY4kNcCW/EJ080Fhzl2dC8RxVjXZQczuTevXQaKlU4m4jVpJsBmDWAjVodq8zvpqgPPrRqQoKnEKbbue0DqQFiOKYSq8uIlpAnNoyeTRMnzhZtwq0hmdXIJPiDnBoPQtJ5c5QezUaocAWkEHcEEfMKxC8Tw3aZ9GsH0ajYMZmAtLHRruCD1XqXBe0NLEMa5hEnVs3aeRCAymkpj6qjFRBYanKNpTsyBU8JiWUCuKSUi4lB0pF0hcgsymkpxTHIOlRuKVyYSga4qJzktQqhjMYxjZe9rRMS4gCf1QSYioPhLgCQfON4CyXG8G2i0OD8ggi3xv5ADU39b6I02pZzxDs1mAGS4c3TrefIesiauCp98K9Z892LCTlzRJN0AuvXGEpjvXZqjhmdSbGdxizXOHpO2w1vd4di6jA97wC7LNgM2UaMbmIAFtbXWdqcYoNr1MRXLTU+4xxaMo1bmnyBPoEQxnFwKD8R3rGgND87hOZ33Q1gIlx0aDAEWBuUF6pxipiGEPAw0CRndVv/fUFLINrBx66LzntLhsQ593tqt2IdnB6gkmx6J7e3WIyFwqF9TMfBUY00ywaO8MEO21OiB8V4++u/PUp0ZtZrIaBysZ+Z3QT0uDYip8FBzo1yNO87AKbCPfRd4nupuZbwzmB9Cq3De/aTUpjuw60DM0PGos0ifNX30cfWnMarr6Gb9fqg3XY/twXPFGo81GbVX5WkbX5r0dr18z16dWi4h4IOhDhsvXPs045Uq0e7rOzEEd26B8ERlJG4g+nkg9FY6yeHKjSq7KwxyCyE4qNhTigWUqRq4oIS5coy1KgIlyjKemOKBiY5PKjeUFXF1MrSV5x2gFY4inV8WVjMwDgwBhzkFpLiYJDdQJhbPtHi+7pOdBMQbAmbyAvF+1HFa3euzF4DhGQkn9Y/0g3XBeLvxLnuEBrRlz5nQAXCdRlB3sLAAKtieJU6oxFUf9GGblbP8A6rpDnuvrMR/kvOuJ8Sc2nRotMN7sVHgGzn1JcC7mWtLRGkyrfBahruo4TxCk94NTK1zvA05jZskkwL7QEAHFcVdUxBrOAc9zy7KbtuTAjkP0Wv7P4c4s560ODL93TjKyd8hpubmN7kyd1ucTwEYp4a3Dtw9BsjOWMDyNB3bROU/+R0/CjHDOA4fDsDKdOANyS5xPMudcm6DzbjfZitWDRhcOXDUlxY3J0tlB+qHcN+zvG1HgPY2myRmc5zTabwGzK9q0Tg5AL4X2fpUAAAHOAAzOEm3InREhQbyT5SNcgG8R7P06t3NBO0hB+F9n6eGxBy+HvBLYnLmbqC36rV97KCdr3llAVQYNOox0/wCWU/QoDNKpf38lcpVUDwuJDt+vv6K9SrBAYY9S5kPo1FaY9BZBSyow5JKBhcFyhcDzXICijcpFG5BG4qGs5TOCp1nIMv8AaFSc7BVnMq91kAcT+JrdW9J5rxniVdxpCo8f9pJbcyGN8Ob1dN94Xsnb6kauDfRbZ1WpRpg/31mCetpQztJ2fw/9J3WX/raGt/Ee7bYT53QeM16wdkMXa0NifwyAflC9J+x7A/8AdiD/AO03y1cZ+Sw/H+APwrab3RlqC0TY3P5CV6t9mzT/AEVPw5RcjqJ1Qa+U2E0FPzwL+aBhCVUa/FqTSfECRsgfE+3OHo1O7cZO+WTH0Qah/RKFTpY5tRge0yHCQpalZrA0uIGmqCUhDe1lDvMHiKcQTSd84kfkkHaLDG+dsc5E21srWOqtfRqFjgRldoZ+7KDM9m3E06Tmk+Om10eY5+9FpaTuqw/ZPGxQwd5c4AADYAu1G4iLrZF35/JAToPV2k9CqL7aq9QcgvtK4lRsKe0oOK5OyjkuQXXKF5hTnRVKpQMq1UPrO97qw9ypVjaffogD9q8wwxqMaXOoup1wNS7unB5aOpbmAWL7fcVLa9GpROdlVoqATIIjUDUdSF6MXXvp5c1isfwrCYerUqUquetQhz8MXg5KbyHPFNsSDlmB5C1kAvtE4Y3AUwC0EHM0yS4Op2cDvdrn/RbbstWa7CUMghvdtA9AFiO1Zo1MKK+FILc4eHAWDiSHse0CZg6G367Xs1TyYemIgRpb0+YhAUdUAWe7VcQDKZc5+VtgAPicTo1g+8SjGKJy2ievu6x+JwdR+Na8yW02Q17tGmBcC0OudNEAzEYDG1Kd+7w1KPAKjmtqxMi02KyJ4LUZVyuh28zM6Xnc7rat7OuNcGq7vWAvc3MwODy8gteakyC2IgzpbVOxPZqcS8syim4tPd6XOpblPg+7tCAz2KouDclSfCBlB0jmOf6Ib9q+MyU6TASHGXWkWECxHmthwzDd3AE2gSdfms79qHAXYmlSeyM9N8GfwP1PmCB8yg864TwGrWbmFSkxxu1tSqxrneTSZ+fJHMFicXhHso1QYeCAbkHMIMGdd+u3MkMV2YY8BrDmotLjlbkyio5rRmefiBbHVV8cxwrsYXTSDvAb+GwsDobiQgr9ja7GYdzjBqMflZbRjRYAeZK3XD6xdTBJkkT+a8s7MUnOqVqe4n0OeCb+7L0zBjK1rdgAPkIQGaJRCg9CKDrojhnIClIypVXoFSuKCZco1yAiXqnXeps6pVnIIarj6Ko92o2/JT13QLz6Km4XN/WdPdkEYdB5/n6LP4fsfS/qcTXeTNVwe0jVgc3xAHqZR1+8RH5qfDOzNInb8/5lB4880W1MVQpk1KDJccmZpERmLXjwmDIGcEaiW6r0rgeNacNQg27tl7fhE6Kr2d7JMwhqVD4qlYuDydMpdmDQ3zUlFjWu7sRA+EafRAZ18lzsKCCDedyo8O6NVM2ugB1eBGTlqPa2ZyhxAvrYGPorvCuGNZ4gP9oiRmsq3E8a2hTLok/C1u7nGwaPVBMXCbc0vEPEw9QmUWutmiSLxpMXhT1dPe6DM1uEFwtlP93z9fklHDBpy2gRvp1uruFrzfkSPUWKmfWH0QZDhGDFF9Ud2AX1HOzAyXAmbzpujbDzVCjVzPde0mP3BBv5q6x5QXqOoRHDuQ6k/n/P+1bpPQGaFRWsyHYd6vMKCWFySVyBz3qGrU+SkcVDUQVKs6T1+aqwL+5523Vl7pN/cKu924gfLndBDrtHu10ja2Qgj1A5Quc79/L3dRkEnn5e/JATp1WunKZI1HJZ3G4aHtLjEmCB52A3uT9UB7Y4ImrSrNc5mgJa5zbZrXbbc68glq4kFzc1R+Yklr6lgwBuXfVvWbyfQNPh64qCQZ1HysVMxBOCVDlcIb8QENdYD4rgb5frKN0jP5ILNOp7/ZAu8diMYIju6E32LyNPQfmrOOreGAQP0tr1Fvqh1XFBjHUqVi0SeZLhmBPUk/npCDuDds3Va1SlVo90WOyteHS1xkjKTFiYtsUeqcTbf6rz3EYR+c92/wATrvAEXYCSXToQYjqVmavE8U8uBquMktMEAZja0aaaoN7wnic164Pha9we0bEFouDpeCUTxtYhj3DYON9DAlYjs/iWFrKbg5rmgljwYbu/K7lIWqxAGTwS5tQEO8Um4ILmkbiNP4QDOCFsSAZ13kaEiNkbadOW6EYKmWPe0iwJh2zxaNeiIMdv+nzlAQpH2PzVqj6ofRf5eSu0SgM4U6IhSQrCu2ROiUEy5Mye5K5BM5VKpVyo1Va7kFYg7qu4jXb6KxUmeg3VWoDFroGZfLmo8p28/fNOaf45aXhKRHLogCVsb46lJ1MkCYJIggtBECZImR0Wcxz6b3saxljDtYElrvj3BbByjqVp+MYg0qjH93aQwPiQC90CTs2Y9CsHj8R3dQvLT8Tg6IgOkkudNnRpy53CDYcFFPK54mHEtBHiBAlrtLiTeb6gK+97ntm8k7EGxI16QV59wvtAwHK0ZcwLC8yXMB0MCxBJbsNCtdhXPDGf8okuIvEusM2UAgRm1iRoguY6hmZnJEBrS3+6RETzEqPHtp0hc3im14gwGjK0k2mLE9L9QhPaPGPq4cNoyxzWmoTybSIuxwMOgD/6lZfjHHKlVxOY5HNBy2mCALx5fVBJieNw+qW3DyYJMZTGUmBqdT8kLo4rIXxfM0iIESYg+nvVS8KxGV/ipNeJAgki+2knbkiGPPeNcTTZTGrcrdQNs+1uY5XG4QYDHeNoENl4J9AYPp+S0R40KZp1WvzMc1udmW4vGh0sI8wPXBVXnUe/2V3h+LByteQGtje5DTIHLd30QekUqwqNkeLMPCPDIOrmyD0BTSdNvW6FYRjqQc01Mz2ktZEEHQ2A+C0ohRNvFrbf37KCywSUQonXRDmO981fw+3yQFsIidIoVhPeiK0dkE65dK5BJXNvRD3NKJlm8KrWCCoTzULjedlYqQoSf4Pv1QVyOVvZS/L1TniToo8ZimUab6lQwxjcx8h+p09UGK+0fiz2uo4WkA51SX1BlzeGYaC3lYn/ABQziuCLKpYyoBRGV9IlwBdSfTADGjcyCDbz3WP4pxR9evUrO+J5O5GVugaC0iwED581sexHCW8RwT6cllbDPPdlupp1RmykkzAcHxyQDuI16WGaGMYHFzSSZIIdNi4EGYHIxYHkr3D6tUU3hjmVfC0sDXUz43xnc7KcwI8ViNlUwuCfSdFWk2xIcHyBlbIL6tT7oF99jA0JI8OxY7wmlVOe7S0Uw1sCwy3nLmIHM76IHdpMW5o/pm5s720mtInwxlzFw2FogXvchZyrw6pQNUkOBYGktcLZHObGd4NnDM0xtCN47DDvajqTi7+mDXPLiYdUDzUfpo0n/wDKl4lj216LqTnAE92M5uA4wb5dZDAdNSUGcpcQuSGggEFg0IOwaddZ3OvVW6HHBEOyCYkXI5A2BuBIItqr2K4aKNKGiDlzgkZrmx8X4h4jHlpKytPDgllxBMOIIJFxcjyQGMVhAZGUAtbMjM4VGkSHAk2sDCpMe1jwQZa3LmDhMaA5QRZ0lxjprZG8PgHkQGZ4Ja9thDbZXUS4SNCSBm0FkmH4YKjKkhwI1Y8DMCIaHte2zmm4IN5HWUCYHibmmGvAYT94QTMSXsM7Rfz00WkoNA5baaTG3TRY44dodkAfnJBJdAiTs06i3Pktg9mUgGLAaaILVE+/3RDDoZhz/KKYYoC+ECKsFkLwY0RWmEDvVckJC5AQcICqVgrzwqdUc0FJw3jl7BVd7VacPfVRVEFedvfuF5t9qHHMzm4SmfC2HVb2L9Ws9NfMjkth2w7QtwVDNrWeCKbeu7iPwiR6rxZ7i4l7iS4kuJOpJuST80DBT92RPsr2jqcOxAqtBcx3hq07eNk7bBwuQf0KrMZP5fNNxGHBaeYQeodr+E0sRS/rqDszKjWOIgZXNmxNpbE3AvryWMwhDCa7rtzF+aQ4Atc0Q2+pJNjraJUHY/tgcCytRqMNWi8WpyBle6ziCdGkajc35zFWbT8bw0NY5khmfM4Z4LRIEF0a8odOiApUxjiyo0uAa9mdjiTMzncYj4ZERz57DOHYhzg4h052lrwAIcYAFo5lo6SVBhn1KoIcdGtaLZgIbvve45eJX8DwiqxocyC8OgtLjBbrmgxIENJGvmgfXFah/wBmneBgaZIcCXFwAB2OmsF1lVZRYxpc74wM0WBMviw/ECDfeAiGN4iagbMOGfMTDhHjLs17tuY9BoocFRFWu0OaMhAh0jLJMw4/3A+QHVAU4ZiHZA18iQ5tMgeKIzAE3DogWObTURCpYjiBlucOGznBhEmASDJMyNJvoVHwziz2+GQ2nLs0BviaD850+at8ZxrmlpaQ3NTmSTeHlpbJ+8L31sbncInUO7fSMtqDMe7lpaQ2dNYcBB1ve2yOvql1zf8AY7IJjOLDCsp2DmuLZsSCACCQDo6wnWS0aI2xgIDhcESCNCDpEILOGRXCFDcIyEVwzUBbCD5ooxDsIUQY1Avd9fouTvei5AScbKnVVwNUNRvJAPeN50UZb0S4+vTo03VKjsrGiST7uei8k7SfaFiKsjD/APDTkgHWo4cy77vkNOaAd9omO73iFUXinFIa/dHit/cXIHSaOS52Z/icS4m7nG5J3k85Vml7/ZAoZliwH1ndL3RI0/1+ifkMCZMbdPL3olpjptFhH0QC61ANzOcAfCYE/eiG2gzcix2lPw3FWin4wS8GAIAZkLYs3QOGgtoVbxlIHa/uEIxmFy3HsID3AeLZIpvdFFxc0hoYHEuj4ib7mL/KVexAcRUc4gGnUeDPxUyDUDQehjLb5nfEtrEEX006dQr/APUvqF3jcS+XVLyXQS6TJ8R87zKA1h61OqHU25zBaKTYEuNwPFEjUmCeSI8JcxneMqPa34qbHtywHOe5hqOAmWtkGdbONxCzjcXUpAFjLluVpLBIOr4Iu4kEzOxIiEOZiTOZziSQf43sOXKLBAdq0y1rGvOX4h8I8RbYkPGouBrFiircQ9mFpvzXaKtZgLhLhna17RGpDZd/k4rIvx73Oa9xLsuUAOJcAGmY8R06KPF4p1RxJnymw0+EbCwt0QWuO4vO8NbULqTfE1sQ2m54Be1o/unS3RbH7PuICpRdRcfFSu3mWO/Y29QvPcqKdmuJf02Ip1T8IOV/9jrH9D6IPXKNO6I0mpjKIIDhcESDsQdI+iuUKfRBbw6vUyoKLFaYEEgC5IlQEmlQ47FMpML6hho3/YblTVqzGDM4gD3svO+1PE3Vn75BZrdtdTzKDJ9v+0DsWQGgtotJhp1J/E4Df8lke5GUHrp62Ww4twyWk5drf725IUcF4Gm2h2HWboBeCgZmbnxCRsbGOsgfNWe4EXBmJ/L+UlWlkLH85aZ62H1AUtWiRcG/UcxeSgZTbrz3Hz/hMfT/AHgn8ualp6wQbTf/AHHspz4+7bbUSBZBUrG3rAtp7kKrXozYzpp53/QIk9gEAk/QmVHSpyXGPvQOsCN+soBnZ7BUTi2U8TIpVJZmBjK93wOJ5TA/y6LcHsG3DVQbubM31jdY7iOCEG0yOQ09lepdgeNf1uEDahmvRhjyYlwiGPPmBfqCgG4/gkBuUCxDm23AsfksD2q4OKcVGNytJh7dmu2I5A3HmvcaWGgZSJA/JVMfwClWDmub4XAtcOYIj59drIPnlNWo7T9lcRgiWul1ImGPAs7cZtmu9hZhzdt0HE8k+moiCrFBt0Hpv2ccdzNGGqG7f+sn8OuX816FSprwnhNQ03hwtcSdxfUL0mj2xqUy3vKYc2wzNN/OEG5osVhqqcOxjKzA5hkfUdCrkIFXJVyCHiODzXGvO8rO8S4YT8X/AMt5681tzTG4VLGUraA+7IMH/SuLSDuI8xfRB6OBimQdZI+i2mJpZamTL4TuPumEPxfDCMxi2uyDEY3h2ak5u7ZuL3FwZ2iBZRUR3lJrwNR8juJHVaptCWwbG/ncDlrt8gg3BcEQx7IkMqOETEg+IW0i/wA0At9GNo5x0vfokdhxO35/T5olxE06c946DBhou7noB0CE1H1qg8A7ps/E74iI5bW21+SCLGYhtFpNi7YbnlCXAUCGB33iCSNLkyRfeTom4XDMaSSMz5s95JM7wOs9FcYCDmgbW2dHPl5oIn0A4cjt1nl9VW7M8QOCxjas/wDGf+OoP/A9N4N/REG3B1Gvpt580IxdE6nQ20jzQe7BoMEHqCNCClp0+azH2ccUNTD904y6lYdWH4T6aLVmyBK1Fr2lr2hzTYtIBBHUFeXduvs7Ia6tgwXAXdSF3Ac6f4vLXlOi9TBSgwg+WWXJVmizSFrvtB4AKPEjkEU8QO8aBs4mHgD+6/8AmgnC8A5wcB90kILHDsPPqtXgKQc0U3ax4T+k890O4Xw8ytRgMJcW009D/KCx2crGkR8j/K27KwcAsdTw8O0garRcO0EygJyuUZon3K5AZDLXUdWmp2aKN6AJxjDSx2WQQLR+ioUSHMh2uh5+fqtDWBnW0euqEYrChskaHXoUAWlgQHZTfSCsb2kL8Nis1KMtSAQZiZibRpM6r0pjZEnVZftVwcVGk7t/VADpNplxNES7UuMkzF7nb91QxVCoTBzR9J/IfwrvZnECm7uqgGUkw7qdAtDXwbdRF49SY+aDItwU/FePXbb5Qn4jCRyB9TrH8LT/ANIQ2ItB+vkoHYOTG3LpzQZlzCCSLOjl4SNgd/VU8TTDhPKZ57/W619bh22kRB1MdfogmO4e7ldugPK1j7/VBD2Xx5w9djp8EkO6g6j9uq9dzAgEXBuPVeOnDFzZsN4vM+S9B7D8T72j3ZPiZp/by9P1CDRtauLbKTKuQZXtnwJuJp03n4qRMdWugOB+QPosTwDhpbiazXCx0jpP8XXrlemHAjmIWSfgQzEMd+JrmnzER9B9EFFvD8rtLeSJ0KFwrr6APl9AuqUZgfqg6th/CDyVvh7YCZRaYId/tT4dqC83RKmtFlyA3omlOA3XEII3NEqviMPIVsN1SEIAuDoxmHVRY/BAg9VfeMrieacWyNEHmXFeFQ7yP6q5wDiIYe6rAkGAHctBB6LV47h4cZ1n80Ex3A5uEBc4MekWhQ/0fSdr+9FT4RjnUj3dX4dA47eaPhk3F0AZ+Dk2t6e/JUMbw68xfU+9lqe4VTEYYEoMZjeHxcD0A18+v8KDhFc4eq17bg6i/qDPT8lrq+DEIHi8CAT1P15/kg2+GrCo0OboU4tQTsrXgOpk31CPOQRkIZj8PJYY0dPzsfzRMlQYhlvexlBUfTsko07qzlMXTKbSg7InUmqQ6JKbUD8vVcpg1IgMgJJTgkQcFzlxTHlBWr010KQhIQghyJr6QUxCQhAGx/Dg7RUcFWdRhpEt/L9wtE8KpWwoKCRpDhIOqY9iq02mmbacldpuDkEL6VkMxGEH+0aeqj2eSARSomm5rhqNVoWPzCRuqL6KlwRiyCxCa9ilITS1BC4JAxSwnZUEWVPpNToXNZdBLC5OhcgI+SVIVyBHJjk5yjKBEspspEHEppK5RlBxTHJXFIUDKjFXAgyFO4qNyBcwKY4Jr1I5AyEgCcU1qCcFcmU90u6BZTgUwpWIHqUBQAqdhsgWVy5c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xQSEhQUExQWFhQXFxcWGBcXFRUaFxUXFxcXFxgYFRQYHCggGBolHRYVIjEhJikrLi4uGB8zODMsNygtLisBCgoKBQUFDgUFDisZExkrKysrKysrKysrKysrKysrKysrKysrKysrKysrKysrKysrKysrKysrKysrKysrKysrK//AABEIARsAsgMBIgACEQEDEQH/xAAcAAABBQEBAQAAAAAAAAAAAAAFAQIDBAYABwj/xAA8EAABAwIEAwYDBwQCAQUAAAABAAIRAyEEEjFBBVFhBhMicYHwMpGhB0JSscHR4RRygvEjM2JDc5Kisv/EABQBAQAAAAAAAAAAAAAAAAAAAAD/xAAUEQEAAAAAAAAAAAAAAAAAAAAA/9oADAMBAAIRAxEAPwD3AJHJQuKBE1OlRF6BSoy5KSmkoFSymrpQcXJEhKbmQSgpCU0uSZkEgK4uTQ5IUDwU7MowuJQSApQVGEsoJEkpmZKCgdKQlcmlAw0W8guToSILYSOSpuZAjlC5SkqJ6BJTHLiklB2ZIXKNxVdmMY4kNcCW/EJ080Fhzl2dC8RxVjXZQczuTevXQaKlU4m4jVpJsBmDWAjVodq8zvpqgPPrRqQoKnEKbbue0DqQFiOKYSq8uIlpAnNoyeTRMnzhZtwq0hmdXIJPiDnBoPQtJ5c5QezUaocAWkEHcEEfMKxC8Tw3aZ9GsH0ajYMZmAtLHRruCD1XqXBe0NLEMa5hEnVs3aeRCAymkpj6qjFRBYanKNpTsyBU8JiWUCuKSUi4lB0pF0hcgsymkpxTHIOlRuKVyYSga4qJzktQqhjMYxjZe9rRMS4gCf1QSYioPhLgCQfON4CyXG8G2i0OD8ggi3xv5ADU39b6I02pZzxDs1mAGS4c3TrefIesiauCp98K9Z892LCTlzRJN0AuvXGEpjvXZqjhmdSbGdxizXOHpO2w1vd4di6jA97wC7LNgM2UaMbmIAFtbXWdqcYoNr1MRXLTU+4xxaMo1bmnyBPoEQxnFwKD8R3rGgND87hOZ33Q1gIlx0aDAEWBuUF6pxipiGEPAw0CRndVv/fUFLINrBx66LzntLhsQ593tqt2IdnB6gkmx6J7e3WIyFwqF9TMfBUY00ywaO8MEO21OiB8V4++u/PUp0ZtZrIaBysZ+Z3QT0uDYip8FBzo1yNO87AKbCPfRd4nupuZbwzmB9Cq3De/aTUpjuw60DM0PGos0ifNX30cfWnMarr6Gb9fqg3XY/twXPFGo81GbVX5WkbX5r0dr18z16dWi4h4IOhDhsvXPs045Uq0e7rOzEEd26B8ERlJG4g+nkg9FY6yeHKjSq7KwxyCyE4qNhTigWUqRq4oIS5coy1KgIlyjKemOKBiY5PKjeUFXF1MrSV5x2gFY4inV8WVjMwDgwBhzkFpLiYJDdQJhbPtHi+7pOdBMQbAmbyAvF+1HFa3euzF4DhGQkn9Y/0g3XBeLvxLnuEBrRlz5nQAXCdRlB3sLAAKtieJU6oxFUf9GGblbP8A6rpDnuvrMR/kvOuJ8Sc2nRotMN7sVHgGzn1JcC7mWtLRGkyrfBahruo4TxCk94NTK1zvA05jZskkwL7QEAHFcVdUxBrOAc9zy7KbtuTAjkP0Wv7P4c4s560ODL93TjKyd8hpubmN7kyd1ucTwEYp4a3Dtw9BsjOWMDyNB3bROU/+R0/CjHDOA4fDsDKdOANyS5xPMudcm6DzbjfZitWDRhcOXDUlxY3J0tlB+qHcN+zvG1HgPY2myRmc5zTabwGzK9q0Tg5AL4X2fpUAAAHOAAzOEm3InREhQbyT5SNcgG8R7P06t3NBO0hB+F9n6eGxBy+HvBLYnLmbqC36rV97KCdr3llAVQYNOox0/wCWU/QoDNKpf38lcpVUDwuJDt+vv6K9SrBAYY9S5kPo1FaY9BZBSyow5JKBhcFyhcDzXICijcpFG5BG4qGs5TOCp1nIMv8AaFSc7BVnMq91kAcT+JrdW9J5rxniVdxpCo8f9pJbcyGN8Ob1dN94Xsnb6kauDfRbZ1WpRpg/31mCetpQztJ2fw/9J3WX/raGt/Ee7bYT53QeM16wdkMXa0NifwyAflC9J+x7A/8AdiD/AO03y1cZ+Sw/H+APwrab3RlqC0TY3P5CV6t9mzT/AEVPw5RcjqJ1Qa+U2E0FPzwL+aBhCVUa/FqTSfECRsgfE+3OHo1O7cZO+WTH0Qah/RKFTpY5tRge0yHCQpalZrA0uIGmqCUhDe1lDvMHiKcQTSd84kfkkHaLDG+dsc5E21srWOqtfRqFjgRldoZ+7KDM9m3E06Tmk+Om10eY5+9FpaTuqw/ZPGxQwd5c4AADYAu1G4iLrZF35/JAToPV2k9CqL7aq9QcgvtK4lRsKe0oOK5OyjkuQXXKF5hTnRVKpQMq1UPrO97qw9ypVjaffogD9q8wwxqMaXOoup1wNS7unB5aOpbmAWL7fcVLa9GpROdlVoqATIIjUDUdSF6MXXvp5c1isfwrCYerUqUquetQhz8MXg5KbyHPFNsSDlmB5C1kAvtE4Y3AUwC0EHM0yS4Op2cDvdrn/RbbstWa7CUMghvdtA9AFiO1Zo1MKK+FILc4eHAWDiSHse0CZg6G367Xs1TyYemIgRpb0+YhAUdUAWe7VcQDKZc5+VtgAPicTo1g+8SjGKJy2ievu6x+JwdR+Na8yW02Q17tGmBcC0OudNEAzEYDG1Kd+7w1KPAKjmtqxMi02KyJ4LUZVyuh28zM6Xnc7rat7OuNcGq7vWAvc3MwODy8gteakyC2IgzpbVOxPZqcS8syim4tPd6XOpblPg+7tCAz2KouDclSfCBlB0jmOf6Ib9q+MyU6TASHGXWkWECxHmthwzDd3AE2gSdfms79qHAXYmlSeyM9N8GfwP1PmCB8yg864TwGrWbmFSkxxu1tSqxrneTSZ+fJHMFicXhHso1QYeCAbkHMIMGdd+u3MkMV2YY8BrDmotLjlbkyio5rRmefiBbHVV8cxwrsYXTSDvAb+GwsDobiQgr9ja7GYdzjBqMflZbRjRYAeZK3XD6xdTBJkkT+a8s7MUnOqVqe4n0OeCb+7L0zBjK1rdgAPkIQGaJRCg9CKDrojhnIClIypVXoFSuKCZco1yAiXqnXeps6pVnIIarj6Ko92o2/JT13QLz6Km4XN/WdPdkEYdB5/n6LP4fsfS/qcTXeTNVwe0jVgc3xAHqZR1+8RH5qfDOzNInb8/5lB4880W1MVQpk1KDJccmZpERmLXjwmDIGcEaiW6r0rgeNacNQg27tl7fhE6Kr2d7JMwhqVD4qlYuDydMpdmDQ3zUlFjWu7sRA+EafRAZ18lzsKCCDedyo8O6NVM2ugB1eBGTlqPa2ZyhxAvrYGPorvCuGNZ4gP9oiRmsq3E8a2hTLok/C1u7nGwaPVBMXCbc0vEPEw9QmUWutmiSLxpMXhT1dPe6DM1uEFwtlP93z9fklHDBpy2gRvp1uruFrzfkSPUWKmfWH0QZDhGDFF9Ud2AX1HOzAyXAmbzpujbDzVCjVzPde0mP3BBv5q6x5QXqOoRHDuQ6k/n/P+1bpPQGaFRWsyHYd6vMKCWFySVyBz3qGrU+SkcVDUQVKs6T1+aqwL+5523Vl7pN/cKu924gfLndBDrtHu10ja2Qgj1A5Quc79/L3dRkEnn5e/JATp1WunKZI1HJZ3G4aHtLjEmCB52A3uT9UB7Y4ImrSrNc5mgJa5zbZrXbbc68glq4kFzc1R+Yklr6lgwBuXfVvWbyfQNPh64qCQZ1HysVMxBOCVDlcIb8QENdYD4rgb5frKN0jP5ILNOp7/ZAu8diMYIju6E32LyNPQfmrOOreGAQP0tr1Fvqh1XFBjHUqVi0SeZLhmBPUk/npCDuDds3Va1SlVo90WOyteHS1xkjKTFiYtsUeqcTbf6rz3EYR+c92/wATrvAEXYCSXToQYjqVmavE8U8uBquMktMEAZja0aaaoN7wnic164Pha9we0bEFouDpeCUTxtYhj3DYON9DAlYjs/iWFrKbg5rmgljwYbu/K7lIWqxAGTwS5tQEO8Um4ILmkbiNP4QDOCFsSAZ13kaEiNkbadOW6EYKmWPe0iwJh2zxaNeiIMdv+nzlAQpH2PzVqj6ofRf5eSu0SgM4U6IhSQrCu2ROiUEy5Mye5K5BM5VKpVyo1Va7kFYg7qu4jXb6KxUmeg3VWoDFroGZfLmo8p28/fNOaf45aXhKRHLogCVsb46lJ1MkCYJIggtBECZImR0Wcxz6b3saxljDtYElrvj3BbByjqVp+MYg0qjH93aQwPiQC90CTs2Y9CsHj8R3dQvLT8Tg6IgOkkudNnRpy53CDYcFFPK54mHEtBHiBAlrtLiTeb6gK+97ntm8k7EGxI16QV59wvtAwHK0ZcwLC8yXMB0MCxBJbsNCtdhXPDGf8okuIvEusM2UAgRm1iRoguY6hmZnJEBrS3+6RETzEqPHtp0hc3im14gwGjK0k2mLE9L9QhPaPGPq4cNoyxzWmoTybSIuxwMOgD/6lZfjHHKlVxOY5HNBy2mCALx5fVBJieNw+qW3DyYJMZTGUmBqdT8kLo4rIXxfM0iIESYg+nvVS8KxGV/ipNeJAgki+2knbkiGPPeNcTTZTGrcrdQNs+1uY5XG4QYDHeNoENl4J9AYPp+S0R40KZp1WvzMc1udmW4vGh0sI8wPXBVXnUe/2V3h+LByteQGtje5DTIHLd30QekUqwqNkeLMPCPDIOrmyD0BTSdNvW6FYRjqQc01Mz2ktZEEHQ2A+C0ohRNvFrbf37KCywSUQonXRDmO981fw+3yQFsIidIoVhPeiK0dkE65dK5BJXNvRD3NKJlm8KrWCCoTzULjedlYqQoSf4Pv1QVyOVvZS/L1TniToo8ZimUab6lQwxjcx8h+p09UGK+0fiz2uo4WkA51SX1BlzeGYaC3lYn/ABQziuCLKpYyoBRGV9IlwBdSfTADGjcyCDbz3WP4pxR9evUrO+J5O5GVugaC0iwED581sexHCW8RwT6cllbDPPdlupp1RmykkzAcHxyQDuI16WGaGMYHFzSSZIIdNi4EGYHIxYHkr3D6tUU3hjmVfC0sDXUz43xnc7KcwI8ViNlUwuCfSdFWk2xIcHyBlbIL6tT7oF99jA0JI8OxY7wmlVOe7S0Uw1sCwy3nLmIHM76IHdpMW5o/pm5s720mtInwxlzFw2FogXvchZyrw6pQNUkOBYGktcLZHObGd4NnDM0xtCN47DDvajqTi7+mDXPLiYdUDzUfpo0n/wDKl4lj216LqTnAE92M5uA4wb5dZDAdNSUGcpcQuSGggEFg0IOwaddZ3OvVW6HHBEOyCYkXI5A2BuBIItqr2K4aKNKGiDlzgkZrmx8X4h4jHlpKytPDgllxBMOIIJFxcjyQGMVhAZGUAtbMjM4VGkSHAk2sDCpMe1jwQZa3LmDhMaA5QRZ0lxjprZG8PgHkQGZ4Ja9thDbZXUS4SNCSBm0FkmH4YKjKkhwI1Y8DMCIaHte2zmm4IN5HWUCYHibmmGvAYT94QTMSXsM7Rfz00WkoNA5baaTG3TRY44dodkAfnJBJdAiTs06i3Pktg9mUgGLAaaILVE+/3RDDoZhz/KKYYoC+ECKsFkLwY0RWmEDvVckJC5AQcICqVgrzwqdUc0FJw3jl7BVd7VacPfVRVEFedvfuF5t9qHHMzm4SmfC2HVb2L9Ws9NfMjkth2w7QtwVDNrWeCKbeu7iPwiR6rxZ7i4l7iS4kuJOpJuST80DBT92RPsr2jqcOxAqtBcx3hq07eNk7bBwuQf0KrMZP5fNNxGHBaeYQeodr+E0sRS/rqDszKjWOIgZXNmxNpbE3AvryWMwhDCa7rtzF+aQ4Atc0Q2+pJNjraJUHY/tgcCytRqMNWi8WpyBle6ziCdGkajc35zFWbT8bw0NY5khmfM4Z4LRIEF0a8odOiApUxjiyo0uAa9mdjiTMzncYj4ZERz57DOHYhzg4h052lrwAIcYAFo5lo6SVBhn1KoIcdGtaLZgIbvve45eJX8DwiqxocyC8OgtLjBbrmgxIENJGvmgfXFah/wBmneBgaZIcCXFwAB2OmsF1lVZRYxpc74wM0WBMviw/ECDfeAiGN4iagbMOGfMTDhHjLs17tuY9BoocFRFWu0OaMhAh0jLJMw4/3A+QHVAU4ZiHZA18iQ5tMgeKIzAE3DogWObTURCpYjiBlucOGznBhEmASDJMyNJvoVHwziz2+GQ2nLs0BviaD850+at8ZxrmlpaQ3NTmSTeHlpbJ+8L31sbncInUO7fSMtqDMe7lpaQ2dNYcBB1ve2yOvql1zf8AY7IJjOLDCsp2DmuLZsSCACCQDo6wnWS0aI2xgIDhcESCNCDpEILOGRXCFDcIyEVwzUBbCD5ooxDsIUQY1Avd9fouTvei5AScbKnVVwNUNRvJAPeN50UZb0S4+vTo03VKjsrGiST7uei8k7SfaFiKsjD/APDTkgHWo4cy77vkNOaAd9omO73iFUXinFIa/dHit/cXIHSaOS52Z/icS4m7nG5J3k85Vml7/ZAoZliwH1ndL3RI0/1+ifkMCZMbdPL3olpjptFhH0QC61ANzOcAfCYE/eiG2gzcix2lPw3FWin4wS8GAIAZkLYs3QOGgtoVbxlIHa/uEIxmFy3HsID3AeLZIpvdFFxc0hoYHEuj4ib7mL/KVexAcRUc4gGnUeDPxUyDUDQehjLb5nfEtrEEX006dQr/APUvqF3jcS+XVLyXQS6TJ8R87zKA1h61OqHU25zBaKTYEuNwPFEjUmCeSI8JcxneMqPa34qbHtywHOe5hqOAmWtkGdbONxCzjcXUpAFjLluVpLBIOr4Iu4kEzOxIiEOZiTOZziSQf43sOXKLBAdq0y1rGvOX4h8I8RbYkPGouBrFiircQ9mFpvzXaKtZgLhLhna17RGpDZd/k4rIvx73Oa9xLsuUAOJcAGmY8R06KPF4p1RxJnymw0+EbCwt0QWuO4vO8NbULqTfE1sQ2m54Be1o/unS3RbH7PuICpRdRcfFSu3mWO/Y29QvPcqKdmuJf02Ip1T8IOV/9jrH9D6IPXKNO6I0mpjKIIDhcESDsQdI+iuUKfRBbw6vUyoKLFaYEEgC5IlQEmlQ47FMpML6hho3/YblTVqzGDM4gD3svO+1PE3Vn75BZrdtdTzKDJ9v+0DsWQGgtotJhp1J/E4Df8lke5GUHrp62Ww4twyWk5drf725IUcF4Gm2h2HWboBeCgZmbnxCRsbGOsgfNWe4EXBmJ/L+UlWlkLH85aZ62H1AUtWiRcG/UcxeSgZTbrz3Hz/hMfT/AHgn8ualp6wQbTf/AHHspz4+7bbUSBZBUrG3rAtp7kKrXozYzpp53/QIk9gEAk/QmVHSpyXGPvQOsCN+soBnZ7BUTi2U8TIpVJZmBjK93wOJ5TA/y6LcHsG3DVQbubM31jdY7iOCEG0yOQ09lepdgeNf1uEDahmvRhjyYlwiGPPmBfqCgG4/gkBuUCxDm23AsfksD2q4OKcVGNytJh7dmu2I5A3HmvcaWGgZSJA/JVMfwClWDmub4XAtcOYIj59drIPnlNWo7T9lcRgiWul1ImGPAs7cZtmu9hZhzdt0HE8k+moiCrFBt0Hpv2ccdzNGGqG7f+sn8OuX816FSprwnhNQ03hwtcSdxfUL0mj2xqUy3vKYc2wzNN/OEG5osVhqqcOxjKzA5hkfUdCrkIFXJVyCHiODzXGvO8rO8S4YT8X/AMt5681tzTG4VLGUraA+7IMH/SuLSDuI8xfRB6OBimQdZI+i2mJpZamTL4TuPumEPxfDCMxi2uyDEY3h2ak5u7ZuL3FwZ2iBZRUR3lJrwNR8juJHVaptCWwbG/ncDlrt8gg3BcEQx7IkMqOETEg+IW0i/wA0At9GNo5x0vfokdhxO35/T5olxE06c946DBhou7noB0CE1H1qg8A7ps/E74iI5bW21+SCLGYhtFpNi7YbnlCXAUCGB33iCSNLkyRfeTom4XDMaSSMz5s95JM7wOs9FcYCDmgbW2dHPl5oIn0A4cjt1nl9VW7M8QOCxjas/wDGf+OoP/A9N4N/REG3B1Gvpt580IxdE6nQ20jzQe7BoMEHqCNCClp0+azH2ccUNTD904y6lYdWH4T6aLVmyBK1Fr2lr2hzTYtIBBHUFeXduvs7Ia6tgwXAXdSF3Ac6f4vLXlOi9TBSgwg+WWXJVmizSFrvtB4AKPEjkEU8QO8aBs4mHgD+6/8AmgnC8A5wcB90kILHDsPPqtXgKQc0U3ax4T+k890O4Xw8ytRgMJcW009D/KCx2crGkR8j/K27KwcAsdTw8O0garRcO0EygJyuUZon3K5AZDLXUdWmp2aKN6AJxjDSx2WQQLR+ioUSHMh2uh5+fqtDWBnW0euqEYrChskaHXoUAWlgQHZTfSCsb2kL8Nis1KMtSAQZiZibRpM6r0pjZEnVZftVwcVGk7t/VADpNplxNES7UuMkzF7nb91QxVCoTBzR9J/IfwrvZnECm7uqgGUkw7qdAtDXwbdRF49SY+aDItwU/FePXbb5Qn4jCRyB9TrH8LT/ANIQ2ItB+vkoHYOTG3LpzQZlzCCSLOjl4SNgd/VU8TTDhPKZ57/W619bh22kRB1MdfogmO4e7ldugPK1j7/VBD2Xx5w9djp8EkO6g6j9uq9dzAgEXBuPVeOnDFzZsN4vM+S9B7D8T72j3ZPiZp/by9P1CDRtauLbKTKuQZXtnwJuJp03n4qRMdWugOB+QPosTwDhpbiazXCx0jpP8XXrlemHAjmIWSfgQzEMd+JrmnzER9B9EFFvD8rtLeSJ0KFwrr6APl9AuqUZgfqg6th/CDyVvh7YCZRaYId/tT4dqC83RKmtFlyA3omlOA3XEII3NEqviMPIVsN1SEIAuDoxmHVRY/BAg9VfeMrieacWyNEHmXFeFQ7yP6q5wDiIYe6rAkGAHctBB6LV47h4cZ1n80Ex3A5uEBc4MekWhQ/0fSdr+9FT4RjnUj3dX4dA47eaPhk3F0AZ+Dk2t6e/JUMbw68xfU+9lqe4VTEYYEoMZjeHxcD0A18+v8KDhFc4eq17bg6i/qDPT8lrq+DEIHi8CAT1P15/kg2+GrCo0OboU4tQTsrXgOpk31CPOQRkIZj8PJYY0dPzsfzRMlQYhlvexlBUfTsko07qzlMXTKbSg7InUmqQ6JKbUD8vVcpg1IgMgJJTgkQcFzlxTHlBWr010KQhIQghyJr6QUxCQhAGx/Dg7RUcFWdRhpEt/L9wtE8KpWwoKCRpDhIOqY9iq02mmbacldpuDkEL6VkMxGEH+0aeqj2eSARSomm5rhqNVoWPzCRuqL6KlwRiyCxCa9ilITS1BC4JAxSwnZUEWVPpNToXNZdBLC5OhcgI+SVIVyBHJjk5yjKBEspspEHEppK5RlBxTHJXFIUDKjFXAgyFO4qNyBcwKY4Jr1I5AyEgCcU1qCcFcmU90u6BZTgUwpWIHqUBQAqdhsgWVy5c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6" name="AutoShape 6" descr="data:image/jpeg;base64,/9j/4AAQSkZJRgABAQAAAQABAAD/2wCEAAkGBhQSERUUExQWFBUWGBkaGRgYGBgZGBwYGhwYFxoaGBgZHSYeFxojGhcYHy8gIycpLCwsGB4xNTAqNSYrLCkBCQoKBQUFDQUFDSkYEhgpKSkpKSkpKSkpKSkpKSkpKSkpKSkpKSkpKSkpKSkpKSkpKSkpKSkpKSkpKSkpKSkpKf/AABEIAPkAygMBIgACEQEDEQH/xAAcAAABBQEBAQAAAAAAAAAAAAADAgQFBgcBCAD/xABAEAABAgQDBgMGBAYABQUAAAABAhEAAyExBBJBBQZRYXHwIoGREzKhscHRB0Lh8RQjUmJyghYzc5KiCBU1Q7L/xAAUAQEAAAAAAAAAAAAAAAAAAAAA/8QAFBEBAAAAAAAAAAAAAAAAAAAAAP/aAAwDAQACEQMRAD8AYSUF6H9j2YkJOHBb41gEpDjT42h9KlBnEAGZLoa98+9YHJBSXfjDyYmh/eEmT08oBrOlJUzh+HlwgE7Cw/XLGlKQMinfxgAySUhqN5N6R97Vm9OumkLUq/AQIzB0YXgCqWGoaPaCZCflyb7w2lzhlYM7anz+kQW8m+icOcktlr1oGB4X6QFqyFqFtekRuMmZZqVqIIQwIeuY8BxtGep2xPxcx5uICQ9swlivB2FHiew24c1P8+RNzpoMwIKsx5gl2LAkcXgLji5MuYVlSklQ95VkJOiVL1U1SBaKXvVsCSlBmDECYU3CEgIFWqsm7tQPC9ubOnyZWSelSpWXNKUhxLSSaggeHMzu4er1iuz8PMRhEzlLcTJmWWCdEDMstwcpSPOAmt2t/p0lXscgWggBQAZZYXGhVyarRdNnY+XPH8vNRyaNxvwPLlGT7OwS5qyZYWVAZkqSPdUkZqkWtSLZhdv/AMyVOQUoVNdM9OntaHM39Kip6WJULCAu00EEj58O6wyno79YDidorEwqJCkhSQeICh4SOJc84cz2sKn4fp+kBH46SHHIa8bv84jQoO8SeLQ5JPS5r8Ybeya4+/dIAfskkXqak8TBUKDctY+WkCgv007+cczACgvAOPaBVLjj9IUG0v8AazebQBCqeFuLWjkx6d9n7CA+WgPbu0czDnAis3HfD6wAqPKAn5aCxPOHktdNe+MCQmmgD/DlBW07pALdx2Y4CY4hVI77Q25eUAol/TvrCOhDRxM0d/OPgsN9YAalVIakJMgKFtP25/vBkh1MIbbQ2xKkJJmLSKdVHgwDvX6wENvZtYYWUEUK1VA4Dm9ozSfNK1lSqkny/aHO1NpKxE1a1Ekk+QFgBytCpmz1hObKWFqfcQHMLs9KwHUEknU0+7+UaDuohbFBIDVTMlTEZweYIsWDivSKZgZIpmU1g2dPlw9IsuxxKC0slRIANZ4RqxLIClKvZoCR3pw2LMtUk5l+GkxJNRZQUNXilbUwOJnoQQnNLkJMpKE1UgJJUSpF3USVO1XjZxjpUvDqnSkrT7NJUMxm5Swcv7RIFaxloxkta5mKCpyVrWosgy0pyGwOZ8x7pARux945+DAAy5S+YC5B952IDsWBLkQxxChlMyXVOdTBQDgXDkavUdDSFbW2mJpOZCQt/edyRo9WHdoTIxIRhlpYOtV+IFAOHMc4C2YLaKZyShBAMwys1agIqpidaDsRMbO2hUCYzOQLv22nCKluZgZawSZxlrFk5XzO7gHo3C/KLTicRhwn3qpAJULdNDQ6tASGITqB39bw1KS1T35w02RtwTgUquLFveDs4OsSE6WdBrp9ucAym0sXd9I6hYt3SOrwpetobrmkHw99/WAce0DAB636QKanUGArmqc8b98Y7MnBgzsCf0+RgPlzMvXXjXRoCJyOcJmqdwfXh592gYlHl6iAuKJdKcYWZnRq0tCZcpzypBpssPRj6t3aAH7ZuXlSOpmDl3whE8awJKD2/wAYAhFbfv8AvBZSRrT97CBokOXJh3IkF2enTzrAQ28qVewWEZgWJcOGAcly+rfOMr/hVTFsATYE383jQ97NqqUjJKUMijmWbnKkhm5qYBuD8TB90t0lexROnApM1QygXYvmVyulI4OTYQEXuDuguZiAVICkJBzOLAkAAf3OSf8AWL5tn8N1TEHJlNCAFOB5hLNFk3OwsoSlmWzZyAQLhNL3ZwfjFpRLAAgMBV+EmKJUyUoY/wCQVzAIf6xL7vfhnjU19pLlNqUqJLUevHoLxtKSIIQ8Bk28W4GPmSilM2VNH9KpKB6KmZyPKMq/4dxUsLTMwpHs3KiuUDYChNGFX4VePVgpAsSijhObiKORre8B4/xM5UxRTkQOSUAc9K6Rad3dwps+WRMBQoF0IVRwzu1w/wBDGr7zfhmJ6ziNnzk4ecfeSpPhJu7+9LVfT0jPtu7A2zIJVMSozCfCqUpKyWcuAnxaXaAjN5N1xJabIzS5ksstPMFnQRcV9POK3Nxc1TlxQl2oXD30h/it48TMmhOKmFHiTnzJZQZr0cGkBx2zlS8WUUKZgcEWUCHDecAywW0Vy5qJg0Ltozlx5mNV2ftBM2WJgN2Pn5dBGOI58Yt26O0lCYJZLpKQzPelD6vAXOYt3L+XN6/CI9csVPwhc1Z0YF4EygYDk9DliGPfrAVJsPWHE2arhV3htMSeDd3Hn8oAE5FfmPWA5E8T35QZT3bvt4bl+B9YC8yaBx0d4cBfG31hpLBYkd9/WDC1C8AqaB5wEKZOnxcco4kEkjvWBTZTa0fhAOJKq/GsR+8W0MkrIk+Kacri7OMzc2p5waXflEJvPMAVLqc5fKAHZ6PzVoBzgJrYm6vt0oU7pLhZcHKzu3GhHRuESW8OLRJXLAPgkYdYQAQ2dQQlJPQO0VzF7xLweFTIQ/t1p8Q/pmTWyppqlAc81RF7z7UzzZMo5myS0qHEtU0tXj9IDaN05WXCSdPCH6msWBKniI2RLyyEJH9I0bThD/DrpAOG5wWWkwJJgqVc4DtY6DA1L5wkrLQC5stJuAeoeI44SWlToloSTqEgH1Z4e+1DVf5QzxU0DjAVHfbcGTtBBUUhM9vDMavIKb3h8owTbZmSJqZSz/MkAocGx1Y6ipaPTEye4OWresZR+KWxUzZftgGmJNTxBoATqzQGWzR4RetTw7+8SexCkKSsFWZN66WDNoBA0SEkBKy3hZN/fDhyws6SIaodKk5S55PUPoPOA09SXAJOnPu8CWoDWmnZhWFWFSk6gCj/ADMImTG60vz8oACpj+dPKETEl3eOhZJp+0EmKAYPzN+TQAilgD6/SkBCUcYczlcQ7+REMCn+74/rAXchhSz/AAa8LAJatLfrAMwA79IUiZQ117rAHCKkv+v6wJUt1N+0FQt6DhHMpca/B/2aAbykAFiQL/vEOJsuUf4uaXL/AMtFy4PveVfR9IkdoY9MvN4kAkEAE18gbxnG0Nre0mKUaJSGSBVPC3O0AjGbYUqcZqlAKUozKXdRtSxAYUsw4Q/lKM/E4ZSCDnKArLcKBKVDiwdJ8xFanqsxfMxU/F+/WNA/C7d5ftEYhswStJIswyqOZ+IJT5QG4YWVlS3LneHEhLAeUR651HANeFfXlEJvVvUrDoSmUCqYrQB1B6CmkBbsRtCVLBzqAZnrENtHfnDSZftFLTl0PGjuBrSM3xa8bjFZEy0hTOXej2zZQctqOHPECKBvRujiZClLmusGpWjxIfg4JZuYpSA9B7E3zw2LTnlrYGnio7XoeBIiTw20cy1B/dvWPNe603LOljOpKFKS70ykkC4I0Mej5OyEy5aiS+YFzya1NGgGG8u+cnBoClrTyD+ppWKyj8XZKg+QqSA6i6aPUOHfyaMb3q2r7bEzFEqWAohL8AWq3PWJDdv8P8ZiEGbLl5EkeFSilALuPzEU/SA2BP4jYaYw8QzMHobnVj4fNojt4pImS5qHBBSSGPp8WjJ5uzp+EPscRLXKegUQcrUq/wCZPwtFs3V2gpKFS5hzMoZeQNT1Bv5wGcYhQcjVLB+hL/H4RZd2t2ps1JnFLBQypUWAAtmbWkV7a8sCfNADeNTN1MaTunifa4NFhlLW4UbvjAFl4UIAQPysPTX6whWFuSWpDucwL3U19H5QzxblI+p74wA8oY5TDdYqenDzj5Zaxs7d9YQoPR4AOKdXNhp0+0MgTxP/AJfeHU6WNFAv1gHsIC6r5GsFwsk3owPrDdCVEBhZ26anlaJDDyywevHRoDpTcx8znm/SCzE0FG7vA0zK9/OAgN+ilMgj/wCxagHZlBNczE8SwaM4mTszUIoCGoKa9AH6VjSd7MCJoRIkyQqas5goMAlrlZ4MdYo+2tmLlTJiVkH2ZCCpLgZqqoW58oCMkyEqSAUnOCGL0ysxB4VasbV+Fkofwyy7urS47rGTGZ/KUWykqCS2gIOZuILA8o0z8J5SkSp2awYCr28QZrjKqAvOKKkpdJRldy5ZtWfQP6Rnm9GPnqWlEgvNmHKFIIICaPlS5UFVBc9eEaFJSlbAsX5A+sPsJs+VKJmJQlJV7xCQD/sq5gMnx/4fYkoTnmlSUhQMuUn2gQsjwrKCHW4Jcl1O0Al/hyuXh1KlpUmdmzIKiJRUAke85CUpJBUUF6aRpe1tnT1TAqTRLF6gV4gk5mv0hthN058xQVNUzahZUss9HUPAK1Z3gKfsb8KwuVmUoJUSPcLoNA5ArkLkhnPuvR2GwiS8rKa0aGyZXspbZWazW4Q9wq3lhuEB5qnbgTxiFpky86varGZ0sgBThkEjOWINm6xZtr7jmSBLV+cyyVqlmcpSUprLlrKSZS82Y0yguOFLPMnIXtCfKWkMounMHDsAR0ufOHOO3dnISBhp6kCpKFHMkn/aqQ+lRAZ5tbZM7DIRLExapa0qzy5hCxLU4ICC5D5WseUMNljJQUS/pyHesW7F7vTsx9uoKVzdg9wD9LVaI7HbITKrVyWagat7VH3gMz3hRlxEyjAqJ9a/OJbczeOdJJlIT7RCqkMSRxIa3nSBbQ2SvF4yeJLHKXYlnAABZ7xNbK3AxMtKJ0rEIQSK+8KGpFq9D1gLBhcSZozZSk3qGPx7pH2IHO/paOSZ88eGal1D8wbK2h5ecFmSwQH1gGPsyXhsqWaxILAD1BNTzgOIk8+cBEzSQHYH4fKEDEHgfWDTbU06w09orh8oDTFSgAA0KQm8BlTHTHZYFfLq/wC0AZTBnPH4R1Yrzp6QJQq7ad/SOs59PWAMqeQLB9TEFvLhBMwqwE/nStRe5SQHLXLE+kSc2Z5uOvKESZYWcqvdUMp6Fx+sBRClC5olLHgH5v7ks9aaKi/YLZCcISmWVZJoGuYUD2/Kwe0Rn/A4zqVMACnFSAUqH9QL6tDtOMICULUWFEqSbJplJ0Sqo+EBP4CQpLEGrhyeNKNpQ2izYTE0ALGvfWKRhtqlQAHiyuFN7wUbMBe0SmAxxQoJNUUqXe9i9X+EBdsOt6iD5gA5iv4XagZwX+3OKpvvvfMW2FwzmbOdICWcCoJJ/KLl+UBa8NvAMUqZ7FJMuWrKV6KULhPEDjE1hEskiKFgtsYbY2Hk4XELKVrBXmyHKpzViOAYF/rFq2fvHImIKkKCgKP+8BRfxFmfwk+ViwjMnMEr6Gj/AB+EWTBLExAmBy4BpdqWf1iK3827KVLEshMzOooKLkhmU3MOKwDcTaRVIykVlOFVYhrO+rfOAf45UtDJAFKn5AE60cxTt5cQFClx4h0D8dHiwbe20kAnKAbEFvXnaMu3p24tRLMkEtrbt4A+5G7UybMGLKillk1HvO7uTeL5MXoLaCIDdFBRhwliwNKmmpYekWFSXDtp3fWAYqkg0c37/aGmJQHpb94kUqIqQ3JvmIY4iZfXgOsAx9mHHWhLWhrPNb9+kPSp+r8O+UMZ1LiAaTUXZ4AnDhrp9TBcSmhqYAlmt8oDQsIm9LW+0HlAOXJuO++MNZK3D1d9dNPOHaH0gO5qksNdIGtTn9oMBX5eXwgaSB9B84AM5XpCEHy7a3GFTA5HfnA5pIFTSr/T4cIDi8XOpkZabHPYcgrR2tENjMdQysniq6gQBQuWBuaMDztB5sxaVCWC6HcOKsb9QzXiL2kn+YUJUCFOCfdDCpI4gBr/AAgJTdbFhalqN6EtZw7qtShGsWLF4sWD2Ic2014tz4xR928elM7IRmYM1AynFasWCQBo8WTETUrmgVDN+1ICSM6YlOSXmUWZgzflqS1wNX4nhFh3J3NRIJnzBmnKDOasLluZ1MCwOFTKRmZgAerefQQ4wG+0lZyoUDzcBI0Zyzm1uMALf7cSVtGWkKOVcsuhXIs6TyLCMbxe0sTs+arCHxMSxfRnaoqnWNw21vzg8JSdORm/oScytNEuR5tGebxbZ2dj1Gc65SkpKSSEsoO9eBrrAV/YoXOmJmEuE1Dnye1g9hFznYNExImMxbxBIAf+692+UQWxcbhUoKJcxNbZ9eJJ1Lvwh9jNuy5CWKkU4Wa7edT2IBttZ1MmvmOI+3dYz3e9gtKQSan0o1uTRdN5cXlGZyHS4Dszg31sbRnu15maYgCpAD01+zAQFx3UlqWj+YcqMxYAMXpQnyi70bp590irbLHuJKCHALuXBJc+VXiyKASnl3wp+0AlaRppzbziPnoAq7E2fTn9Ydon3GhtXsxHT18X9e+kA2xVdfKGChU3h1OVw1hqQRa58oBriB1rb9I4EqjuJNKl798o4CePzgLwhYt38IPLDmtNDx9IFKAdz1rBpiQai+lYAqk1IANuMJUmrO0JRNrSpYxwrBd7nygErYN9WtrHAQx+bUao10tA5iXy/HhrCDMsxbvlAN58oFJc0uUknztr9jFe2lIzUbmT4rDQ9QOFHMWScoZah3BPF9PIViv4yYQFAMCaB2cB3P1gKanaq0Tc9c2YuWGqnoGoe6RoW7+NQtSSlQYjNlB1o7cLfCKVjtmkJVRlpJdwwUgsQUuz6gvxB0gGx9q+xUElSm0zUYngXNwTWnGA07eTedRAw8hzMUwJ0AaqmawpcwnD/h/g0ys01S5hOillPio7BBJvw4iHe72DlzAJrZlFjmLZbghtX+0WjFbI9sgIrWxTT/yFhQQGdSNkbLkLJxeEIBcpInLUCH/MkrdNG19IlQrdyY49ihBGhVMQSG1ZVe9YcbT/AAuxMwlpiVgtWZ7w1LBKWiqbV/DzFImlMuUlQo9bDgaVsG6wAtso2Of+VJUCSwyqmAvcs5Lj7xB4/Y6CErksgpqUhSlhwzAlRveJ7BbgTirNMdBAoHqzkEHgTppSsPMRs4SU2e1xf7HWsBWtt7UVN9mSGLFwXZhT7iKqcer2mcM7vy6dIl948akLWhNTQPSmpr8PKI3DbMUslmoHIuR5cTAWzYO8KgRnCaVAJ5g+EuzBxFxwE8rSVCz0+/nGY4aSJagCSCaHXyPCrekX7dbE/wAkJyKATQkm5621EBIKWasfS9mfvnDOcQdX+3lD2bLo4pT9oazgLv8AfukBGTiBThASTXSHs9OXvWGSy/Xv0gAKDA29CYRm/tHpCsSDlD9PkIEydTXW0Bepa3F++sEEyl9exWBS5Jy9TBCgWrx+sB1Uw5fma/WBCZ4gLD1halBoRk149lvhAFmlkvVu+Fbw3Slqt30j5JZw94Mkdb96wDSaizNmHEs3GundI5sbc+Zi/bKzBAR+ZiRnd2AA8VHtW0GWtkqo7VPkL9I0/dLACVg5SWYqSFq6r8X1A8oDz5tWWEHPLCjfPmBeqm90uLt4jWtoq2MKVrJD0erNYU61j0Nv1uIJwzykJBKlLmEm5VlBLdHPlxLxjuL3X9nmSkJExDAhRc0uR/SQSk8w97EGWwN5cTgwFKJMtaiGNRmFyBGv7v7+Spst0qccKO+pDcIzGfLQuRLlzUlpAVRglSleI0NGSwqoglhFZGzpspbIJBdQLKSA4exJY0+Ya4cPRv8AxaEIJBCgzsCCX1bjWI7B7+idMUlhQ1Irw8heMFm7WnIBAnBaS9jzFw1DQQ1Vt6c7hZT0JA/WA2zeLfiUM6SqrD3aCuj9ReMw3n3pC/DKNKk0o58+UVibi1KJJLk9dY+lYdSjlAqSBXQkgD4wBMMnOsZnLkV+z0flyiz7OxBzSwJoSkKYs4IN/GCxU1sz30htsTZaUoWVmtGD1sp2HpXhEltbZ01EnMlKU5WWCM2fLdiXZX6QCMWqTMJUlRmJFwxzAO6urk3vF1wGzBLQ0tTpNRR9BU14xne6uKlfxoQoFKJhSlwbK9bFVPSNRmYb2bh6Dz+POAjZlg5PL5wzmcoezi6b+XfnDFZ111bl3aAHO/u79eMNcurweba9OdnhsJunXhANJ5HGn7WhuSe/2heJQRXTzNo6m1oC/rmOHFmhCZjuG4QCQst3TlC5a6kPWgdq8YAswACkDQp9e+PSFGWSW5ce+cLyAAszml+/TrADQvLb9IIW7+/lAkyaU4xGbxbY/h0ABvaKDDkOMAXFYoKny8MkjPNWhLcApQBf1MbgZiUgOQkaOWDeceZ9h7SOGxCMSpPtFIJUxN1EKAJIuxIPlFU3h23Oxc9U6csrJNHsBoEiwHSA9he2QoNmSX4EGM1353PSVKnIVnKlAlPhuAwc3YULR51eJPZWMEtEx7qCQCztXMSPNKQ/AmAs20FiYp1BKCksXJckNcJoFFqCg+LJmJmLKsqQpQuAkEKSAXDOyTlc8S/CK5hC4QEkglTKLg3YVD1Te/E1pD9e0Eywf4fPLKlllEsriag2owAoWcvoB/Zyy6CgKVmy5UjwZilQSkLUoZfGonw3yjrELKwGZiGLuEgCpOjhqVOvlaHmGnHNmmJzZjzKySHoT7o8VxWzWhynEAUSuT7OhIUn3SC5BcZieGWpbqYBtIwaVAlEsFQdwoZk5RQqDMKa3g+HwhzFaia3ChlSogEEORlSArKG0A0pH0naCvaBctBlpAJcqUUsxqAfyu1K83hYxrqUJy8uTMfZ1GVT5VJDMAkgA5U0tAWHd3ZRnJKJWWYoZVK90GrMkEUVV7iwrFu2js1UrDzUkZQqUoqD+EGzCjZdD6xJ/h5sLDB5icRJnKWEghCkhmqWSDSvwEW3fNUuRs/FLmMEiTMBfioFIFdSogecB5TMshTpIJBDN8CPvGybK2j/ABOGlzmqsAKA/qTQ/EPGKy0GLtuHvbLkBcicWQpTpOgJvbSAuGJlEH1A5X+/xhh7O9H+0TU6UFh0qcaEVHX6xHGRxfnTl1r2YCOxEt3DcLGupvpDIi9GrEli5JAYXN9KaQ0UjnS5+tIBlPQWoHaG2RXCHeJUz683q/lAcp7aAt2HUz617eHUhWtLxGSSQmvdYeInDV+9K+cA6SiphQST32IVJIq78evQwnaG0EyUZl8aavyEADaOMEmWVHmAOJ06xRMUtU1ZWqqj2weHu0tpqnKzK8IA8CeD6k2eGmcO+vpAIEsmnMegeDfw6LFAI1oHrRoSTQ1vA/bWN6V8oCubSwCUzABQKPpx8ok8furMw8lMyckJSuqLgqF3W/upANgHN+BheJLzENLzqBBCefkW+MTG3dn7QmSAvE4eYqWLEKKlpBIUTkzqIGgOlYCkHGKCypkg6MAwZmpYhgzGHjLWkTEzEAl0rGdKDRmKklnBDVD1B1vGTVVZmb184kN29lIxGJlypizLQol1BJUWAJYAVqzPo76QAJ+PWUhGbwglmo+lW6a2htnpz+1u+Qg+1ZiFTVmUGRmOXo5ajBgzU0hq0A7w+PKWNXBccH5pLjjpcwKdOzKcuQ+pq3B+msBMfQEtsuVLmzpSA8tSlhLlYZzQOphlrA8Zt/Erl/w8yfNXKSpwhS1KQFCjgExGiD4KWFKY8IDstJYX17HOPp0m5fhp20PFICSw5/ChHWkCnpDOElrefS8A62LvTOwxGVRKdUE08uEXrZO+MjFEJV/LmfA6XeMwKX8oQlxa8Bss/CMCzng1oi5su9XL/pUxUNi76zZLBfjTzqf1i2YPa0nEB0qAVwdjAMMbenr83hIzCl/SHG0ZFfLr3pAUyaWMBLieXYN2/GHeHnZVgEGhvEL/ABTVf94OvaSUy3PiUfdSOWqjoAYCw7T2giQn2i1XFEvUtyvFSxWPVOUVLpwAsBDfHqVMV4iVE8+Yt0aEo91QsXpAJK/t0bnCVGvbxxSrvxGtNNY+zVrAK9owYOT8dbR8hIccA7+nIx3P4r6UhMw5U/Lha8A0x0z+YFsfCQSHZnpfiI1bY21hMwolzpqEzGoCQkkDU0AZoyiWu4WGz63raobQNEVOnTpK82cmjB6uNAUl4C77z7qCa6gGWl/Elq9Wv1in4/ZaUISpC2mCikFwp7Okc7QXZu+eIlAhJck0JqLu2WxEal+HH4czcTNTjce6gPFLQoM5uDl0SPiRAM9xvwS9rLE7GhTqYiW+UAf3NUk8miO2t+GuGw2OmoJWtAYoQos2YZmJFVDTTm8ehIiZ27UmZNXNWgKWpqngAAG9IDzBvduz/DrC0AiUviCyVf0/b9IriVNpHrzae5mGnyVSVywUKDfUEcwax55/ED8MZuzZmZyvDqPhmcD/AEqH9XzgKUlNIdYGd7MlTBQIZjrUekIkooToB8+nKHimCAS1mGjsOFeXzgHc1QmoCrXfp24pDedh6By4tb7QTDbSSJRSuprpXj6XgE7FSiGBIHBrfDjAD9i7s4sHPfKGC0sYeEKD5FBQ5GvpBZiDMS5TlKR7x1b61gI4ByI+RNILgkHlHUJo8JVATWB3rmIYL8Y+MTiN45JAJNW5xSBDxEigrpwgLftADMUoLpqx5DnDeWnLT48TDjBkKdPxgEwMcp0OhpwvAGnKPhp56cesCnYrIQSQxcE8/tB5ssFqdK9tDDa0nwgta31gCzJeoa79nhAkTql2vqS/w0iJw205qPCkuLsQ/wCsF/8AfDXNKSS/Eit4CX/iA6tG4VJFKfOETcWTlCkgJv6GgPUxEo20vMcqEOojia0A75QbErUpIWTm0fobgNQP84BwS5PDTz7tC5iHo7gOLC7WJhphZ2ZnoKOzed4kV0cB9KGgevLlANNjyUoSpJALlnIFx8RoY9N7o7YTicFInJ/MgA8lJ8Kh/wBwMeW8IyVkGjh30u3rGx/gbt5xPwijUfzkdCyFgeeU/wCxgNWEysfZo4UVhIF4AoMB2hs6XPlqlTkJmS1BilQBB8jBEQnFYlMuWuYr3UJUpXRIKj8BAeYPxC2TKkbRnSZGVMuWpIypoHypJ9FEjyMQBQAwd/o5t3zju0ceqfiJsxZ8U2YpSuWdRUfm0dnAJYm/Dp8oAPsAVEpoQ5d4bTsPqBXUcOY5Q4TMLFiz+vr5wQS1BaSoEB9QWIPX0gIsGFzJ6iGUolrVpCZiWJEcAgCZqACB3habh4JKSC/WnxgBqTQHjDyWgMOnE/aGcy7DSJGUrwihsICy4aYAkkGv0hlNX4n4kPXSOJmEdH74wWXcOOEA8QfEX8ujD9YbYtLpr2fXusdlzSH41Dd8hCsehkgA6u3B+NICElSznDca04QtUsFQdjUPyHC3MCFZHXxLG/fODOQCWs13tfy6QDMycpOVgouB0I7rC1TWSw4VBPC/xhuqeolS2vz4t+kffxTJKCHWoF6USL0HG5gFYaaGfWr+eldWiQQnm724V/WIQEAn1751iTlLJF3AbreABjVezWC3uH7/AKxYd1dsjBYqRin8KFgL5y1jKseSST1EMpmBRMRU1IoXAYvw84i8Ih0EEihI6t84D16FAs1QQ7xxSYp34SbfOJ2elCi8zDn2SuLCssn/AEYdUmLopLwCJfV4pn4w7f8A4bZkxIfPiD7FLaBVVk8sgUOqhF1lywAwDCMI/wDUDvAVYqVhkk5ZKMyv+pMZvRAH/cYDMJSSqoodfl89IVMWojpbp2Y7h5SglqsRS2vyhE8BJbqe/WAnNlbCKpQxK8uQKIQg3WQS9qpSFBnMWfYGylrlBc1lZilKagZFAlySQ4/p4V1iL3eQJplB1ZJabM9CStSjVnzE6RJbwTglLyFZAhZcl3JNf9h9dICM322HkQ6loUpayoZQ+VNAwYWbMdNKVeKNNkhJoQoM72+esaMd4MimUtC3ZIQEhyGrmsxrx4Qz3w3aQnCDE5si75DdWdZ8RP8AiQQORgKCOUOMKgk5QHfvXpDd4e7OUyquTSnIP5wA8bgyhVWPMF66xI4fCOhJpYcOEC2hOrUUa/UFm9IkcHLPs0f4p15CAcFAoWb7wtKmUGY30j6dcdIRIv8A7H6QCke+HoCO3+UCmzFZiKOHNeA+ekGxFx0HzEAxH/PX/ir6wDVCyVkufIV9IXLmeFjrx89OghEn30f4/WOzfd8xAR81OVRUOYY1OtQLUjuFR47+ZbiPWHWPuP8AEfWGcn8vnAExCQC/Mt30IgsmcMvF7mp466ed4DjPcV5/SB7PsfP5QDwzQQ2nnVhwfT6wzlzhLUTQg2v9eRMPDZXQ/IxG4nTqfpAaN+EW9Bw+0ghZCZeJHs1B/wA7vLV6+H/Yx6IjyLsv/nSv+rK//Yj13ADnzkoSVKLJSCpR4AByfQR5H3n22cXip05V5sxSgOCSWSK8EsG5R6d3+/8AjMZ/0JnyjyXN97z+sBJSQCljwpYGkAnSL/D1go/J1Pzji7nr9DAIk44yUugqSt6Uala8CIfy940rwxkzUrUtwygoBwC4BppxiK2t7yf8R9YZQEnh8SlAcJyrNQpKnID/AANDz5NDjbm8kzFMF5QEge6CHKRlBL8n9YhYINen1gOBNL27+8fEsaE9YJJuPL6QMXEB8pZUXJJprF12cP5Mv/BOvIc4o8XzZv8AyZf+Cfk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138249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496316" y="-32560"/>
            <a:ext cx="7620000" cy="1143000"/>
          </a:xfrm>
        </p:spPr>
        <p:txBody>
          <a:bodyPr>
            <a:normAutofit/>
          </a:bodyPr>
          <a:lstStyle/>
          <a:p>
            <a:r>
              <a:rPr lang="en-US" b="1" dirty="0" smtClean="0"/>
              <a:t>Reforming Education</a:t>
            </a:r>
            <a:endParaRPr lang="en-US" b="1" dirty="0"/>
          </a:p>
        </p:txBody>
      </p:sp>
      <p:sp>
        <p:nvSpPr>
          <p:cNvPr id="165889" name="Rectangle 3"/>
          <p:cNvSpPr>
            <a:spLocks noGrp="1" noChangeArrowheads="1"/>
          </p:cNvSpPr>
          <p:nvPr>
            <p:ph idx="1"/>
          </p:nvPr>
        </p:nvSpPr>
        <p:spPr>
          <a:xfrm>
            <a:off x="1066800" y="914400"/>
            <a:ext cx="8077200" cy="5943600"/>
          </a:xfrm>
        </p:spPr>
        <p:txBody>
          <a:bodyPr>
            <a:noAutofit/>
          </a:bodyPr>
          <a:lstStyle/>
          <a:p>
            <a:r>
              <a:rPr lang="en-US" sz="2500" dirty="0" smtClean="0"/>
              <a:t>Since colonial times </a:t>
            </a:r>
            <a:r>
              <a:rPr lang="en-US" sz="2500" b="1" dirty="0" smtClean="0"/>
              <a:t>most children were taught at home</a:t>
            </a:r>
          </a:p>
          <a:p>
            <a:pPr lvl="1"/>
            <a:r>
              <a:rPr lang="en-US" sz="2500" i="1" dirty="0" smtClean="0"/>
              <a:t>The American Spelling Book </a:t>
            </a:r>
            <a:r>
              <a:rPr lang="en-US" sz="2500" dirty="0" smtClean="0"/>
              <a:t>by Noah Webster</a:t>
            </a:r>
          </a:p>
          <a:p>
            <a:pPr lvl="1"/>
            <a:r>
              <a:rPr lang="en-US" sz="2500" dirty="0" smtClean="0"/>
              <a:t>Worry that children were not required to go to school</a:t>
            </a:r>
          </a:p>
          <a:p>
            <a:r>
              <a:rPr lang="en-US" sz="2500" b="1" dirty="0"/>
              <a:t>L</a:t>
            </a:r>
            <a:r>
              <a:rPr lang="en-US" sz="2500" b="1" dirty="0" smtClean="0"/>
              <a:t>ed the public schools or “common school” movement</a:t>
            </a:r>
          </a:p>
          <a:p>
            <a:r>
              <a:rPr lang="en-US" sz="2500" dirty="0" smtClean="0"/>
              <a:t>Argued public schools would:</a:t>
            </a:r>
          </a:p>
          <a:p>
            <a:pPr lvl="1"/>
            <a:r>
              <a:rPr lang="en-US" sz="2500" b="1" dirty="0" smtClean="0"/>
              <a:t>Create knowledgeable citizens to participate in democracy</a:t>
            </a:r>
          </a:p>
          <a:p>
            <a:pPr lvl="1"/>
            <a:r>
              <a:rPr lang="en-US" sz="2500" b="1" dirty="0" smtClean="0"/>
              <a:t>Promote economic growth</a:t>
            </a:r>
            <a:r>
              <a:rPr lang="en-US" sz="2500" dirty="0" smtClean="0"/>
              <a:t>—knowledgeable workers</a:t>
            </a:r>
          </a:p>
          <a:p>
            <a:pPr lvl="1"/>
            <a:r>
              <a:rPr lang="en-US" sz="2500" b="1" i="1" dirty="0" smtClean="0"/>
              <a:t>Keep the educated wealthy from oppressing the illiterate poor</a:t>
            </a:r>
          </a:p>
        </p:txBody>
      </p:sp>
    </p:spTree>
    <p:extLst>
      <p:ext uri="{BB962C8B-B14F-4D97-AF65-F5344CB8AC3E}">
        <p14:creationId xmlns:p14="http://schemas.microsoft.com/office/powerpoint/2010/main" val="33851612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24000" y="0"/>
            <a:ext cx="7620000" cy="1143000"/>
          </a:xfrm>
        </p:spPr>
        <p:txBody>
          <a:bodyPr>
            <a:normAutofit/>
          </a:bodyPr>
          <a:lstStyle/>
          <a:p>
            <a:r>
              <a:rPr lang="en-US" b="1" dirty="0" smtClean="0"/>
              <a:t>Penitentiary Movement</a:t>
            </a:r>
            <a:endParaRPr lang="en-US" b="1" dirty="0"/>
          </a:p>
        </p:txBody>
      </p:sp>
      <p:sp>
        <p:nvSpPr>
          <p:cNvPr id="166913" name="Rectangle 3"/>
          <p:cNvSpPr>
            <a:spLocks noGrp="1" noChangeArrowheads="1"/>
          </p:cNvSpPr>
          <p:nvPr>
            <p:ph idx="1"/>
          </p:nvPr>
        </p:nvSpPr>
        <p:spPr>
          <a:xfrm>
            <a:off x="1066800" y="914401"/>
            <a:ext cx="8077200" cy="5943600"/>
          </a:xfrm>
        </p:spPr>
        <p:txBody>
          <a:bodyPr>
            <a:noAutofit/>
          </a:bodyPr>
          <a:lstStyle/>
          <a:p>
            <a:r>
              <a:rPr lang="en-US" sz="2900" dirty="0"/>
              <a:t>P</a:t>
            </a:r>
            <a:r>
              <a:rPr lang="en-US" sz="2900" dirty="0" smtClean="0"/>
              <a:t>rison viewed as a place to punish criminals</a:t>
            </a:r>
          </a:p>
          <a:p>
            <a:r>
              <a:rPr lang="en-US" sz="2900" b="1" dirty="0" smtClean="0"/>
              <a:t>Dorothea Dix &amp; other reformers thought that penitence (sorrow, feeling bad about their crimes) was better</a:t>
            </a:r>
          </a:p>
          <a:p>
            <a:r>
              <a:rPr lang="en-US" sz="2900" dirty="0" smtClean="0"/>
              <a:t>Pennsylvania system: prisoners were encouraged </a:t>
            </a:r>
            <a:r>
              <a:rPr lang="en-US" sz="2900" dirty="0"/>
              <a:t>to </a:t>
            </a:r>
            <a:r>
              <a:rPr lang="en-US" sz="2900" dirty="0" smtClean="0"/>
              <a:t>repent for crimes while completely isolated from others</a:t>
            </a:r>
          </a:p>
          <a:p>
            <a:pPr lvl="1"/>
            <a:r>
              <a:rPr lang="en-US" sz="2900" dirty="0" smtClean="0"/>
              <a:t>Expensive and later considered cruel</a:t>
            </a:r>
          </a:p>
          <a:p>
            <a:r>
              <a:rPr lang="en-US" sz="2900" dirty="0" smtClean="0"/>
              <a:t>Auburn Prison: prisoners worked together in silence during the day and retreated to separate cells at night</a:t>
            </a:r>
          </a:p>
          <a:p>
            <a:pPr lvl="1"/>
            <a:r>
              <a:rPr lang="en-US" sz="2900" dirty="0" smtClean="0"/>
              <a:t>Adopted by many states</a:t>
            </a:r>
          </a:p>
        </p:txBody>
      </p:sp>
    </p:spTree>
    <p:extLst>
      <p:ext uri="{BB962C8B-B14F-4D97-AF65-F5344CB8AC3E}">
        <p14:creationId xmlns:p14="http://schemas.microsoft.com/office/powerpoint/2010/main" val="252760082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10361" y="0"/>
            <a:ext cx="7620000" cy="798122"/>
          </a:xfrm>
        </p:spPr>
        <p:txBody>
          <a:bodyPr>
            <a:normAutofit/>
          </a:bodyPr>
          <a:lstStyle/>
          <a:p>
            <a:r>
              <a:rPr lang="en-US" b="1" dirty="0" smtClean="0"/>
              <a:t>Temperance Movement</a:t>
            </a:r>
            <a:endParaRPr lang="en-US" b="1" dirty="0"/>
          </a:p>
        </p:txBody>
      </p:sp>
      <p:sp>
        <p:nvSpPr>
          <p:cNvPr id="166913" name="Rectangle 3"/>
          <p:cNvSpPr>
            <a:spLocks noGrp="1" noChangeArrowheads="1"/>
          </p:cNvSpPr>
          <p:nvPr>
            <p:ph idx="1"/>
          </p:nvPr>
        </p:nvSpPr>
        <p:spPr>
          <a:xfrm>
            <a:off x="834323" y="838200"/>
            <a:ext cx="8309677" cy="6019800"/>
          </a:xfrm>
        </p:spPr>
        <p:txBody>
          <a:bodyPr>
            <a:normAutofit/>
          </a:bodyPr>
          <a:lstStyle/>
          <a:p>
            <a:r>
              <a:rPr lang="en-US" sz="3300" b="1" dirty="0" smtClean="0"/>
              <a:t>With industrialization came: crime, sickness, poverty, neglect &amp; abuse</a:t>
            </a:r>
          </a:p>
          <a:p>
            <a:r>
              <a:rPr lang="en-US" sz="3300" dirty="0" smtClean="0"/>
              <a:t>Many believed alcohol abuse was to blame</a:t>
            </a:r>
          </a:p>
          <a:p>
            <a:r>
              <a:rPr lang="en-US" sz="3300" b="1" dirty="0" smtClean="0"/>
              <a:t>Reformers advocated </a:t>
            </a:r>
            <a:r>
              <a:rPr lang="en-US" sz="3300" b="1" dirty="0"/>
              <a:t>for temperance (moderation) or prohibition (ban) of </a:t>
            </a:r>
            <a:r>
              <a:rPr lang="en-US" sz="3300" b="1" dirty="0" smtClean="0"/>
              <a:t>alcohol</a:t>
            </a:r>
          </a:p>
          <a:p>
            <a:pPr lvl="1"/>
            <a:r>
              <a:rPr lang="en-US" sz="3300" dirty="0"/>
              <a:t>C</a:t>
            </a:r>
            <a:r>
              <a:rPr lang="en-US" sz="3300" dirty="0" smtClean="0"/>
              <a:t>reated pamphlets, had public speakers and meetings to get people to pledge temperance</a:t>
            </a:r>
          </a:p>
        </p:txBody>
      </p:sp>
    </p:spTree>
    <p:extLst>
      <p:ext uri="{BB962C8B-B14F-4D97-AF65-F5344CB8AC3E}">
        <p14:creationId xmlns:p14="http://schemas.microsoft.com/office/powerpoint/2010/main" val="100564947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4876800"/>
          </a:xfrm>
        </p:spPr>
        <p:txBody>
          <a:bodyPr/>
          <a:lstStyle/>
          <a:p>
            <a:pPr algn="ctr"/>
            <a:r>
              <a:rPr lang="en-US" sz="4000" b="1" dirty="0" smtClean="0"/>
              <a:t>Think back all the way to Unit 1: </a:t>
            </a:r>
            <a:br>
              <a:rPr lang="en-US" sz="4000" b="1" dirty="0" smtClean="0"/>
            </a:br>
            <a:r>
              <a:rPr lang="en-US" sz="4000" b="1" dirty="0"/>
              <a:t/>
            </a:r>
            <a:br>
              <a:rPr lang="en-US" sz="4000" b="1" dirty="0"/>
            </a:br>
            <a:r>
              <a:rPr lang="en-US" sz="4000" b="1" dirty="0" smtClean="0"/>
              <a:t>Why did colonists first establish settlements along the EAST Coast of the US?</a:t>
            </a:r>
            <a:endParaRPr lang="en-US" sz="4000" b="1" dirty="0"/>
          </a:p>
        </p:txBody>
      </p:sp>
    </p:spTree>
    <p:extLst>
      <p:ext uri="{BB962C8B-B14F-4D97-AF65-F5344CB8AC3E}">
        <p14:creationId xmlns:p14="http://schemas.microsoft.com/office/powerpoint/2010/main" val="375776090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162" y="457200"/>
            <a:ext cx="7970837" cy="1143000"/>
          </a:xfrm>
        </p:spPr>
        <p:txBody>
          <a:bodyPr/>
          <a:lstStyle/>
          <a:p>
            <a:r>
              <a:rPr lang="en-US" sz="4200" b="1" dirty="0" smtClean="0">
                <a:solidFill>
                  <a:schemeClr val="accent1">
                    <a:lumMod val="75000"/>
                  </a:schemeClr>
                </a:solidFill>
              </a:rPr>
              <a:t>School House Rock: Elbow Room</a:t>
            </a:r>
            <a:endParaRPr lang="en-US" sz="4200" b="1" dirty="0">
              <a:solidFill>
                <a:schemeClr val="accent1">
                  <a:lumMod val="75000"/>
                </a:schemeClr>
              </a:solidFill>
            </a:endParaRPr>
          </a:p>
        </p:txBody>
      </p:sp>
      <p:sp>
        <p:nvSpPr>
          <p:cNvPr id="3" name="Content Placeholder 2"/>
          <p:cNvSpPr>
            <a:spLocks noGrp="1"/>
          </p:cNvSpPr>
          <p:nvPr>
            <p:ph idx="1"/>
          </p:nvPr>
        </p:nvSpPr>
        <p:spPr/>
        <p:txBody>
          <a:bodyPr/>
          <a:lstStyle/>
          <a:p>
            <a:r>
              <a:rPr lang="en-US" dirty="0" smtClean="0"/>
              <a:t>According to the video, why did Americans need more “Elbow Room”?</a:t>
            </a:r>
          </a:p>
          <a:p>
            <a:r>
              <a:rPr lang="en-US" dirty="0" smtClean="0"/>
              <a:t>The song goes </a:t>
            </a:r>
            <a:r>
              <a:rPr lang="en-US" i="1" dirty="0" smtClean="0"/>
              <a:t>“The way was opened up for folds with bravery, There were plenty of fights, To win land rights, But the West was meant to be; It was out Manifest Destiny!” </a:t>
            </a:r>
            <a:r>
              <a:rPr lang="en-US" dirty="0" smtClean="0"/>
              <a:t>What does the phrase “Manifest Destiny” mean?</a:t>
            </a:r>
            <a:endParaRPr lang="en-US" dirty="0"/>
          </a:p>
        </p:txBody>
      </p:sp>
    </p:spTree>
    <p:extLst>
      <p:ext uri="{BB962C8B-B14F-4D97-AF65-F5344CB8AC3E}">
        <p14:creationId xmlns:p14="http://schemas.microsoft.com/office/powerpoint/2010/main" val="389507491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000" b="1" dirty="0" smtClean="0">
                <a:solidFill>
                  <a:schemeClr val="accent1">
                    <a:lumMod val="75000"/>
                  </a:schemeClr>
                </a:solidFill>
              </a:rPr>
              <a:t>Manifest Destiny</a:t>
            </a:r>
            <a:endParaRPr lang="en-US" sz="5000" b="1" dirty="0">
              <a:solidFill>
                <a:schemeClr val="accent1">
                  <a:lumMod val="75000"/>
                </a:schemeClr>
              </a:solidFill>
            </a:endParaRPr>
          </a:p>
        </p:txBody>
      </p:sp>
      <p:sp>
        <p:nvSpPr>
          <p:cNvPr id="3" name="Content Placeholder 2"/>
          <p:cNvSpPr>
            <a:spLocks noGrp="1"/>
          </p:cNvSpPr>
          <p:nvPr>
            <p:ph idx="1"/>
          </p:nvPr>
        </p:nvSpPr>
        <p:spPr>
          <a:xfrm>
            <a:off x="1173163" y="1981200"/>
            <a:ext cx="7772400" cy="1524000"/>
          </a:xfrm>
        </p:spPr>
        <p:txBody>
          <a:bodyPr/>
          <a:lstStyle/>
          <a:p>
            <a:pPr marL="0" indent="0" algn="ctr">
              <a:buNone/>
            </a:pPr>
            <a:r>
              <a:rPr lang="en-US" sz="4000" dirty="0" smtClean="0"/>
              <a:t>Manifest: Clear or obvious</a:t>
            </a:r>
          </a:p>
          <a:p>
            <a:pPr marL="0" indent="0" algn="ctr">
              <a:buNone/>
            </a:pPr>
            <a:r>
              <a:rPr lang="en-US" sz="4000" dirty="0" smtClean="0"/>
              <a:t>Destiny: Future or Fate</a:t>
            </a:r>
            <a:endParaRPr lang="en-US" sz="4000" dirty="0"/>
          </a:p>
        </p:txBody>
      </p:sp>
    </p:spTree>
    <p:extLst>
      <p:ext uri="{BB962C8B-B14F-4D97-AF65-F5344CB8AC3E}">
        <p14:creationId xmlns:p14="http://schemas.microsoft.com/office/powerpoint/2010/main" val="17576815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bwMode="auto">
          <a:xfrm>
            <a:off x="1192213" y="0"/>
            <a:ext cx="7951787"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sz="3400" dirty="0">
                <a:latin typeface="Helvetica" charset="0"/>
                <a:cs typeface="Helvetica" charset="0"/>
              </a:rPr>
              <a:t>John </a:t>
            </a:r>
            <a:r>
              <a:rPr lang="en-US" sz="3400" dirty="0" err="1">
                <a:latin typeface="Helvetica" charset="0"/>
                <a:cs typeface="Helvetica" charset="0"/>
              </a:rPr>
              <a:t>Gast</a:t>
            </a:r>
            <a:r>
              <a:rPr lang="en-US" sz="3400" dirty="0">
                <a:latin typeface="Helvetica" charset="0"/>
                <a:cs typeface="Helvetica" charset="0"/>
              </a:rPr>
              <a:t>, American Progress, 1872</a:t>
            </a:r>
          </a:p>
        </p:txBody>
      </p:sp>
      <p:pic>
        <p:nvPicPr>
          <p:cNvPr id="2" name="Picture 1" descr="John+Gast,+American+Progress.jpg"/>
          <p:cNvPicPr>
            <a:picLocks noChangeAspect="1"/>
          </p:cNvPicPr>
          <p:nvPr/>
        </p:nvPicPr>
        <p:blipFill rotWithShape="1">
          <a:blip r:embed="rId3">
            <a:extLst>
              <a:ext uri="{28A0092B-C50C-407E-A947-70E740481C1C}">
                <a14:useLocalDpi xmlns:a14="http://schemas.microsoft.com/office/drawing/2010/main" val="0"/>
              </a:ext>
            </a:extLst>
          </a:blip>
          <a:srcRect l="2873" r="3502" b="7103"/>
          <a:stretch/>
        </p:blipFill>
        <p:spPr>
          <a:xfrm>
            <a:off x="762000" y="655874"/>
            <a:ext cx="8348085" cy="6212404"/>
          </a:xfrm>
          <a:prstGeom prst="rect">
            <a:avLst/>
          </a:prstGeom>
        </p:spPr>
      </p:pic>
    </p:spTree>
    <p:extLst>
      <p:ext uri="{BB962C8B-B14F-4D97-AF65-F5344CB8AC3E}">
        <p14:creationId xmlns:p14="http://schemas.microsoft.com/office/powerpoint/2010/main" val="135478597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Manifest Destiny still exist?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4317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908" y="1356"/>
            <a:ext cx="7772400" cy="1598843"/>
          </a:xfrm>
        </p:spPr>
        <p:txBody>
          <a:bodyPr/>
          <a:lstStyle/>
          <a:p>
            <a:pPr algn="ctr"/>
            <a:r>
              <a:rPr lang="en-US" b="1" dirty="0" smtClean="0"/>
              <a:t>Unit 4 Test Recovery  </a:t>
            </a:r>
            <a:br>
              <a:rPr lang="en-US" b="1" dirty="0" smtClean="0"/>
            </a:br>
            <a:r>
              <a:rPr lang="en-US" b="1" dirty="0" smtClean="0"/>
              <a:t>Due THURSDAY</a:t>
            </a:r>
            <a:endParaRPr lang="en-US" b="1" dirty="0"/>
          </a:p>
        </p:txBody>
      </p:sp>
      <p:sp>
        <p:nvSpPr>
          <p:cNvPr id="3" name="Content Placeholder 2"/>
          <p:cNvSpPr>
            <a:spLocks noGrp="1"/>
          </p:cNvSpPr>
          <p:nvPr>
            <p:ph idx="1"/>
          </p:nvPr>
        </p:nvSpPr>
        <p:spPr>
          <a:xfrm>
            <a:off x="1173163" y="1981200"/>
            <a:ext cx="7772400" cy="4876800"/>
          </a:xfrm>
        </p:spPr>
        <p:txBody>
          <a:bodyPr/>
          <a:lstStyle/>
          <a:p>
            <a:r>
              <a:rPr lang="en-US" sz="3300" dirty="0" smtClean="0"/>
              <a:t>Worried about your Unit 4 test?</a:t>
            </a:r>
          </a:p>
          <a:p>
            <a:r>
              <a:rPr lang="en-US" sz="3300" dirty="0" smtClean="0"/>
              <a:t>Earn up to 29 points! Maximum is half of the points missed (ex. 80 on your test means you can only earn up to 10 points to be added back to the test).</a:t>
            </a:r>
          </a:p>
          <a:p>
            <a:r>
              <a:rPr lang="en-US" sz="3300" dirty="0" smtClean="0"/>
              <a:t>Follow all instructions</a:t>
            </a:r>
          </a:p>
          <a:p>
            <a:r>
              <a:rPr lang="en-US" sz="3300" dirty="0" smtClean="0"/>
              <a:t>Do NOT Google the answers or copy from the internet.</a:t>
            </a:r>
          </a:p>
          <a:p>
            <a:endParaRPr lang="en-US" sz="3300" dirty="0" smtClean="0"/>
          </a:p>
          <a:p>
            <a:endParaRPr lang="en-US" sz="3300" dirty="0"/>
          </a:p>
        </p:txBody>
      </p:sp>
    </p:spTree>
    <p:extLst>
      <p:ext uri="{BB962C8B-B14F-4D97-AF65-F5344CB8AC3E}">
        <p14:creationId xmlns:p14="http://schemas.microsoft.com/office/powerpoint/2010/main" val="103108424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772400" cy="533400"/>
          </a:xfrm>
        </p:spPr>
        <p:txBody>
          <a:bodyPr/>
          <a:lstStyle/>
          <a:p>
            <a:pPr algn="ctr"/>
            <a:r>
              <a:rPr lang="en-US" sz="3000" b="1" dirty="0" smtClean="0"/>
              <a:t>Manifest Destiny and TEXAS</a:t>
            </a:r>
            <a:endParaRPr lang="en-US" sz="3000" b="1" dirty="0"/>
          </a:p>
        </p:txBody>
      </p:sp>
      <p:pic>
        <p:nvPicPr>
          <p:cNvPr id="5" name="Picture 4" descr="u-30086_lg.jpg"/>
          <p:cNvPicPr>
            <a:picLocks noChangeAspect="1"/>
          </p:cNvPicPr>
          <p:nvPr/>
        </p:nvPicPr>
        <p:blipFill rotWithShape="1">
          <a:blip r:embed="rId3">
            <a:extLst>
              <a:ext uri="{28A0092B-C50C-407E-A947-70E740481C1C}">
                <a14:useLocalDpi xmlns:a14="http://schemas.microsoft.com/office/drawing/2010/main" val="0"/>
              </a:ext>
            </a:extLst>
          </a:blip>
          <a:srcRect t="2429" b="9829"/>
          <a:stretch/>
        </p:blipFill>
        <p:spPr>
          <a:xfrm>
            <a:off x="609600" y="650768"/>
            <a:ext cx="8519134" cy="6209112"/>
          </a:xfrm>
          <a:prstGeom prst="rect">
            <a:avLst/>
          </a:prstGeom>
        </p:spPr>
      </p:pic>
    </p:spTree>
    <p:extLst>
      <p:ext uri="{BB962C8B-B14F-4D97-AF65-F5344CB8AC3E}">
        <p14:creationId xmlns:p14="http://schemas.microsoft.com/office/powerpoint/2010/main" val="25048228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914400" y="32657"/>
            <a:ext cx="8229600" cy="1143000"/>
          </a:xfrm>
        </p:spPr>
        <p:txBody>
          <a:bodyPr/>
          <a:lstStyle/>
          <a:p>
            <a:r>
              <a:rPr lang="en-US" dirty="0" smtClean="0">
                <a:latin typeface="Times New Roman" charset="0"/>
              </a:rPr>
              <a:t> </a:t>
            </a:r>
            <a:r>
              <a:rPr lang="en-US" dirty="0">
                <a:latin typeface="Times New Roman" charset="0"/>
              </a:rPr>
              <a:t>#</a:t>
            </a:r>
            <a:r>
              <a:rPr lang="en-US" dirty="0" smtClean="0">
                <a:latin typeface="Times New Roman" charset="0"/>
              </a:rPr>
              <a:t>2</a:t>
            </a:r>
            <a:endParaRPr lang="en-US" dirty="0">
              <a:latin typeface="Times New Roman" charset="0"/>
            </a:endParaRPr>
          </a:p>
        </p:txBody>
      </p:sp>
      <p:sp>
        <p:nvSpPr>
          <p:cNvPr id="10242" name="Content Placeholder 2"/>
          <p:cNvSpPr>
            <a:spLocks noGrp="1"/>
          </p:cNvSpPr>
          <p:nvPr>
            <p:ph idx="1"/>
          </p:nvPr>
        </p:nvSpPr>
        <p:spPr>
          <a:xfrm>
            <a:off x="1600200" y="990600"/>
            <a:ext cx="7543800" cy="5867400"/>
          </a:xfrm>
        </p:spPr>
        <p:txBody>
          <a:bodyPr/>
          <a:lstStyle/>
          <a:p>
            <a:r>
              <a:rPr lang="en-US" sz="3400" dirty="0">
                <a:latin typeface="Arial" charset="0"/>
              </a:rPr>
              <a:t>Thomas Jefferson opposed Alexander Hamilton's plan to create a national bank primarily because the plan would do which of the following?</a:t>
            </a:r>
          </a:p>
          <a:p>
            <a:pPr marL="971550" lvl="1" indent="-514350">
              <a:buFont typeface="Times New Roman" charset="0"/>
              <a:buAutoNum type="alphaLcPeriod"/>
            </a:pPr>
            <a:r>
              <a:rPr lang="en-US" sz="3400" dirty="0">
                <a:latin typeface="Arial" charset="0"/>
              </a:rPr>
              <a:t>Weaken the nation's currency</a:t>
            </a:r>
          </a:p>
          <a:p>
            <a:pPr marL="971550" lvl="1" indent="-514350">
              <a:buFont typeface="Times New Roman" charset="0"/>
              <a:buAutoNum type="alphaLcPeriod"/>
            </a:pPr>
            <a:r>
              <a:rPr lang="en-US" sz="3400" dirty="0">
                <a:latin typeface="Arial" charset="0"/>
              </a:rPr>
              <a:t>Increase the national debt</a:t>
            </a:r>
          </a:p>
          <a:p>
            <a:pPr marL="971550" lvl="1" indent="-514350">
              <a:buFont typeface="Times New Roman" charset="0"/>
              <a:buAutoNum type="alphaLcPeriod"/>
            </a:pPr>
            <a:r>
              <a:rPr lang="en-US" sz="3400" dirty="0">
                <a:latin typeface="Arial" charset="0"/>
              </a:rPr>
              <a:t>Promote the interests of farmers</a:t>
            </a:r>
          </a:p>
          <a:p>
            <a:pPr marL="971550" lvl="1" indent="-514350">
              <a:buFont typeface="Times New Roman" charset="0"/>
              <a:buAutoNum type="alphaLcPeriod"/>
            </a:pPr>
            <a:r>
              <a:rPr lang="en-US" sz="3400" dirty="0">
                <a:latin typeface="Arial" charset="0"/>
              </a:rPr>
              <a:t>Support using a loose interpretation of the Constitution</a:t>
            </a:r>
          </a:p>
          <a:p>
            <a:endParaRPr lang="en-US" sz="3400" dirty="0">
              <a:latin typeface="Arial" charset="0"/>
            </a:endParaRPr>
          </a:p>
        </p:txBody>
      </p:sp>
    </p:spTree>
    <p:extLst>
      <p:ext uri="{BB962C8B-B14F-4D97-AF65-F5344CB8AC3E}">
        <p14:creationId xmlns:p14="http://schemas.microsoft.com/office/powerpoint/2010/main" val="1195147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899886" y="14514"/>
            <a:ext cx="8229600" cy="1143000"/>
          </a:xfrm>
        </p:spPr>
        <p:txBody>
          <a:bodyPr/>
          <a:lstStyle/>
          <a:p>
            <a:r>
              <a:rPr lang="en-US" dirty="0" smtClean="0">
                <a:latin typeface="Times New Roman" charset="0"/>
              </a:rPr>
              <a:t>#14</a:t>
            </a:r>
            <a:endParaRPr lang="en-US" dirty="0">
              <a:latin typeface="Times New Roman" charset="0"/>
            </a:endParaRPr>
          </a:p>
        </p:txBody>
      </p:sp>
      <p:sp>
        <p:nvSpPr>
          <p:cNvPr id="3" name="Content Placeholder 2"/>
          <p:cNvSpPr>
            <a:spLocks noGrp="1"/>
          </p:cNvSpPr>
          <p:nvPr>
            <p:ph idx="1"/>
          </p:nvPr>
        </p:nvSpPr>
        <p:spPr>
          <a:xfrm>
            <a:off x="1524000" y="1066800"/>
            <a:ext cx="7620000" cy="5059363"/>
          </a:xfrm>
        </p:spPr>
        <p:txBody>
          <a:bodyPr/>
          <a:lstStyle/>
          <a:p>
            <a:pPr marL="0" indent="0">
              <a:buFont typeface="Arial" charset="0"/>
              <a:buNone/>
              <a:defRPr/>
            </a:pPr>
            <a:r>
              <a:rPr lang="en-US" sz="2300" dirty="0">
                <a:cs typeface="+mn-cs"/>
              </a:rPr>
              <a:t>Why is Jefferson sometimes considered a hypocritical president?  CHOOSE TWO ANSWERS.</a:t>
            </a:r>
          </a:p>
          <a:p>
            <a:pPr marL="457200" indent="-457200">
              <a:buFont typeface="+mj-lt"/>
              <a:buAutoNum type="alphaLcPeriod"/>
              <a:defRPr/>
            </a:pPr>
            <a:r>
              <a:rPr lang="en-US" sz="2300" dirty="0">
                <a:cs typeface="+mn-cs"/>
              </a:rPr>
              <a:t>While supporting loose interpretation of the Constitution, he signed the Louisiana Purchase which required strict interpretation of the Constitution.</a:t>
            </a:r>
          </a:p>
          <a:p>
            <a:pPr marL="457200" indent="-457200">
              <a:buFont typeface="+mj-lt"/>
              <a:buAutoNum type="alphaLcPeriod"/>
              <a:defRPr/>
            </a:pPr>
            <a:r>
              <a:rPr lang="en-US" sz="2300" dirty="0">
                <a:cs typeface="+mn-cs"/>
              </a:rPr>
              <a:t>While supporting strict interpretation of the Constitution, he signed the Louisiana Purchase which required loose interpretation of the Constitution.</a:t>
            </a:r>
          </a:p>
          <a:p>
            <a:pPr marL="457200" indent="-457200">
              <a:buFont typeface="+mj-lt"/>
              <a:buAutoNum type="alphaLcPeriod"/>
              <a:defRPr/>
            </a:pPr>
            <a:r>
              <a:rPr lang="en-US" sz="2300" dirty="0">
                <a:cs typeface="+mn-cs"/>
              </a:rPr>
              <a:t>While writing that “all men are created equal” in the Declaration of Independence, he personally owned slaves</a:t>
            </a:r>
          </a:p>
          <a:p>
            <a:pPr marL="457200" indent="-457200">
              <a:buFont typeface="+mj-lt"/>
              <a:buAutoNum type="alphaLcPeriod"/>
              <a:defRPr/>
            </a:pPr>
            <a:r>
              <a:rPr lang="en-US" sz="2300" dirty="0">
                <a:cs typeface="+mn-cs"/>
              </a:rPr>
              <a:t>While allowing slavery in the Constitution and as president, he condemned slavery in his personal life</a:t>
            </a:r>
          </a:p>
          <a:p>
            <a:pPr>
              <a:defRPr/>
            </a:pPr>
            <a:endParaRPr lang="en-US" sz="2300" dirty="0">
              <a:cs typeface="+mn-cs"/>
            </a:endParaRPr>
          </a:p>
        </p:txBody>
      </p:sp>
    </p:spTree>
    <p:extLst>
      <p:ext uri="{BB962C8B-B14F-4D97-AF65-F5344CB8AC3E}">
        <p14:creationId xmlns:p14="http://schemas.microsoft.com/office/powerpoint/2010/main" val="26815889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914400" y="0"/>
            <a:ext cx="8229600" cy="1143000"/>
          </a:xfrm>
        </p:spPr>
        <p:txBody>
          <a:bodyPr/>
          <a:lstStyle/>
          <a:p>
            <a:r>
              <a:rPr lang="en-US" dirty="0" smtClean="0">
                <a:latin typeface="Times New Roman" charset="0"/>
              </a:rPr>
              <a:t>#17 see timeline--NCFE </a:t>
            </a:r>
            <a:r>
              <a:rPr lang="en-US" dirty="0">
                <a:latin typeface="Times New Roman" charset="0"/>
              </a:rPr>
              <a:t>question</a:t>
            </a:r>
          </a:p>
        </p:txBody>
      </p:sp>
      <p:sp>
        <p:nvSpPr>
          <p:cNvPr id="14338" name="Content Placeholder 2"/>
          <p:cNvSpPr>
            <a:spLocks noGrp="1"/>
          </p:cNvSpPr>
          <p:nvPr>
            <p:ph idx="1"/>
          </p:nvPr>
        </p:nvSpPr>
        <p:spPr>
          <a:xfrm>
            <a:off x="1981200" y="1219200"/>
            <a:ext cx="7162800" cy="5638800"/>
          </a:xfrm>
        </p:spPr>
        <p:txBody>
          <a:bodyPr/>
          <a:lstStyle/>
          <a:p>
            <a:pPr marL="0" indent="0">
              <a:buFont typeface="Arial" charset="0"/>
              <a:buNone/>
            </a:pPr>
            <a:r>
              <a:rPr lang="en-US" sz="2300" dirty="0">
                <a:latin typeface="Arial" charset="0"/>
              </a:rPr>
              <a:t>To what extent did the Whiskey Rebellion have a lasting impact on the power of the federal government?</a:t>
            </a:r>
          </a:p>
          <a:p>
            <a:pPr marL="914400" lvl="1" indent="-457200">
              <a:buFont typeface="Times New Roman" charset="0"/>
              <a:buAutoNum type="alphaLcPeriod"/>
            </a:pPr>
            <a:r>
              <a:rPr lang="en-US" sz="2300" dirty="0">
                <a:latin typeface="Arial" charset="0"/>
              </a:rPr>
              <a:t>The power of the federal government to regulate commerce was increased when President Washington placed a tax on distillers.</a:t>
            </a:r>
          </a:p>
          <a:p>
            <a:pPr marL="914400" lvl="1" indent="-457200">
              <a:buFont typeface="Times New Roman" charset="0"/>
              <a:buAutoNum type="alphaLcPeriod"/>
            </a:pPr>
            <a:r>
              <a:rPr lang="en-US" sz="2300" dirty="0">
                <a:latin typeface="Arial" charset="0"/>
              </a:rPr>
              <a:t>President Washington′s use of federal troops asserted the supremacy of the national government over state governments.</a:t>
            </a:r>
          </a:p>
          <a:p>
            <a:pPr marL="914400" lvl="1" indent="-457200">
              <a:buFont typeface="Times New Roman" charset="0"/>
              <a:buAutoNum type="alphaLcPeriod"/>
            </a:pPr>
            <a:r>
              <a:rPr lang="en-US" sz="2300" dirty="0">
                <a:latin typeface="Arial" charset="0"/>
              </a:rPr>
              <a:t>The power of the Treasury Department was increased by charging a license fee for distillers.</a:t>
            </a:r>
          </a:p>
          <a:p>
            <a:pPr marL="914400" lvl="1" indent="-457200">
              <a:buFont typeface="Times New Roman" charset="0"/>
              <a:buAutoNum type="alphaLcPeriod"/>
            </a:pPr>
            <a:r>
              <a:rPr lang="en-US" sz="2300" dirty="0">
                <a:latin typeface="Arial" charset="0"/>
              </a:rPr>
              <a:t>Federal troops used to stop the rebellion became the nation′s permanent military force.</a:t>
            </a:r>
          </a:p>
          <a:p>
            <a:pPr marL="0" indent="0">
              <a:buFont typeface="Arial" charset="0"/>
              <a:buNone/>
            </a:pPr>
            <a:endParaRPr lang="en-US" sz="2300" dirty="0">
              <a:latin typeface="Arial" charset="0"/>
            </a:endParaRPr>
          </a:p>
        </p:txBody>
      </p:sp>
    </p:spTree>
    <p:extLst>
      <p:ext uri="{BB962C8B-B14F-4D97-AF65-F5344CB8AC3E}">
        <p14:creationId xmlns:p14="http://schemas.microsoft.com/office/powerpoint/2010/main" val="11292086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914400" y="0"/>
            <a:ext cx="8229600" cy="1143000"/>
          </a:xfrm>
        </p:spPr>
        <p:txBody>
          <a:bodyPr/>
          <a:lstStyle/>
          <a:p>
            <a:r>
              <a:rPr lang="en-US" dirty="0">
                <a:latin typeface="Times New Roman" charset="0"/>
              </a:rPr>
              <a:t>A - #</a:t>
            </a:r>
            <a:r>
              <a:rPr lang="en-US" dirty="0" smtClean="0">
                <a:latin typeface="Times New Roman" charset="0"/>
              </a:rPr>
              <a:t>18---NCFE </a:t>
            </a:r>
            <a:r>
              <a:rPr lang="en-US" dirty="0">
                <a:latin typeface="Times New Roman" charset="0"/>
              </a:rPr>
              <a:t>question</a:t>
            </a:r>
          </a:p>
        </p:txBody>
      </p:sp>
      <p:sp>
        <p:nvSpPr>
          <p:cNvPr id="3" name="Content Placeholder 2"/>
          <p:cNvSpPr>
            <a:spLocks noGrp="1"/>
          </p:cNvSpPr>
          <p:nvPr>
            <p:ph idx="1"/>
          </p:nvPr>
        </p:nvSpPr>
        <p:spPr>
          <a:xfrm>
            <a:off x="914400" y="1066800"/>
            <a:ext cx="8229600" cy="5791200"/>
          </a:xfrm>
        </p:spPr>
        <p:txBody>
          <a:bodyPr/>
          <a:lstStyle/>
          <a:p>
            <a:pPr>
              <a:defRPr/>
            </a:pPr>
            <a:r>
              <a:rPr lang="en-US" sz="2400" dirty="0">
                <a:cs typeface="+mn-cs"/>
              </a:rPr>
              <a:t>Read the passage below</a:t>
            </a:r>
            <a:r>
              <a:rPr lang="en-US" sz="2400" dirty="0" smtClean="0">
                <a:cs typeface="+mn-cs"/>
              </a:rPr>
              <a:t>. </a:t>
            </a:r>
            <a:r>
              <a:rPr lang="en-US" sz="2400" dirty="0">
                <a:cs typeface="+mn-cs"/>
              </a:rPr>
              <a:t>Then, answer the question that follows</a:t>
            </a:r>
            <a:r>
              <a:rPr lang="en-US" sz="2400" dirty="0" smtClean="0">
                <a:cs typeface="+mn-cs"/>
              </a:rPr>
              <a:t>.</a:t>
            </a:r>
            <a:endParaRPr lang="en-US" sz="2400" dirty="0">
              <a:cs typeface="+mn-cs"/>
            </a:endParaRPr>
          </a:p>
          <a:p>
            <a:pPr>
              <a:defRPr/>
            </a:pPr>
            <a:r>
              <a:rPr lang="en-US" sz="2400" i="1" dirty="0">
                <a:cs typeface="+mn-cs"/>
              </a:rPr>
              <a:t>And, for extending the fundamental principles of civil and religious liberty, which form the basis whereon these republicans, their laws and constitutions are erected; to fix and establish those principles as the basis of all laws, constitutions, and governments, which forever hereafter shall be formed in the said territory</a:t>
            </a:r>
            <a:r>
              <a:rPr lang="en-US" sz="2400" b="1" i="1" dirty="0">
                <a:cs typeface="+mn-cs"/>
              </a:rPr>
              <a:t>: to provide also for the establishment of States</a:t>
            </a:r>
            <a:r>
              <a:rPr lang="en-US" sz="2400" i="1" dirty="0">
                <a:cs typeface="+mn-cs"/>
              </a:rPr>
              <a:t>, and permanent government therein, and for their admission to a share in the federal council on an equal footing with the original States, at as early periods as may be consistent with the general interest.                                                                                                      </a:t>
            </a:r>
            <a:r>
              <a:rPr lang="en-US" sz="2400" dirty="0">
                <a:cs typeface="+mn-cs"/>
              </a:rPr>
              <a:t>-Sec. 13 of the Northwest Ordinance, 1787</a:t>
            </a:r>
          </a:p>
          <a:p>
            <a:pPr marL="0" indent="0">
              <a:buFont typeface="Arial" charset="0"/>
              <a:buNone/>
              <a:defRPr/>
            </a:pPr>
            <a:endParaRPr lang="en-US" sz="2400" dirty="0">
              <a:cs typeface="+mn-cs"/>
            </a:endParaRPr>
          </a:p>
        </p:txBody>
      </p:sp>
    </p:spTree>
    <p:extLst>
      <p:ext uri="{BB962C8B-B14F-4D97-AF65-F5344CB8AC3E}">
        <p14:creationId xmlns:p14="http://schemas.microsoft.com/office/powerpoint/2010/main" val="4961881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914400" y="0"/>
            <a:ext cx="8229600" cy="1143000"/>
          </a:xfrm>
        </p:spPr>
        <p:txBody>
          <a:bodyPr/>
          <a:lstStyle/>
          <a:p>
            <a:r>
              <a:rPr lang="en-US" dirty="0" smtClean="0">
                <a:latin typeface="Times New Roman" charset="0"/>
              </a:rPr>
              <a:t>#18</a:t>
            </a:r>
            <a:endParaRPr lang="en-US" dirty="0">
              <a:latin typeface="Times New Roman" charset="0"/>
            </a:endParaRPr>
          </a:p>
        </p:txBody>
      </p:sp>
      <p:sp>
        <p:nvSpPr>
          <p:cNvPr id="18434" name="Content Placeholder 2"/>
          <p:cNvSpPr>
            <a:spLocks noGrp="1"/>
          </p:cNvSpPr>
          <p:nvPr>
            <p:ph idx="1"/>
          </p:nvPr>
        </p:nvSpPr>
        <p:spPr>
          <a:xfrm>
            <a:off x="914400" y="1066800"/>
            <a:ext cx="8229600" cy="5486400"/>
          </a:xfrm>
        </p:spPr>
        <p:txBody>
          <a:bodyPr/>
          <a:lstStyle/>
          <a:p>
            <a:pPr marL="0" indent="0">
              <a:buFont typeface="Arial" charset="0"/>
              <a:buNone/>
            </a:pPr>
            <a:r>
              <a:rPr lang="en-US" dirty="0">
                <a:latin typeface="Arial" charset="0"/>
              </a:rPr>
              <a:t>How did the Northwest Ordinance of 1787 influence settlement patterns?</a:t>
            </a:r>
          </a:p>
          <a:p>
            <a:pPr marL="971550" lvl="1" indent="-514350">
              <a:buFont typeface="Times New Roman" charset="0"/>
              <a:buAutoNum type="alphaLcPeriod"/>
            </a:pPr>
            <a:r>
              <a:rPr lang="en-US" sz="3200" dirty="0">
                <a:latin typeface="Arial" charset="0"/>
              </a:rPr>
              <a:t>It established a plan for surveying land west of the Appalachians.</a:t>
            </a:r>
          </a:p>
          <a:p>
            <a:pPr marL="971550" lvl="1" indent="-514350">
              <a:buFont typeface="Times New Roman" charset="0"/>
              <a:buAutoNum type="alphaLcPeriod"/>
            </a:pPr>
            <a:r>
              <a:rPr lang="en-US" sz="3200" dirty="0">
                <a:latin typeface="Arial" charset="0"/>
              </a:rPr>
              <a:t>It provided a procedure for admitting new states into the Union.</a:t>
            </a:r>
          </a:p>
          <a:p>
            <a:pPr marL="971550" lvl="1" indent="-514350">
              <a:buFont typeface="Times New Roman" charset="0"/>
              <a:buAutoNum type="alphaLcPeriod"/>
            </a:pPr>
            <a:r>
              <a:rPr lang="en-US" sz="3200" dirty="0">
                <a:latin typeface="Arial" charset="0"/>
              </a:rPr>
              <a:t>It settled the conflict over colonial land claims to the west.</a:t>
            </a:r>
          </a:p>
          <a:p>
            <a:pPr marL="971550" lvl="1" indent="-514350">
              <a:buFont typeface="Times New Roman" charset="0"/>
              <a:buAutoNum type="alphaLcPeriod"/>
            </a:pPr>
            <a:r>
              <a:rPr lang="en-US" sz="3200" dirty="0">
                <a:latin typeface="Arial" charset="0"/>
              </a:rPr>
              <a:t>It established reservations for American Indians who lived on public lands.</a:t>
            </a:r>
          </a:p>
          <a:p>
            <a:pPr marL="0" indent="0">
              <a:buFont typeface="Arial" charset="0"/>
              <a:buNone/>
            </a:pPr>
            <a:endParaRPr lang="en-US" dirty="0">
              <a:latin typeface="Arial" charset="0"/>
            </a:endParaRPr>
          </a:p>
        </p:txBody>
      </p:sp>
    </p:spTree>
    <p:extLst>
      <p:ext uri="{BB962C8B-B14F-4D97-AF65-F5344CB8AC3E}">
        <p14:creationId xmlns:p14="http://schemas.microsoft.com/office/powerpoint/2010/main" val="743125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914400" y="0"/>
            <a:ext cx="8229600" cy="1143000"/>
          </a:xfrm>
        </p:spPr>
        <p:txBody>
          <a:bodyPr/>
          <a:lstStyle/>
          <a:p>
            <a:r>
              <a:rPr lang="en-US" dirty="0" smtClean="0">
                <a:latin typeface="Times New Roman" charset="0"/>
              </a:rPr>
              <a:t>#20----NCFE </a:t>
            </a:r>
            <a:r>
              <a:rPr lang="en-US" dirty="0">
                <a:latin typeface="Times New Roman" charset="0"/>
              </a:rPr>
              <a:t>question</a:t>
            </a:r>
          </a:p>
        </p:txBody>
      </p:sp>
      <p:sp>
        <p:nvSpPr>
          <p:cNvPr id="20482" name="Content Placeholder 2"/>
          <p:cNvSpPr>
            <a:spLocks noGrp="1"/>
          </p:cNvSpPr>
          <p:nvPr>
            <p:ph idx="1"/>
          </p:nvPr>
        </p:nvSpPr>
        <p:spPr>
          <a:xfrm>
            <a:off x="838200" y="1219200"/>
            <a:ext cx="8305800" cy="5638800"/>
          </a:xfrm>
        </p:spPr>
        <p:txBody>
          <a:bodyPr/>
          <a:lstStyle/>
          <a:p>
            <a:pPr marL="0" indent="0">
              <a:buFont typeface="Arial" charset="0"/>
              <a:buNone/>
            </a:pPr>
            <a:r>
              <a:rPr lang="en-US" sz="2200" dirty="0" smtClean="0">
                <a:latin typeface="Arial" charset="0"/>
              </a:rPr>
              <a:t>How </a:t>
            </a:r>
            <a:r>
              <a:rPr lang="en-US" sz="2200" dirty="0">
                <a:latin typeface="Arial" charset="0"/>
              </a:rPr>
              <a:t>does the chart above, which shows the tally of </a:t>
            </a:r>
            <a:r>
              <a:rPr lang="en-US" sz="2200" dirty="0" smtClean="0">
                <a:latin typeface="Arial" charset="0"/>
              </a:rPr>
              <a:t>Electoral College </a:t>
            </a:r>
            <a:r>
              <a:rPr lang="en-US" sz="2200" dirty="0">
                <a:latin typeface="Arial" charset="0"/>
              </a:rPr>
              <a:t>votes for the election of 1800, represent a key turning </a:t>
            </a:r>
            <a:r>
              <a:rPr lang="en-US" sz="2200" dirty="0" smtClean="0">
                <a:latin typeface="Arial" charset="0"/>
              </a:rPr>
              <a:t>point </a:t>
            </a:r>
            <a:r>
              <a:rPr lang="en-US" sz="2200" dirty="0">
                <a:latin typeface="Arial" charset="0"/>
              </a:rPr>
              <a:t>in U.S. history?</a:t>
            </a:r>
          </a:p>
          <a:p>
            <a:pPr marL="914400" lvl="1" indent="-457200">
              <a:buFont typeface="Times New Roman" charset="0"/>
              <a:buAutoNum type="alphaLcPeriod"/>
            </a:pPr>
            <a:r>
              <a:rPr lang="en-US" sz="2200" dirty="0">
                <a:latin typeface="Arial" charset="0"/>
              </a:rPr>
              <a:t>As a result of negotiation in the House of Representatives, Thomas Jefferson became president, this marking the first peaceful transition of executive power in U.S. history.</a:t>
            </a:r>
          </a:p>
          <a:p>
            <a:pPr marL="914400" lvl="1" indent="-457200">
              <a:buFont typeface="Times New Roman" charset="0"/>
              <a:buAutoNum type="alphaLcPeriod"/>
            </a:pPr>
            <a:r>
              <a:rPr lang="en-US" sz="2200" dirty="0">
                <a:latin typeface="Arial" charset="0"/>
              </a:rPr>
              <a:t>As a result of a tie in Electoral College votes between Thomas Jefferson and Aaron Burr, both took power as co-presidents, marking the only time in U.S. history with two concurrent presidents.</a:t>
            </a:r>
          </a:p>
          <a:p>
            <a:pPr marL="914400" lvl="1" indent="-457200">
              <a:buFont typeface="Times New Roman" charset="0"/>
              <a:buAutoNum type="alphaLcPeriod"/>
            </a:pPr>
            <a:r>
              <a:rPr lang="en-US" sz="2200" dirty="0">
                <a:latin typeface="Arial" charset="0"/>
              </a:rPr>
              <a:t>As a result of negotiation in the U.S. Senate, Thomas Jefferson became president John Adams became vice president.</a:t>
            </a:r>
          </a:p>
          <a:p>
            <a:pPr marL="914400" lvl="1" indent="-457200">
              <a:buFont typeface="Times New Roman" charset="0"/>
              <a:buAutoNum type="alphaLcPeriod"/>
            </a:pPr>
            <a:r>
              <a:rPr lang="en-US" sz="2200" dirty="0">
                <a:latin typeface="Arial" charset="0"/>
              </a:rPr>
              <a:t>As a result of a tie in Electoral College votes, the House of Representatives called for a national referendum.</a:t>
            </a:r>
          </a:p>
          <a:p>
            <a:pPr marL="0" indent="0">
              <a:buFont typeface="Arial" charset="0"/>
              <a:buNone/>
            </a:pPr>
            <a:endParaRPr lang="en-US" sz="2200" dirty="0">
              <a:latin typeface="Arial" charset="0"/>
            </a:endParaRPr>
          </a:p>
        </p:txBody>
      </p:sp>
    </p:spTree>
    <p:extLst>
      <p:ext uri="{BB962C8B-B14F-4D97-AF65-F5344CB8AC3E}">
        <p14:creationId xmlns:p14="http://schemas.microsoft.com/office/powerpoint/2010/main" val="19795066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01069011">
  <a:themeElements>
    <a:clrScheme name="Office Them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Office Them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TM01069011</Template>
  <TotalTime>4727</TotalTime>
  <Words>1909</Words>
  <Application>Microsoft Macintosh PowerPoint</Application>
  <PresentationFormat>On-screen Show (4:3)</PresentationFormat>
  <Paragraphs>203</Paragraphs>
  <Slides>30</Slides>
  <Notes>21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TM01069011</vt:lpstr>
      <vt:lpstr>Welcome back!  Please find your new seat!</vt:lpstr>
      <vt:lpstr>American I</vt:lpstr>
      <vt:lpstr>Unit 4 Test Recovery   Due THURSDAY</vt:lpstr>
      <vt:lpstr> #2</vt:lpstr>
      <vt:lpstr>#14</vt:lpstr>
      <vt:lpstr>#17 see timeline--NCFE question</vt:lpstr>
      <vt:lpstr>A - #18---NCFE question</vt:lpstr>
      <vt:lpstr>#18</vt:lpstr>
      <vt:lpstr>#20----NCFE question</vt:lpstr>
      <vt:lpstr>#25</vt:lpstr>
      <vt:lpstr>NCFE Review</vt:lpstr>
      <vt:lpstr>Quick review – Unit 5</vt:lpstr>
      <vt:lpstr>Andrew Jackson</vt:lpstr>
      <vt:lpstr>Andrew Jackson</vt:lpstr>
      <vt:lpstr>Reform</vt:lpstr>
      <vt:lpstr>2nd Great Awakening</vt:lpstr>
      <vt:lpstr>African Americans in the 2nd Great Awakening</vt:lpstr>
      <vt:lpstr>New Religious Groups Form</vt:lpstr>
      <vt:lpstr>Religious Discrimination</vt:lpstr>
      <vt:lpstr>Utopian Communities</vt:lpstr>
      <vt:lpstr>Transcendentalism</vt:lpstr>
      <vt:lpstr>Reforming Education</vt:lpstr>
      <vt:lpstr>Penitentiary Movement</vt:lpstr>
      <vt:lpstr>Temperance Movement</vt:lpstr>
      <vt:lpstr>Think back all the way to Unit 1:   Why did colonists first establish settlements along the EAST Coast of the US?</vt:lpstr>
      <vt:lpstr>School House Rock: Elbow Room</vt:lpstr>
      <vt:lpstr>Manifest Destiny</vt:lpstr>
      <vt:lpstr>John Gast, American Progress, 1872</vt:lpstr>
      <vt:lpstr>Does Manifest Destiny still exist?</vt:lpstr>
      <vt:lpstr>Manifest Destiny and TEXAS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Get out your Do Now 2. Turn in any missing work</dc:title>
  <dc:subject/>
  <dc:creator/>
  <cp:keywords/>
  <dc:description/>
  <cp:lastModifiedBy>Julia Maurer</cp:lastModifiedBy>
  <cp:revision>39</cp:revision>
  <cp:lastPrinted>1601-01-01T00:00:00Z</cp:lastPrinted>
  <dcterms:created xsi:type="dcterms:W3CDTF">1601-01-01T00:00:00Z</dcterms:created>
  <dcterms:modified xsi:type="dcterms:W3CDTF">2020-01-07T01:43:55Z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TC010690111033</vt:lpwstr>
  </property>
</Properties>
</file>