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9"/>
  </p:notesMasterIdLst>
  <p:sldIdLst>
    <p:sldId id="256" r:id="rId2"/>
    <p:sldId id="257" r:id="rId3"/>
    <p:sldId id="281" r:id="rId4"/>
    <p:sldId id="259" r:id="rId5"/>
    <p:sldId id="282" r:id="rId6"/>
    <p:sldId id="283" r:id="rId7"/>
    <p:sldId id="284" r:id="rId8"/>
    <p:sldId id="285" r:id="rId9"/>
    <p:sldId id="286" r:id="rId10"/>
    <p:sldId id="287" r:id="rId11"/>
    <p:sldId id="288" r:id="rId12"/>
    <p:sldId id="263" r:id="rId13"/>
    <p:sldId id="261" r:id="rId14"/>
    <p:sldId id="262" r:id="rId15"/>
    <p:sldId id="264" r:id="rId16"/>
    <p:sldId id="265" r:id="rId17"/>
    <p:sldId id="266" r:id="rId18"/>
    <p:sldId id="267" r:id="rId19"/>
    <p:sldId id="268" r:id="rId20"/>
    <p:sldId id="269" r:id="rId21"/>
    <p:sldId id="270" r:id="rId22"/>
    <p:sldId id="276" r:id="rId23"/>
    <p:sldId id="271" r:id="rId24"/>
    <p:sldId id="277" r:id="rId25"/>
    <p:sldId id="272" r:id="rId26"/>
    <p:sldId id="278" r:id="rId27"/>
    <p:sldId id="27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2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E6A660E-12E4-D74C-9A89-A8454B015D42}" type="datetimeFigureOut">
              <a:rPr lang="en-US" smtClean="0"/>
              <a:t>3/13/18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FB35677-B42F-7E48-AAF7-B974A311212D}" type="slidenum">
              <a:rPr lang="en-US" smtClean="0"/>
              <a:t>‹#›</a:t>
            </a:fld>
            <a:endParaRPr lang="en-US"/>
          </a:p>
        </p:txBody>
      </p:sp>
    </p:spTree>
    <p:extLst>
      <p:ext uri="{BB962C8B-B14F-4D97-AF65-F5344CB8AC3E}">
        <p14:creationId xmlns:p14="http://schemas.microsoft.com/office/powerpoint/2010/main" val="1645083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1st</a:t>
            </a:r>
          </a:p>
        </p:txBody>
      </p:sp>
      <p:sp>
        <p:nvSpPr>
          <p:cNvPr id="4" name="Slide Number Placeholder 3"/>
          <p:cNvSpPr>
            <a:spLocks noGrp="1"/>
          </p:cNvSpPr>
          <p:nvPr>
            <p:ph type="sldNum" sz="quarter" idx="5"/>
          </p:nvPr>
        </p:nvSpPr>
        <p:spPr/>
        <p:txBody>
          <a:bodyPr/>
          <a:lstStyle/>
          <a:p>
            <a:pPr>
              <a:defRPr/>
            </a:pPr>
            <a:fld id="{36AB750A-807C-EB49-8A03-F7CFB449A47C}"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91340-8851-B445-BE87-EB2AE6D538CB}"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back to CNN 10</a:t>
            </a:r>
            <a:r>
              <a:rPr lang="en-US" baseline="0" dirty="0" smtClean="0"/>
              <a:t> – does the leader of Saudi Arabia seem to be feared or loved?</a:t>
            </a:r>
            <a:endParaRPr lang="en-US" dirty="0"/>
          </a:p>
        </p:txBody>
      </p:sp>
      <p:sp>
        <p:nvSpPr>
          <p:cNvPr id="4" name="Slide Number Placeholder 3"/>
          <p:cNvSpPr>
            <a:spLocks noGrp="1"/>
          </p:cNvSpPr>
          <p:nvPr>
            <p:ph type="sldNum" sz="quarter" idx="10"/>
          </p:nvPr>
        </p:nvSpPr>
        <p:spPr/>
        <p:txBody>
          <a:bodyPr/>
          <a:lstStyle/>
          <a:p>
            <a:fld id="{27E6A801-C131-184D-9E51-61F6CFB57BF2}" type="slidenum">
              <a:rPr lang="en-US" smtClean="0"/>
              <a:t>11</a:t>
            </a:fld>
            <a:endParaRPr lang="en-US"/>
          </a:p>
        </p:txBody>
      </p:sp>
    </p:spTree>
    <p:extLst>
      <p:ext uri="{BB962C8B-B14F-4D97-AF65-F5344CB8AC3E}">
        <p14:creationId xmlns:p14="http://schemas.microsoft.com/office/powerpoint/2010/main" val="155197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677-B42F-7E48-AAF7-B974A311212D}" type="slidenum">
              <a:rPr lang="en-US" smtClean="0"/>
              <a:t>12</a:t>
            </a:fld>
            <a:endParaRPr lang="en-US"/>
          </a:p>
        </p:txBody>
      </p:sp>
    </p:spTree>
    <p:extLst>
      <p:ext uri="{BB962C8B-B14F-4D97-AF65-F5344CB8AC3E}">
        <p14:creationId xmlns:p14="http://schemas.microsoft.com/office/powerpoint/2010/main" val="118701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mankind</a:t>
            </a:r>
            <a:r>
              <a:rPr lang="en-US" baseline="0" dirty="0" smtClean="0"/>
              <a:t> story of us video clip</a:t>
            </a:r>
            <a:endParaRPr lang="en-US" dirty="0"/>
          </a:p>
        </p:txBody>
      </p:sp>
      <p:sp>
        <p:nvSpPr>
          <p:cNvPr id="4" name="Slide Number Placeholder 3"/>
          <p:cNvSpPr>
            <a:spLocks noGrp="1"/>
          </p:cNvSpPr>
          <p:nvPr>
            <p:ph type="sldNum" sz="quarter" idx="10"/>
          </p:nvPr>
        </p:nvSpPr>
        <p:spPr/>
        <p:txBody>
          <a:bodyPr/>
          <a:lstStyle/>
          <a:p>
            <a:fld id="{0FB35677-B42F-7E48-AAF7-B974A311212D}" type="slidenum">
              <a:rPr lang="en-US" smtClean="0"/>
              <a:t>20</a:t>
            </a:fld>
            <a:endParaRPr lang="en-US"/>
          </a:p>
        </p:txBody>
      </p:sp>
    </p:spTree>
    <p:extLst>
      <p:ext uri="{BB962C8B-B14F-4D97-AF65-F5344CB8AC3E}">
        <p14:creationId xmlns:p14="http://schemas.microsoft.com/office/powerpoint/2010/main" val="154700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1515,</a:t>
            </a:r>
            <a:r>
              <a:rPr lang="en-US" baseline="0" dirty="0" smtClean="0"/>
              <a:t> for the first time since the Roman Empire, a Rhinoceros was brought to Europe. It was shipped from India for the King of Portugal and displayed for the public. Durer never saw the animal but instead based his drawing on another persons description. Durer’s depiction of the rhinoceros was incredibly popular and was circulated throughout Europe. For centuries it appeared in science texts and student texts until another rhinoceros was brought to the continent in 1751. Though Durer’s illustration has errors, like the horn on the animal’s back, it demonstrates the influential power of art and printing through its ability to shape how Europeans imagined one animal for hundreds of years.</a:t>
            </a:r>
          </a:p>
          <a:p>
            <a:endParaRPr lang="en-US" baseline="0" dirty="0" smtClean="0"/>
          </a:p>
          <a:p>
            <a:r>
              <a:rPr lang="en-US" baseline="0" dirty="0" smtClean="0"/>
              <a:t>What does the story of </a:t>
            </a:r>
            <a:r>
              <a:rPr lang="en-US" baseline="0" dirty="0" err="1" smtClean="0"/>
              <a:t>Durers</a:t>
            </a:r>
            <a:r>
              <a:rPr lang="en-US" baseline="0" dirty="0" smtClean="0"/>
              <a:t> rhinoceros tell you about northern Europe during the 1500s, and the impact of the printing press on art and the communication of knowledge?</a:t>
            </a:r>
            <a:endParaRPr lang="en-US" dirty="0"/>
          </a:p>
        </p:txBody>
      </p:sp>
      <p:sp>
        <p:nvSpPr>
          <p:cNvPr id="4" name="Slide Number Placeholder 3"/>
          <p:cNvSpPr>
            <a:spLocks noGrp="1"/>
          </p:cNvSpPr>
          <p:nvPr>
            <p:ph type="sldNum" sz="quarter" idx="10"/>
          </p:nvPr>
        </p:nvSpPr>
        <p:spPr/>
        <p:txBody>
          <a:bodyPr/>
          <a:lstStyle/>
          <a:p>
            <a:fld id="{0FB35677-B42F-7E48-AAF7-B974A311212D}" type="slidenum">
              <a:rPr lang="en-US" smtClean="0"/>
              <a:t>26</a:t>
            </a:fld>
            <a:endParaRPr lang="en-US"/>
          </a:p>
        </p:txBody>
      </p:sp>
    </p:spTree>
    <p:extLst>
      <p:ext uri="{BB962C8B-B14F-4D97-AF65-F5344CB8AC3E}">
        <p14:creationId xmlns:p14="http://schemas.microsoft.com/office/powerpoint/2010/main" val="245715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0E86EE-3F9D-5540-98D0-2A3B7212B406}" type="slidenum">
              <a:rPr lang="en-US"/>
              <a:pPr>
                <a:defRPr/>
              </a:pPr>
              <a:t>‹#›</a:t>
            </a:fld>
            <a:endParaRPr lang="en-US"/>
          </a:p>
        </p:txBody>
      </p:sp>
    </p:spTree>
    <p:extLst>
      <p:ext uri="{BB962C8B-B14F-4D97-AF65-F5344CB8AC3E}">
        <p14:creationId xmlns:p14="http://schemas.microsoft.com/office/powerpoint/2010/main" val="28817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3/13/18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3/13/18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3/13/18</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8229600" cy="2593975"/>
          </a:xfrm>
        </p:spPr>
        <p:txBody>
          <a:bodyPr/>
          <a:lstStyle/>
          <a:p>
            <a:r>
              <a:rPr lang="en-US" sz="5500" dirty="0" smtClean="0"/>
              <a:t>1. </a:t>
            </a:r>
            <a:r>
              <a:rPr lang="en-US" sz="5500" dirty="0" smtClean="0"/>
              <a:t>Get </a:t>
            </a:r>
            <a:r>
              <a:rPr lang="en-US" sz="5500" dirty="0" smtClean="0"/>
              <a:t>out your Do Now</a:t>
            </a:r>
            <a:endParaRPr lang="en-US" sz="5500" dirty="0"/>
          </a:p>
        </p:txBody>
      </p:sp>
      <p:sp>
        <p:nvSpPr>
          <p:cNvPr id="3" name="Subtitle 2"/>
          <p:cNvSpPr>
            <a:spLocks noGrp="1"/>
          </p:cNvSpPr>
          <p:nvPr>
            <p:ph type="subTitle" idx="1"/>
          </p:nvPr>
        </p:nvSpPr>
        <p:spPr/>
        <p:txBody>
          <a:bodyPr/>
          <a:lstStyle/>
          <a:p>
            <a:r>
              <a:rPr lang="en-US" dirty="0" smtClean="0"/>
              <a:t>Happy </a:t>
            </a:r>
            <a:r>
              <a:rPr lang="en-US" dirty="0" smtClean="0"/>
              <a:t>Wednesday</a:t>
            </a:r>
            <a:endParaRPr lang="en-US" dirty="0"/>
          </a:p>
        </p:txBody>
      </p:sp>
    </p:spTree>
    <p:extLst>
      <p:ext uri="{BB962C8B-B14F-4D97-AF65-F5344CB8AC3E}">
        <p14:creationId xmlns:p14="http://schemas.microsoft.com/office/powerpoint/2010/main" val="2342176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1">
                    <a:lumMod val="50000"/>
                  </a:schemeClr>
                </a:solidFill>
              </a:rPr>
              <a:t>Machiavelli</a:t>
            </a:r>
            <a:endParaRPr lang="en-US" b="1" dirty="0">
              <a:solidFill>
                <a:schemeClr val="accent1">
                  <a:lumMod val="50000"/>
                </a:schemeClr>
              </a:solidFill>
            </a:endParaRPr>
          </a:p>
        </p:txBody>
      </p:sp>
      <p:sp>
        <p:nvSpPr>
          <p:cNvPr id="48130" name="Content Placeholder 2"/>
          <p:cNvSpPr>
            <a:spLocks noGrp="1"/>
          </p:cNvSpPr>
          <p:nvPr>
            <p:ph idx="1"/>
          </p:nvPr>
        </p:nvSpPr>
        <p:spPr>
          <a:xfrm>
            <a:off x="0" y="1224744"/>
            <a:ext cx="8460154" cy="5633256"/>
          </a:xfrm>
        </p:spPr>
        <p:txBody>
          <a:bodyPr>
            <a:normAutofit fontScale="92500" lnSpcReduction="10000"/>
          </a:bodyPr>
          <a:lstStyle/>
          <a:p>
            <a:pPr marL="0" indent="0">
              <a:lnSpc>
                <a:spcPct val="150000"/>
              </a:lnSpc>
              <a:buFontTx/>
              <a:buNone/>
            </a:pPr>
            <a:r>
              <a:rPr lang="en-US" sz="3300" dirty="0"/>
              <a:t> </a:t>
            </a:r>
            <a:r>
              <a:rPr lang="en-US" sz="3300" i="1" dirty="0"/>
              <a:t>A prince . . . ought to choose the fox and the lion; because the lion cannot defend himself against traps and the fox cannot </a:t>
            </a:r>
            <a:r>
              <a:rPr lang="en-US" sz="3300" i="1" dirty="0" smtClean="0"/>
              <a:t>defend </a:t>
            </a:r>
            <a:r>
              <a:rPr lang="en-US" sz="3300" i="1" dirty="0"/>
              <a:t>himself against wolves. Therefore, it is necessary to be a fox to discover the traps and a lion to terrify the wolves. Those who rely simply on the lion do not understand this.” </a:t>
            </a:r>
            <a:endParaRPr lang="en-US" sz="3300" dirty="0"/>
          </a:p>
          <a:p>
            <a:pPr marL="0" indent="0">
              <a:lnSpc>
                <a:spcPct val="150000"/>
              </a:lnSpc>
              <a:buFontTx/>
              <a:buNone/>
            </a:pPr>
            <a:r>
              <a:rPr lang="en-US" sz="3300" dirty="0"/>
              <a:t>      -- </a:t>
            </a:r>
            <a:r>
              <a:rPr lang="en-US" sz="3300" dirty="0" err="1"/>
              <a:t>Niccolo</a:t>
            </a:r>
            <a:r>
              <a:rPr lang="en-US" sz="3300" dirty="0"/>
              <a:t> Machiavelli, </a:t>
            </a:r>
            <a:r>
              <a:rPr lang="en-US" sz="3300" i="1" dirty="0"/>
              <a:t>The Prince </a:t>
            </a:r>
            <a:r>
              <a:rPr lang="en-US" sz="3300" dirty="0"/>
              <a:t>(1513) </a:t>
            </a:r>
          </a:p>
        </p:txBody>
      </p:sp>
    </p:spTree>
    <p:extLst>
      <p:ext uri="{BB962C8B-B14F-4D97-AF65-F5344CB8AC3E}">
        <p14:creationId xmlns:p14="http://schemas.microsoft.com/office/powerpoint/2010/main" val="42944583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440615" cy="1143000"/>
          </a:xfrm>
        </p:spPr>
        <p:txBody>
          <a:bodyPr/>
          <a:lstStyle/>
          <a:p>
            <a:pPr algn="ctr">
              <a:defRPr/>
            </a:pPr>
            <a:r>
              <a:rPr lang="en-US" sz="3100" b="1" dirty="0" smtClean="0">
                <a:solidFill>
                  <a:schemeClr val="accent1">
                    <a:lumMod val="50000"/>
                  </a:schemeClr>
                </a:solidFill>
              </a:rPr>
              <a:t>Machiavelli – in your notes answer the following</a:t>
            </a:r>
            <a:endParaRPr lang="en-US" sz="3100" b="1" dirty="0">
              <a:solidFill>
                <a:schemeClr val="accent1">
                  <a:lumMod val="50000"/>
                </a:schemeClr>
              </a:solidFill>
            </a:endParaRPr>
          </a:p>
        </p:txBody>
      </p:sp>
      <p:sp>
        <p:nvSpPr>
          <p:cNvPr id="49154" name="Content Placeholder 2"/>
          <p:cNvSpPr>
            <a:spLocks noGrp="1"/>
          </p:cNvSpPr>
          <p:nvPr>
            <p:ph idx="1"/>
          </p:nvPr>
        </p:nvSpPr>
        <p:spPr>
          <a:xfrm>
            <a:off x="0" y="1417638"/>
            <a:ext cx="8440614" cy="5440362"/>
          </a:xfrm>
        </p:spPr>
        <p:txBody>
          <a:bodyPr>
            <a:normAutofit/>
          </a:bodyPr>
          <a:lstStyle/>
          <a:p>
            <a:pPr marL="514350" indent="-514350">
              <a:buFontTx/>
              <a:buAutoNum type="arabicPeriod"/>
            </a:pPr>
            <a:r>
              <a:rPr lang="en-US" sz="3300" dirty="0"/>
              <a:t>Do you </a:t>
            </a:r>
            <a:r>
              <a:rPr lang="en-US" sz="3300" i="1" dirty="0"/>
              <a:t>agree</a:t>
            </a:r>
            <a:r>
              <a:rPr lang="en-US" sz="3300" dirty="0"/>
              <a:t> with Machiavelli that it is more important that </a:t>
            </a:r>
            <a:r>
              <a:rPr lang="en-US" sz="3300" b="1" dirty="0"/>
              <a:t>a ruler be feared than loved</a:t>
            </a:r>
            <a:r>
              <a:rPr lang="en-US" sz="3300" dirty="0"/>
              <a:t>? Explain your answer. </a:t>
            </a:r>
          </a:p>
          <a:p>
            <a:pPr marL="514350" indent="-514350">
              <a:buFontTx/>
              <a:buAutoNum type="arabicPeriod"/>
            </a:pPr>
            <a:r>
              <a:rPr lang="en-US" sz="3300" dirty="0"/>
              <a:t>When do you feel it is appropriate for a ruler to be a fox, and when is it appropriate to be a lion? In other words, when is it important to use </a:t>
            </a:r>
            <a:r>
              <a:rPr lang="en-US" sz="3300" i="1" dirty="0"/>
              <a:t>physical strength</a:t>
            </a:r>
            <a:r>
              <a:rPr lang="en-US" sz="3300" dirty="0"/>
              <a:t>, and when is it for a ruler their use their </a:t>
            </a:r>
            <a:r>
              <a:rPr lang="en-US" sz="3300" i="1" dirty="0"/>
              <a:t>wits</a:t>
            </a:r>
            <a:r>
              <a:rPr lang="en-US" sz="3300" dirty="0"/>
              <a:t>? </a:t>
            </a:r>
            <a:endParaRPr lang="en-US" sz="3300" dirty="0" smtClean="0"/>
          </a:p>
          <a:p>
            <a:pPr marL="514350" indent="-514350">
              <a:buFontTx/>
              <a:buAutoNum type="arabicPeriod"/>
            </a:pPr>
            <a:r>
              <a:rPr lang="en-US" sz="3300" dirty="0" smtClean="0"/>
              <a:t>How might Machiavelli’s writing impact how leaders govern their states?</a:t>
            </a:r>
            <a:endParaRPr lang="en-US" sz="3300" dirty="0"/>
          </a:p>
        </p:txBody>
      </p:sp>
    </p:spTree>
    <p:extLst>
      <p:ext uri="{BB962C8B-B14F-4D97-AF65-F5344CB8AC3E}">
        <p14:creationId xmlns:p14="http://schemas.microsoft.com/office/powerpoint/2010/main" val="36170816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a:defRPr/>
            </a:pPr>
            <a:r>
              <a:rPr lang="en-US" b="1" u="sng" dirty="0">
                <a:solidFill>
                  <a:schemeClr val="accent5">
                    <a:lumMod val="90000"/>
                  </a:schemeClr>
                </a:solidFill>
              </a:rPr>
              <a:t>Humanism</a:t>
            </a:r>
          </a:p>
        </p:txBody>
      </p:sp>
      <p:sp>
        <p:nvSpPr>
          <p:cNvPr id="19458" name="Content Placeholder 2"/>
          <p:cNvSpPr>
            <a:spLocks noGrp="1"/>
          </p:cNvSpPr>
          <p:nvPr>
            <p:ph idx="1"/>
          </p:nvPr>
        </p:nvSpPr>
        <p:spPr>
          <a:xfrm>
            <a:off x="0" y="1600200"/>
            <a:ext cx="8077200" cy="4800600"/>
          </a:xfrm>
        </p:spPr>
        <p:txBody>
          <a:bodyPr>
            <a:normAutofit fontScale="92500" lnSpcReduction="20000"/>
          </a:bodyPr>
          <a:lstStyle/>
          <a:p>
            <a:r>
              <a:rPr lang="en-US" sz="4200" dirty="0">
                <a:solidFill>
                  <a:srgbClr val="6B6BCF"/>
                </a:solidFill>
              </a:rPr>
              <a:t>Philosophy emphasizing reason, scientific inquiry, and human fulfillment (importance) and often rejects the importance of religion</a:t>
            </a:r>
            <a:r>
              <a:rPr lang="en-US" sz="4200" dirty="0" smtClean="0">
                <a:solidFill>
                  <a:srgbClr val="6B6BCF"/>
                </a:solidFill>
              </a:rPr>
              <a:t>.</a:t>
            </a:r>
          </a:p>
          <a:p>
            <a:r>
              <a:rPr lang="en-US" sz="4200" dirty="0" smtClean="0">
                <a:solidFill>
                  <a:srgbClr val="6B6BCF"/>
                </a:solidFill>
              </a:rPr>
              <a:t>Humanist can still be religious but it may not be the priority in life.</a:t>
            </a:r>
            <a:endParaRPr lang="en-US" sz="4200" dirty="0">
              <a:solidFill>
                <a:srgbClr val="6B6BCF"/>
              </a:solidFill>
            </a:endParaRPr>
          </a:p>
          <a:p>
            <a:r>
              <a:rPr lang="en-US" sz="4200" dirty="0">
                <a:solidFill>
                  <a:srgbClr val="6B6BCF"/>
                </a:solidFill>
              </a:rPr>
              <a:t>The individual matters</a:t>
            </a:r>
            <a:r>
              <a:rPr lang="en-US" sz="4200" dirty="0" smtClean="0">
                <a:solidFill>
                  <a:srgbClr val="6B6BCF"/>
                </a:solidFill>
              </a:rPr>
              <a:t>!</a:t>
            </a:r>
          </a:p>
          <a:p>
            <a:r>
              <a:rPr lang="en-US" sz="4200" dirty="0" smtClean="0">
                <a:solidFill>
                  <a:srgbClr val="6B6BCF"/>
                </a:solidFill>
              </a:rPr>
              <a:t>Humanities – art, science, history, reading</a:t>
            </a:r>
            <a:endParaRPr lang="en-US" sz="4200" dirty="0">
              <a:solidFill>
                <a:srgbClr val="6B6BCF"/>
              </a:solidFill>
            </a:endParaRPr>
          </a:p>
        </p:txBody>
      </p:sp>
    </p:spTree>
    <p:extLst>
      <p:ext uri="{BB962C8B-B14F-4D97-AF65-F5344CB8AC3E}">
        <p14:creationId xmlns:p14="http://schemas.microsoft.com/office/powerpoint/2010/main" val="16977763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14"/>
            <a:ext cx="7620000" cy="1143000"/>
          </a:xfrm>
        </p:spPr>
        <p:txBody>
          <a:bodyPr/>
          <a:lstStyle/>
          <a:p>
            <a:pPr algn="ctr"/>
            <a:r>
              <a:rPr lang="en-US" b="1" dirty="0" smtClean="0"/>
              <a:t>Renaissance Role Play</a:t>
            </a:r>
            <a:endParaRPr lang="en-US" b="1" dirty="0"/>
          </a:p>
        </p:txBody>
      </p:sp>
      <p:sp>
        <p:nvSpPr>
          <p:cNvPr id="3" name="Content Placeholder 2"/>
          <p:cNvSpPr>
            <a:spLocks noGrp="1"/>
          </p:cNvSpPr>
          <p:nvPr>
            <p:ph idx="1"/>
          </p:nvPr>
        </p:nvSpPr>
        <p:spPr>
          <a:xfrm>
            <a:off x="0" y="1043301"/>
            <a:ext cx="8458058" cy="5814699"/>
          </a:xfrm>
        </p:spPr>
        <p:txBody>
          <a:bodyPr>
            <a:normAutofit/>
          </a:bodyPr>
          <a:lstStyle/>
          <a:p>
            <a:pPr marL="114300" indent="0">
              <a:lnSpc>
                <a:spcPct val="150000"/>
              </a:lnSpc>
              <a:buNone/>
            </a:pPr>
            <a:r>
              <a:rPr lang="en-US" sz="2400" dirty="0"/>
              <a:t>The </a:t>
            </a:r>
            <a:r>
              <a:rPr lang="en-US" sz="2400" b="1" dirty="0"/>
              <a:t>Italian</a:t>
            </a:r>
            <a:r>
              <a:rPr lang="en-US" sz="2400" dirty="0"/>
              <a:t> </a:t>
            </a:r>
            <a:r>
              <a:rPr lang="en-US" sz="2400" b="1" dirty="0"/>
              <a:t>Renaissance</a:t>
            </a:r>
            <a:r>
              <a:rPr lang="en-US" sz="2400" dirty="0"/>
              <a:t> roughly lasted from </a:t>
            </a:r>
            <a:r>
              <a:rPr lang="en-US" sz="2400" dirty="0" smtClean="0"/>
              <a:t>1300 </a:t>
            </a:r>
            <a:r>
              <a:rPr lang="en-US" sz="2400" dirty="0"/>
              <a:t>to </a:t>
            </a:r>
            <a:r>
              <a:rPr lang="en-US" sz="2400" dirty="0" smtClean="0"/>
              <a:t>1600</a:t>
            </a:r>
            <a:r>
              <a:rPr lang="en-US" sz="2400" dirty="0"/>
              <a:t>. During this era, </a:t>
            </a:r>
            <a:r>
              <a:rPr lang="en-US" sz="2400" b="1" dirty="0"/>
              <a:t>Italian</a:t>
            </a:r>
            <a:r>
              <a:rPr lang="en-US" sz="2400" dirty="0"/>
              <a:t> merchants formed commercial relationships with Middle Eastern traders and northern Europeans, so they acted as the </a:t>
            </a:r>
            <a:r>
              <a:rPr lang="en-US" sz="2400" b="1" dirty="0"/>
              <a:t>middle-men of Mediterranean trade</a:t>
            </a:r>
            <a:r>
              <a:rPr lang="en-US" sz="2400" dirty="0"/>
              <a:t>. The Italian merchants used their new wealth to pay for art, buildings, music, theater, copies of Greek and Roman texts that Muslims had preserved, and private tutors for their children. Many scientists could get funding for experiments and discoveries that went beyond what Greek, Roman, Indian, African, and Arab scientists had accomplished. </a:t>
            </a:r>
          </a:p>
          <a:p>
            <a:pPr>
              <a:lnSpc>
                <a:spcPct val="150000"/>
              </a:lnSpc>
            </a:pPr>
            <a:endParaRPr lang="en-US" sz="2400" dirty="0"/>
          </a:p>
        </p:txBody>
      </p:sp>
    </p:spTree>
    <p:extLst>
      <p:ext uri="{BB962C8B-B14F-4D97-AF65-F5344CB8AC3E}">
        <p14:creationId xmlns:p14="http://schemas.microsoft.com/office/powerpoint/2010/main" val="39005817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14"/>
            <a:ext cx="7620000" cy="814023"/>
          </a:xfrm>
        </p:spPr>
        <p:txBody>
          <a:bodyPr/>
          <a:lstStyle/>
          <a:p>
            <a:pPr algn="ctr"/>
            <a:r>
              <a:rPr lang="en-US" b="1" dirty="0" smtClean="0"/>
              <a:t>Renaissance Role Play</a:t>
            </a:r>
            <a:endParaRPr lang="en-US" b="1" dirty="0"/>
          </a:p>
        </p:txBody>
      </p:sp>
      <p:sp>
        <p:nvSpPr>
          <p:cNvPr id="3" name="Content Placeholder 2"/>
          <p:cNvSpPr>
            <a:spLocks noGrp="1"/>
          </p:cNvSpPr>
          <p:nvPr>
            <p:ph idx="1"/>
          </p:nvPr>
        </p:nvSpPr>
        <p:spPr>
          <a:xfrm>
            <a:off x="0" y="703095"/>
            <a:ext cx="8458058" cy="6154906"/>
          </a:xfrm>
        </p:spPr>
        <p:txBody>
          <a:bodyPr>
            <a:normAutofit lnSpcReduction="10000"/>
          </a:bodyPr>
          <a:lstStyle/>
          <a:p>
            <a:pPr marL="114300" indent="0">
              <a:lnSpc>
                <a:spcPct val="150000"/>
              </a:lnSpc>
              <a:buNone/>
            </a:pPr>
            <a:r>
              <a:rPr lang="en-US" sz="2400" b="1" dirty="0" smtClean="0"/>
              <a:t>Directions</a:t>
            </a:r>
            <a:r>
              <a:rPr lang="en-US" sz="2400" dirty="0" smtClean="0"/>
              <a:t>:</a:t>
            </a:r>
          </a:p>
          <a:p>
            <a:pPr>
              <a:lnSpc>
                <a:spcPct val="150000"/>
              </a:lnSpc>
            </a:pPr>
            <a:r>
              <a:rPr lang="en-US" sz="2400" dirty="0" smtClean="0"/>
              <a:t>You will take on the </a:t>
            </a:r>
            <a:r>
              <a:rPr lang="en-US" sz="2400" b="1" dirty="0" smtClean="0"/>
              <a:t>role</a:t>
            </a:r>
            <a:r>
              <a:rPr lang="en-US" sz="2400" dirty="0" smtClean="0"/>
              <a:t> of a person during the renaissance</a:t>
            </a:r>
          </a:p>
          <a:p>
            <a:pPr>
              <a:lnSpc>
                <a:spcPct val="150000"/>
              </a:lnSpc>
            </a:pPr>
            <a:r>
              <a:rPr lang="en-US" sz="2400" dirty="0" smtClean="0"/>
              <a:t>Based on your biography you must find individuals who can </a:t>
            </a:r>
            <a:r>
              <a:rPr lang="en-US" sz="2400" b="1" dirty="0" smtClean="0"/>
              <a:t>help you achieve your goals </a:t>
            </a:r>
            <a:r>
              <a:rPr lang="en-US" sz="2400" dirty="0" smtClean="0"/>
              <a:t>by working with them and making a plan about:</a:t>
            </a:r>
          </a:p>
          <a:p>
            <a:pPr lvl="1">
              <a:lnSpc>
                <a:spcPct val="150000"/>
              </a:lnSpc>
            </a:pPr>
            <a:r>
              <a:rPr lang="en-US" dirty="0"/>
              <a:t>What you will do for them</a:t>
            </a:r>
          </a:p>
          <a:p>
            <a:pPr lvl="1">
              <a:lnSpc>
                <a:spcPct val="150000"/>
              </a:lnSpc>
            </a:pPr>
            <a:r>
              <a:rPr lang="en-US" dirty="0"/>
              <a:t>What they will do for you</a:t>
            </a:r>
          </a:p>
          <a:p>
            <a:pPr lvl="1">
              <a:lnSpc>
                <a:spcPct val="150000"/>
              </a:lnSpc>
            </a:pPr>
            <a:r>
              <a:rPr lang="en-US" dirty="0"/>
              <a:t>How your plan shows </a:t>
            </a:r>
            <a:r>
              <a:rPr lang="en-US" b="1" dirty="0"/>
              <a:t>humanist</a:t>
            </a:r>
            <a:r>
              <a:rPr lang="en-US" dirty="0"/>
              <a:t> ideas of the </a:t>
            </a:r>
            <a:r>
              <a:rPr lang="en-US" dirty="0" smtClean="0"/>
              <a:t>Renaissance</a:t>
            </a:r>
          </a:p>
          <a:p>
            <a:pPr>
              <a:lnSpc>
                <a:spcPct val="150000"/>
              </a:lnSpc>
            </a:pPr>
            <a:r>
              <a:rPr lang="en-US" sz="2400" dirty="0" smtClean="0"/>
              <a:t>Then find another individual and make a second plan in the same way. You can also work with multiple people to work out plans that benefit a group.</a:t>
            </a:r>
            <a:endParaRPr lang="en-US" sz="2400" dirty="0"/>
          </a:p>
        </p:txBody>
      </p:sp>
    </p:spTree>
    <p:extLst>
      <p:ext uri="{BB962C8B-B14F-4D97-AF65-F5344CB8AC3E}">
        <p14:creationId xmlns:p14="http://schemas.microsoft.com/office/powerpoint/2010/main" val="3136149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en-US" sz="4000" b="1" dirty="0">
                <a:solidFill>
                  <a:srgbClr val="9ED3D7"/>
                </a:solidFill>
              </a:rPr>
              <a:t>Prove this statement by taking notes during the video</a:t>
            </a:r>
          </a:p>
        </p:txBody>
      </p:sp>
      <p:sp>
        <p:nvSpPr>
          <p:cNvPr id="3" name="Content Placeholder 2"/>
          <p:cNvSpPr>
            <a:spLocks noGrp="1"/>
          </p:cNvSpPr>
          <p:nvPr>
            <p:ph idx="1"/>
          </p:nvPr>
        </p:nvSpPr>
        <p:spPr>
          <a:xfrm>
            <a:off x="0" y="1905000"/>
            <a:ext cx="8480734" cy="4221163"/>
          </a:xfrm>
        </p:spPr>
        <p:txBody>
          <a:bodyPr/>
          <a:lstStyle/>
          <a:p>
            <a:pPr algn="ctr">
              <a:defRPr/>
            </a:pPr>
            <a:r>
              <a:rPr lang="en-US" sz="5500" i="1" dirty="0" smtClean="0">
                <a:solidFill>
                  <a:schemeClr val="accent5"/>
                </a:solidFill>
              </a:rPr>
              <a:t>Innovations from Asian and Islamic civilizations laid the foundation for the Renaissance.</a:t>
            </a:r>
            <a:endParaRPr lang="en-US" sz="5500" i="1" dirty="0">
              <a:solidFill>
                <a:schemeClr val="accent5"/>
              </a:solidFill>
            </a:endParaRPr>
          </a:p>
        </p:txBody>
      </p:sp>
    </p:spTree>
    <p:extLst>
      <p:ext uri="{BB962C8B-B14F-4D97-AF65-F5344CB8AC3E}">
        <p14:creationId xmlns:p14="http://schemas.microsoft.com/office/powerpoint/2010/main" val="16445682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34"/>
            <a:ext cx="8435383" cy="1143000"/>
          </a:xfrm>
        </p:spPr>
        <p:txBody>
          <a:bodyPr/>
          <a:lstStyle/>
          <a:p>
            <a:pPr algn="ctr"/>
            <a:r>
              <a:rPr lang="en-US" i="1" dirty="0" smtClean="0"/>
              <a:t>Why and how did the Renaissance spread outside of Italy?</a:t>
            </a:r>
            <a:endParaRPr lang="en-US" i="1" dirty="0"/>
          </a:p>
        </p:txBody>
      </p:sp>
      <p:sp>
        <p:nvSpPr>
          <p:cNvPr id="3" name="Content Placeholder 2"/>
          <p:cNvSpPr>
            <a:spLocks noGrp="1"/>
          </p:cNvSpPr>
          <p:nvPr>
            <p:ph idx="1"/>
          </p:nvPr>
        </p:nvSpPr>
        <p:spPr/>
        <p:txBody>
          <a:bodyPr>
            <a:normAutofit/>
          </a:bodyPr>
          <a:lstStyle/>
          <a:p>
            <a:pPr algn="ctr"/>
            <a:r>
              <a:rPr lang="en-US" sz="5500" dirty="0" smtClean="0"/>
              <a:t>The spread of wealth through </a:t>
            </a:r>
            <a:r>
              <a:rPr lang="en-US" sz="5500" b="1" dirty="0" smtClean="0"/>
              <a:t>trade</a:t>
            </a:r>
          </a:p>
          <a:p>
            <a:pPr algn="ctr"/>
            <a:r>
              <a:rPr lang="en-US" sz="5500" dirty="0" smtClean="0"/>
              <a:t>The invention of the </a:t>
            </a:r>
            <a:r>
              <a:rPr lang="en-US" sz="5500" b="1" dirty="0" smtClean="0"/>
              <a:t>printing press</a:t>
            </a:r>
            <a:endParaRPr lang="en-US" sz="5500" b="1" dirty="0"/>
          </a:p>
        </p:txBody>
      </p:sp>
    </p:spTree>
    <p:extLst>
      <p:ext uri="{BB962C8B-B14F-4D97-AF65-F5344CB8AC3E}">
        <p14:creationId xmlns:p14="http://schemas.microsoft.com/office/powerpoint/2010/main" val="3976025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
            <a:ext cx="8458058" cy="1143000"/>
          </a:xfrm>
        </p:spPr>
        <p:txBody>
          <a:bodyPr/>
          <a:lstStyle/>
          <a:p>
            <a:pPr algn="ctr"/>
            <a:r>
              <a:rPr lang="en-US" i="1" dirty="0" smtClean="0"/>
              <a:t>Reason #1: The spread of wealth through trade</a:t>
            </a:r>
            <a:endParaRPr lang="en-US" i="1" dirty="0"/>
          </a:p>
        </p:txBody>
      </p:sp>
      <p:pic>
        <p:nvPicPr>
          <p:cNvPr id="4" name="Content Placeholder 3" descr="Screen Shot 2018-03-12 at 5.36.24 PM.png"/>
          <p:cNvPicPr>
            <a:picLocks noGrp="1" noChangeAspect="1"/>
          </p:cNvPicPr>
          <p:nvPr>
            <p:ph idx="1"/>
          </p:nvPr>
        </p:nvPicPr>
        <p:blipFill>
          <a:blip r:embed="rId2">
            <a:extLst>
              <a:ext uri="{28A0092B-C50C-407E-A947-70E740481C1C}">
                <a14:useLocalDpi xmlns:a14="http://schemas.microsoft.com/office/drawing/2010/main" val="0"/>
              </a:ext>
            </a:extLst>
          </a:blip>
          <a:srcRect t="7954" b="7954"/>
          <a:stretch>
            <a:fillRect/>
          </a:stretch>
        </p:blipFill>
        <p:spPr>
          <a:xfrm>
            <a:off x="48247" y="1559819"/>
            <a:ext cx="8409811" cy="5298181"/>
          </a:xfrm>
        </p:spPr>
      </p:pic>
    </p:spTree>
    <p:extLst>
      <p:ext uri="{BB962C8B-B14F-4D97-AF65-F5344CB8AC3E}">
        <p14:creationId xmlns:p14="http://schemas.microsoft.com/office/powerpoint/2010/main" val="50882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
            <a:ext cx="8458058" cy="1143000"/>
          </a:xfrm>
        </p:spPr>
        <p:txBody>
          <a:bodyPr/>
          <a:lstStyle/>
          <a:p>
            <a:pPr algn="ctr"/>
            <a:r>
              <a:rPr lang="en-US" i="1" dirty="0" smtClean="0"/>
              <a:t>Reason #1: The spread of wealth through trade</a:t>
            </a:r>
            <a:endParaRPr lang="en-US" i="1" dirty="0"/>
          </a:p>
        </p:txBody>
      </p:sp>
      <p:sp>
        <p:nvSpPr>
          <p:cNvPr id="3" name="Content Placeholder 2"/>
          <p:cNvSpPr>
            <a:spLocks noGrp="1"/>
          </p:cNvSpPr>
          <p:nvPr>
            <p:ph idx="1"/>
          </p:nvPr>
        </p:nvSpPr>
        <p:spPr>
          <a:xfrm>
            <a:off x="0" y="1600200"/>
            <a:ext cx="5574666" cy="4800600"/>
          </a:xfrm>
        </p:spPr>
        <p:txBody>
          <a:bodyPr>
            <a:noAutofit/>
          </a:bodyPr>
          <a:lstStyle/>
          <a:p>
            <a:r>
              <a:rPr lang="en-US" sz="3300" dirty="0" smtClean="0"/>
              <a:t>Trade routes have existed since the Roman Empire</a:t>
            </a:r>
          </a:p>
          <a:p>
            <a:r>
              <a:rPr lang="en-US" sz="3300" dirty="0" smtClean="0"/>
              <a:t>Grew over time with new wealth and products traded after the Crusades.</a:t>
            </a:r>
          </a:p>
          <a:p>
            <a:r>
              <a:rPr lang="en-US" sz="3300" dirty="0" smtClean="0"/>
              <a:t>Large cities became centers of trade and banking</a:t>
            </a:r>
          </a:p>
          <a:p>
            <a:r>
              <a:rPr lang="en-US" sz="3300" dirty="0" smtClean="0"/>
              <a:t>Cities established wealthy merchants and bankers</a:t>
            </a:r>
            <a:endParaRPr lang="en-US" sz="3300" dirty="0"/>
          </a:p>
        </p:txBody>
      </p:sp>
      <p:sp>
        <p:nvSpPr>
          <p:cNvPr id="5" name="TextBox 4"/>
          <p:cNvSpPr txBox="1"/>
          <p:nvPr/>
        </p:nvSpPr>
        <p:spPr>
          <a:xfrm>
            <a:off x="5946310" y="2644784"/>
            <a:ext cx="2511748" cy="2631490"/>
          </a:xfrm>
          <a:prstGeom prst="rect">
            <a:avLst/>
          </a:prstGeom>
          <a:noFill/>
        </p:spPr>
        <p:txBody>
          <a:bodyPr wrap="square" rtlCol="0">
            <a:spAutoFit/>
          </a:bodyPr>
          <a:lstStyle/>
          <a:p>
            <a:pPr algn="ctr"/>
            <a:r>
              <a:rPr lang="en-US" sz="3300" b="1" dirty="0" smtClean="0">
                <a:solidFill>
                  <a:schemeClr val="accent3"/>
                </a:solidFill>
              </a:rPr>
              <a:t>What is the connection between wealth and art?</a:t>
            </a:r>
            <a:endParaRPr lang="en-US" sz="3300" b="1" dirty="0">
              <a:solidFill>
                <a:schemeClr val="accent3"/>
              </a:solidFill>
            </a:endParaRPr>
          </a:p>
        </p:txBody>
      </p:sp>
    </p:spTree>
    <p:extLst>
      <p:ext uri="{BB962C8B-B14F-4D97-AF65-F5344CB8AC3E}">
        <p14:creationId xmlns:p14="http://schemas.microsoft.com/office/powerpoint/2010/main" val="702409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4909" cy="836436"/>
          </a:xfrm>
        </p:spPr>
        <p:txBody>
          <a:bodyPr/>
          <a:lstStyle/>
          <a:p>
            <a:pPr algn="ctr"/>
            <a:r>
              <a:rPr lang="en-US" sz="3600" i="1" dirty="0" smtClean="0"/>
              <a:t>Reason #2: The invention of the printing press</a:t>
            </a:r>
            <a:endParaRPr lang="en-US" sz="3600" i="1" dirty="0"/>
          </a:p>
        </p:txBody>
      </p:sp>
      <p:sp>
        <p:nvSpPr>
          <p:cNvPr id="3" name="Content Placeholder 2"/>
          <p:cNvSpPr>
            <a:spLocks noGrp="1"/>
          </p:cNvSpPr>
          <p:nvPr>
            <p:ph idx="1"/>
          </p:nvPr>
        </p:nvSpPr>
        <p:spPr>
          <a:xfrm>
            <a:off x="-1" y="918660"/>
            <a:ext cx="8454909" cy="2241209"/>
          </a:xfrm>
        </p:spPr>
        <p:txBody>
          <a:bodyPr>
            <a:normAutofit lnSpcReduction="10000"/>
          </a:bodyPr>
          <a:lstStyle/>
          <a:p>
            <a:r>
              <a:rPr lang="en-US" sz="2700" dirty="0" smtClean="0"/>
              <a:t>By 1300, papermaking and printing technology reached Europe from China and the Middle East</a:t>
            </a:r>
          </a:p>
          <a:p>
            <a:r>
              <a:rPr lang="en-US" sz="2700" dirty="0" smtClean="0"/>
              <a:t>Pushed China and the Middle East into the golden ages</a:t>
            </a:r>
          </a:p>
          <a:p>
            <a:r>
              <a:rPr lang="en-US" sz="2700" dirty="0" smtClean="0"/>
              <a:t>Helped preserve Greek and Roman learned</a:t>
            </a:r>
          </a:p>
          <a:p>
            <a:r>
              <a:rPr lang="en-US" sz="2700" dirty="0" smtClean="0"/>
              <a:t>Johannes Gutenberg invented the printing press</a:t>
            </a:r>
            <a:endParaRPr lang="en-US" sz="2700" dirty="0"/>
          </a:p>
        </p:txBody>
      </p:sp>
      <p:pic>
        <p:nvPicPr>
          <p:cNvPr id="4" name="Picture 3" descr="Screen Shot 2018-03-12 at 5.4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47" y="3159428"/>
            <a:ext cx="7433285" cy="3698571"/>
          </a:xfrm>
          <a:prstGeom prst="rect">
            <a:avLst/>
          </a:prstGeom>
        </p:spPr>
      </p:pic>
    </p:spTree>
    <p:extLst>
      <p:ext uri="{BB962C8B-B14F-4D97-AF65-F5344CB8AC3E}">
        <p14:creationId xmlns:p14="http://schemas.microsoft.com/office/powerpoint/2010/main" val="127437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CNN 10</a:t>
            </a:r>
            <a:endParaRPr lang="en-US" b="1" dirty="0"/>
          </a:p>
        </p:txBody>
      </p:sp>
      <p:sp>
        <p:nvSpPr>
          <p:cNvPr id="3" name="Content Placeholder 2"/>
          <p:cNvSpPr>
            <a:spLocks noGrp="1"/>
          </p:cNvSpPr>
          <p:nvPr>
            <p:ph idx="1"/>
          </p:nvPr>
        </p:nvSpPr>
        <p:spPr>
          <a:xfrm>
            <a:off x="-1" y="1600200"/>
            <a:ext cx="8435383" cy="4800600"/>
          </a:xfrm>
        </p:spPr>
        <p:txBody>
          <a:bodyPr>
            <a:normAutofit/>
          </a:bodyPr>
          <a:lstStyle/>
          <a:p>
            <a:pPr algn="ctr"/>
            <a:r>
              <a:rPr lang="en-US" sz="3300" dirty="0" smtClean="0"/>
              <a:t>2 Tweet</a:t>
            </a:r>
            <a:endParaRPr lang="en-US" sz="3300" dirty="0" smtClean="0"/>
          </a:p>
          <a:p>
            <a:pPr algn="ctr"/>
            <a:r>
              <a:rPr lang="en-US" sz="3300" dirty="0" smtClean="0"/>
              <a:t>Tweet must be at least 7 words long</a:t>
            </a:r>
          </a:p>
          <a:p>
            <a:pPr algn="ctr"/>
            <a:r>
              <a:rPr lang="en-US" sz="3300" dirty="0" smtClean="0"/>
              <a:t>Include important information for your reader</a:t>
            </a:r>
          </a:p>
          <a:p>
            <a:pPr algn="ctr"/>
            <a:r>
              <a:rPr lang="en-US" sz="3300" dirty="0" smtClean="0"/>
              <a:t>Use </a:t>
            </a:r>
            <a:r>
              <a:rPr lang="en-US" sz="3300" dirty="0" err="1" smtClean="0"/>
              <a:t>hashtags</a:t>
            </a:r>
            <a:r>
              <a:rPr lang="en-US" sz="3300" dirty="0" smtClean="0"/>
              <a:t> if you would like</a:t>
            </a:r>
          </a:p>
          <a:p>
            <a:pPr algn="ctr"/>
            <a:r>
              <a:rPr lang="en-US" sz="3300" dirty="0" smtClean="0"/>
              <a:t>Be creative</a:t>
            </a:r>
          </a:p>
          <a:p>
            <a:pPr algn="ctr"/>
            <a:endParaRPr lang="en-US" sz="3300" dirty="0"/>
          </a:p>
        </p:txBody>
      </p:sp>
    </p:spTree>
    <p:extLst>
      <p:ext uri="{BB962C8B-B14F-4D97-AF65-F5344CB8AC3E}">
        <p14:creationId xmlns:p14="http://schemas.microsoft.com/office/powerpoint/2010/main" val="2821459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4909" cy="836436"/>
          </a:xfrm>
        </p:spPr>
        <p:txBody>
          <a:bodyPr/>
          <a:lstStyle/>
          <a:p>
            <a:pPr algn="ctr"/>
            <a:r>
              <a:rPr lang="en-US" sz="3600" i="1" dirty="0" smtClean="0"/>
              <a:t>Reason #2: The invention of the printing press</a:t>
            </a:r>
            <a:endParaRPr lang="en-US" sz="3600" i="1" dirty="0"/>
          </a:p>
        </p:txBody>
      </p:sp>
      <p:sp>
        <p:nvSpPr>
          <p:cNvPr id="3" name="Content Placeholder 2"/>
          <p:cNvSpPr>
            <a:spLocks noGrp="1"/>
          </p:cNvSpPr>
          <p:nvPr>
            <p:ph idx="1"/>
          </p:nvPr>
        </p:nvSpPr>
        <p:spPr>
          <a:xfrm>
            <a:off x="-1" y="918660"/>
            <a:ext cx="4180999" cy="5939340"/>
          </a:xfrm>
        </p:spPr>
        <p:txBody>
          <a:bodyPr>
            <a:noAutofit/>
          </a:bodyPr>
          <a:lstStyle/>
          <a:p>
            <a:r>
              <a:rPr lang="en-US" sz="3100" dirty="0" smtClean="0"/>
              <a:t>Earlier books were written on scrolls</a:t>
            </a:r>
          </a:p>
          <a:p>
            <a:r>
              <a:rPr lang="en-US" sz="3100" dirty="0" smtClean="0"/>
              <a:t>Middle Ages – manuscript books were produced by monks who worked with pen and ink to copy by hand</a:t>
            </a:r>
          </a:p>
          <a:p>
            <a:r>
              <a:rPr lang="en-US" sz="3100" dirty="0" smtClean="0"/>
              <a:t>A small book or Bible would take years to complete</a:t>
            </a:r>
            <a:endParaRPr lang="en-US" sz="3100" dirty="0"/>
          </a:p>
        </p:txBody>
      </p:sp>
      <p:sp>
        <p:nvSpPr>
          <p:cNvPr id="5" name="TextBox 4"/>
          <p:cNvSpPr txBox="1"/>
          <p:nvPr/>
        </p:nvSpPr>
        <p:spPr>
          <a:xfrm>
            <a:off x="4180998" y="918660"/>
            <a:ext cx="4273911" cy="5632311"/>
          </a:xfrm>
          <a:prstGeom prst="rect">
            <a:avLst/>
          </a:prstGeom>
          <a:noFill/>
        </p:spPr>
        <p:txBody>
          <a:bodyPr wrap="square" rtlCol="0">
            <a:spAutoFit/>
          </a:bodyPr>
          <a:lstStyle/>
          <a:p>
            <a:r>
              <a:rPr lang="en-US" sz="3000" b="1" dirty="0" smtClean="0">
                <a:solidFill>
                  <a:srgbClr val="E2751D"/>
                </a:solidFill>
              </a:rPr>
              <a:t>1. What effects might the way books were produced in the Middle Ages have had on Europeans and Europe?</a:t>
            </a:r>
          </a:p>
          <a:p>
            <a:endParaRPr lang="en-US" sz="3000" b="1" dirty="0" smtClean="0">
              <a:solidFill>
                <a:srgbClr val="E2751D"/>
              </a:solidFill>
            </a:endParaRPr>
          </a:p>
          <a:p>
            <a:r>
              <a:rPr lang="en-US" sz="3000" b="1" dirty="0" smtClean="0">
                <a:solidFill>
                  <a:srgbClr val="E2751D"/>
                </a:solidFill>
              </a:rPr>
              <a:t>2. How might this have affected the number of books available the cost of those books, and the number of people who could read them?</a:t>
            </a:r>
            <a:endParaRPr lang="en-US" sz="3000" b="1" dirty="0">
              <a:solidFill>
                <a:srgbClr val="E2751D"/>
              </a:solidFill>
            </a:endParaRPr>
          </a:p>
        </p:txBody>
      </p:sp>
    </p:spTree>
    <p:extLst>
      <p:ext uri="{BB962C8B-B14F-4D97-AF65-F5344CB8AC3E}">
        <p14:creationId xmlns:p14="http://schemas.microsoft.com/office/powerpoint/2010/main" val="1043165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anim calcmode="lin" valueType="num">
                                      <p:cBhvr>
                                        <p:cTn id="2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84"/>
            <a:ext cx="8516850" cy="1143000"/>
          </a:xfrm>
        </p:spPr>
        <p:txBody>
          <a:bodyPr/>
          <a:lstStyle/>
          <a:p>
            <a:pPr algn="ctr"/>
            <a:r>
              <a:rPr lang="en-US" sz="3400" i="1" dirty="0" smtClean="0"/>
              <a:t>What cultural effects did the Renaissance and the printing press have in northern Europe?</a:t>
            </a:r>
            <a:endParaRPr lang="en-US" sz="3400" i="1" dirty="0"/>
          </a:p>
        </p:txBody>
      </p:sp>
      <p:sp>
        <p:nvSpPr>
          <p:cNvPr id="3" name="Content Placeholder 2"/>
          <p:cNvSpPr>
            <a:spLocks noGrp="1"/>
          </p:cNvSpPr>
          <p:nvPr>
            <p:ph idx="1"/>
          </p:nvPr>
        </p:nvSpPr>
        <p:spPr>
          <a:xfrm>
            <a:off x="0" y="1716715"/>
            <a:ext cx="8516850" cy="4138336"/>
          </a:xfrm>
        </p:spPr>
        <p:txBody>
          <a:bodyPr>
            <a:noAutofit/>
          </a:bodyPr>
          <a:lstStyle/>
          <a:p>
            <a:pPr algn="ctr"/>
            <a:r>
              <a:rPr lang="en-US" sz="3500" b="1" dirty="0" smtClean="0"/>
              <a:t>Oil Painting</a:t>
            </a:r>
          </a:p>
          <a:p>
            <a:r>
              <a:rPr lang="en-US" sz="3500" dirty="0" smtClean="0"/>
              <a:t>Italian Renaissance artists focused on sculpture and paintings using lighter water colors</a:t>
            </a:r>
          </a:p>
          <a:p>
            <a:r>
              <a:rPr lang="en-US" sz="3500" dirty="0" smtClean="0"/>
              <a:t>North of Italy artists used oil based paints for a greater variety of color to paint more realistic scenes.</a:t>
            </a:r>
            <a:endParaRPr lang="en-US" sz="3500" dirty="0"/>
          </a:p>
        </p:txBody>
      </p:sp>
    </p:spTree>
    <p:extLst>
      <p:ext uri="{BB962C8B-B14F-4D97-AF65-F5344CB8AC3E}">
        <p14:creationId xmlns:p14="http://schemas.microsoft.com/office/powerpoint/2010/main" val="260626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3-12 at 5.58.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36606" cy="3664724"/>
          </a:xfrm>
          <a:prstGeom prst="rect">
            <a:avLst/>
          </a:prstGeom>
        </p:spPr>
      </p:pic>
      <p:pic>
        <p:nvPicPr>
          <p:cNvPr id="3" name="Picture 2" descr="Screen Shot 2018-03-12 at 5.58.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450" y="2168538"/>
            <a:ext cx="3588550" cy="4689462"/>
          </a:xfrm>
          <a:prstGeom prst="rect">
            <a:avLst/>
          </a:prstGeom>
        </p:spPr>
      </p:pic>
      <p:sp>
        <p:nvSpPr>
          <p:cNvPr id="4" name="TextBox 3"/>
          <p:cNvSpPr txBox="1"/>
          <p:nvPr/>
        </p:nvSpPr>
        <p:spPr>
          <a:xfrm>
            <a:off x="588438" y="4120220"/>
            <a:ext cx="4119058" cy="2123658"/>
          </a:xfrm>
          <a:prstGeom prst="rect">
            <a:avLst/>
          </a:prstGeom>
          <a:noFill/>
        </p:spPr>
        <p:txBody>
          <a:bodyPr wrap="square" rtlCol="0">
            <a:spAutoFit/>
          </a:bodyPr>
          <a:lstStyle/>
          <a:p>
            <a:pPr algn="ctr"/>
            <a:r>
              <a:rPr lang="en-US" sz="3300" dirty="0" smtClean="0"/>
              <a:t>How did art in northern Europe differ from art in Italy during the Renaissance?</a:t>
            </a:r>
            <a:endParaRPr lang="en-US" sz="3300" dirty="0"/>
          </a:p>
        </p:txBody>
      </p:sp>
    </p:spTree>
    <p:extLst>
      <p:ext uri="{BB962C8B-B14F-4D97-AF65-F5344CB8AC3E}">
        <p14:creationId xmlns:p14="http://schemas.microsoft.com/office/powerpoint/2010/main" val="332691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16850" cy="1143000"/>
          </a:xfrm>
        </p:spPr>
        <p:txBody>
          <a:bodyPr/>
          <a:lstStyle/>
          <a:p>
            <a:pPr algn="ctr"/>
            <a:r>
              <a:rPr lang="en-US" sz="3400" i="1" dirty="0" smtClean="0"/>
              <a:t>What cultural effects did the Renaissance and the printing press have in northern Europe?</a:t>
            </a:r>
            <a:endParaRPr lang="en-US" sz="3400" i="1" dirty="0"/>
          </a:p>
        </p:txBody>
      </p:sp>
      <p:sp>
        <p:nvSpPr>
          <p:cNvPr id="3" name="Content Placeholder 2"/>
          <p:cNvSpPr>
            <a:spLocks noGrp="1"/>
          </p:cNvSpPr>
          <p:nvPr>
            <p:ph idx="1"/>
          </p:nvPr>
        </p:nvSpPr>
        <p:spPr>
          <a:xfrm>
            <a:off x="3742563" y="1734829"/>
            <a:ext cx="4774287" cy="4294221"/>
          </a:xfrm>
        </p:spPr>
        <p:txBody>
          <a:bodyPr>
            <a:normAutofit fontScale="92500" lnSpcReduction="10000"/>
          </a:bodyPr>
          <a:lstStyle/>
          <a:p>
            <a:pPr algn="ctr"/>
            <a:r>
              <a:rPr lang="en-US" sz="4000" b="1" dirty="0" smtClean="0"/>
              <a:t>Religious and Secular topics</a:t>
            </a:r>
          </a:p>
          <a:p>
            <a:pPr algn="ctr"/>
            <a:r>
              <a:rPr lang="en-US" sz="4000" dirty="0" smtClean="0"/>
              <a:t>Like Renaissance artists in Italy, northern European artists depicted both religious and secular scenes.</a:t>
            </a:r>
            <a:endParaRPr lang="en-US" sz="4000" dirty="0"/>
          </a:p>
        </p:txBody>
      </p:sp>
      <p:pic>
        <p:nvPicPr>
          <p:cNvPr id="4" name="Picture 3" descr="Screen Shot 2018-03-12 at 6.05.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4829"/>
            <a:ext cx="4119058" cy="4308825"/>
          </a:xfrm>
          <a:prstGeom prst="rect">
            <a:avLst/>
          </a:prstGeom>
        </p:spPr>
      </p:pic>
    </p:spTree>
    <p:extLst>
      <p:ext uri="{BB962C8B-B14F-4D97-AF65-F5344CB8AC3E}">
        <p14:creationId xmlns:p14="http://schemas.microsoft.com/office/powerpoint/2010/main" val="159305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3-12 at 6.05.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50334" cy="6325141"/>
          </a:xfrm>
          <a:prstGeom prst="rect">
            <a:avLst/>
          </a:prstGeom>
        </p:spPr>
      </p:pic>
    </p:spTree>
    <p:extLst>
      <p:ext uri="{BB962C8B-B14F-4D97-AF65-F5344CB8AC3E}">
        <p14:creationId xmlns:p14="http://schemas.microsoft.com/office/powerpoint/2010/main" val="9148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35"/>
            <a:ext cx="8516850" cy="1143000"/>
          </a:xfrm>
        </p:spPr>
        <p:txBody>
          <a:bodyPr/>
          <a:lstStyle/>
          <a:p>
            <a:pPr algn="ctr"/>
            <a:r>
              <a:rPr lang="en-US" sz="3400" i="1" dirty="0" smtClean="0"/>
              <a:t>What cultural effects did the Renaissance and the printing press have in northern Europe?</a:t>
            </a:r>
            <a:endParaRPr lang="en-US" sz="3400" i="1" dirty="0"/>
          </a:p>
        </p:txBody>
      </p:sp>
      <p:sp>
        <p:nvSpPr>
          <p:cNvPr id="3" name="Content Placeholder 2"/>
          <p:cNvSpPr>
            <a:spLocks noGrp="1"/>
          </p:cNvSpPr>
          <p:nvPr>
            <p:ph idx="1"/>
          </p:nvPr>
        </p:nvSpPr>
        <p:spPr>
          <a:xfrm>
            <a:off x="0" y="1150335"/>
            <a:ext cx="8516850" cy="2234300"/>
          </a:xfrm>
        </p:spPr>
        <p:txBody>
          <a:bodyPr>
            <a:normAutofit/>
          </a:bodyPr>
          <a:lstStyle/>
          <a:p>
            <a:pPr algn="ctr"/>
            <a:r>
              <a:rPr lang="en-US" sz="2900" dirty="0" smtClean="0"/>
              <a:t>Mass Production Using the Printing Press</a:t>
            </a:r>
          </a:p>
          <a:p>
            <a:pPr algn="ctr"/>
            <a:r>
              <a:rPr lang="en-US" sz="2900" dirty="0" smtClean="0"/>
              <a:t>Johannes Gutenberg invented the printing press in Germany</a:t>
            </a:r>
          </a:p>
          <a:p>
            <a:pPr algn="ctr"/>
            <a:r>
              <a:rPr lang="en-US" sz="2900" dirty="0" smtClean="0"/>
              <a:t>Technology spread throughout Europe</a:t>
            </a:r>
          </a:p>
        </p:txBody>
      </p:sp>
      <p:pic>
        <p:nvPicPr>
          <p:cNvPr id="4" name="Picture 3" descr="Gutenberg.p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635"/>
            <a:ext cx="4645102" cy="3473365"/>
          </a:xfrm>
          <a:prstGeom prst="rect">
            <a:avLst/>
          </a:prstGeom>
        </p:spPr>
      </p:pic>
      <p:sp>
        <p:nvSpPr>
          <p:cNvPr id="5" name="TextBox 4"/>
          <p:cNvSpPr txBox="1"/>
          <p:nvPr/>
        </p:nvSpPr>
        <p:spPr>
          <a:xfrm>
            <a:off x="4244086" y="3819003"/>
            <a:ext cx="3976742" cy="2400657"/>
          </a:xfrm>
          <a:prstGeom prst="rect">
            <a:avLst/>
          </a:prstGeom>
          <a:noFill/>
        </p:spPr>
        <p:txBody>
          <a:bodyPr wrap="square" rtlCol="0">
            <a:spAutoFit/>
          </a:bodyPr>
          <a:lstStyle/>
          <a:p>
            <a:pPr marL="914400" lvl="1" indent="-457200" algn="ctr">
              <a:buFont typeface="Arial"/>
              <a:buChar char="•"/>
            </a:pPr>
            <a:r>
              <a:rPr lang="en-US" sz="3000" dirty="0"/>
              <a:t>Used for creating wood-block engravings then making copies of them to be sold</a:t>
            </a:r>
          </a:p>
        </p:txBody>
      </p:sp>
    </p:spTree>
    <p:extLst>
      <p:ext uri="{BB962C8B-B14F-4D97-AF65-F5344CB8AC3E}">
        <p14:creationId xmlns:p14="http://schemas.microsoft.com/office/powerpoint/2010/main" val="993426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651"/>
            <a:ext cx="8454754" cy="1393072"/>
          </a:xfrm>
        </p:spPr>
        <p:txBody>
          <a:bodyPr/>
          <a:lstStyle/>
          <a:p>
            <a:r>
              <a:rPr lang="en-US" sz="2800" b="1" dirty="0" smtClean="0"/>
              <a:t>Example</a:t>
            </a:r>
            <a:r>
              <a:rPr lang="en-US" sz="2800" dirty="0" smtClean="0"/>
              <a:t> </a:t>
            </a:r>
            <a:r>
              <a:rPr lang="en-US" sz="2800" dirty="0"/>
              <a:t>Durer was a master engraver</a:t>
            </a:r>
            <a:br>
              <a:rPr lang="en-US" sz="2800" dirty="0"/>
            </a:br>
            <a:r>
              <a:rPr lang="en-US" sz="2800" dirty="0"/>
              <a:t>Famous engraving is a depiction of an Indian Rhinoceros</a:t>
            </a:r>
            <a:br>
              <a:rPr lang="en-US" sz="2800" dirty="0"/>
            </a:br>
            <a:r>
              <a:rPr lang="en-US" sz="2800" dirty="0"/>
              <a:t/>
            </a:r>
            <a:br>
              <a:rPr lang="en-US" sz="2800" dirty="0"/>
            </a:br>
            <a:endParaRPr lang="en-US" sz="2800" dirty="0"/>
          </a:p>
        </p:txBody>
      </p:sp>
      <p:pic>
        <p:nvPicPr>
          <p:cNvPr id="4" name="Picture 3" descr="Screen Shot 2018-03-12 at 6.29.16 PM.png"/>
          <p:cNvPicPr>
            <a:picLocks noChangeAspect="1"/>
          </p:cNvPicPr>
          <p:nvPr/>
        </p:nvPicPr>
        <p:blipFill rotWithShape="1">
          <a:blip r:embed="rId3">
            <a:extLst>
              <a:ext uri="{28A0092B-C50C-407E-A947-70E740481C1C}">
                <a14:useLocalDpi xmlns:a14="http://schemas.microsoft.com/office/drawing/2010/main" val="0"/>
              </a:ext>
            </a:extLst>
          </a:blip>
          <a:srcRect l="3112"/>
          <a:stretch/>
        </p:blipFill>
        <p:spPr>
          <a:xfrm>
            <a:off x="0" y="1058942"/>
            <a:ext cx="8233236" cy="5799058"/>
          </a:xfrm>
          <a:prstGeom prst="rect">
            <a:avLst/>
          </a:prstGeom>
        </p:spPr>
      </p:pic>
    </p:spTree>
    <p:extLst>
      <p:ext uri="{BB962C8B-B14F-4D97-AF65-F5344CB8AC3E}">
        <p14:creationId xmlns:p14="http://schemas.microsoft.com/office/powerpoint/2010/main" val="40714688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sz="4400" dirty="0" smtClean="0"/>
              <a:t>Study </a:t>
            </a:r>
            <a:r>
              <a:rPr lang="en-US" sz="4400" dirty="0" smtClean="0"/>
              <a:t>for Vocab quiz on Friday (3</a:t>
            </a:r>
            <a:r>
              <a:rPr lang="en-US" sz="4400" baseline="30000" dirty="0" smtClean="0"/>
              <a:t>rd</a:t>
            </a:r>
            <a:r>
              <a:rPr lang="en-US" sz="4400" dirty="0" smtClean="0"/>
              <a:t>/4</a:t>
            </a:r>
            <a:r>
              <a:rPr lang="en-US" sz="4400" baseline="30000" dirty="0" smtClean="0"/>
              <a:t>th</a:t>
            </a:r>
            <a:r>
              <a:rPr lang="en-US" sz="4400" dirty="0" smtClean="0"/>
              <a:t>)</a:t>
            </a:r>
          </a:p>
          <a:p>
            <a:r>
              <a:rPr lang="en-US" sz="4400" dirty="0" smtClean="0"/>
              <a:t>We will play a review game tomorrow</a:t>
            </a:r>
            <a:endParaRPr lang="en-US" sz="4400" dirty="0"/>
          </a:p>
        </p:txBody>
      </p:sp>
    </p:spTree>
    <p:extLst>
      <p:ext uri="{BB962C8B-B14F-4D97-AF65-F5344CB8AC3E}">
        <p14:creationId xmlns:p14="http://schemas.microsoft.com/office/powerpoint/2010/main" val="162341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World Connection</a:t>
            </a:r>
            <a:endParaRPr lang="en-US" dirty="0"/>
          </a:p>
        </p:txBody>
      </p:sp>
      <p:sp>
        <p:nvSpPr>
          <p:cNvPr id="3" name="Content Placeholder 2"/>
          <p:cNvSpPr>
            <a:spLocks noGrp="1"/>
          </p:cNvSpPr>
          <p:nvPr>
            <p:ph idx="1"/>
          </p:nvPr>
        </p:nvSpPr>
        <p:spPr/>
        <p:txBody>
          <a:bodyPr>
            <a:normAutofit/>
          </a:bodyPr>
          <a:lstStyle/>
          <a:p>
            <a:r>
              <a:rPr lang="en-US" sz="3700" b="1" dirty="0" smtClean="0"/>
              <a:t>Borders: How have you seen issues with borders throughout history? </a:t>
            </a:r>
            <a:endParaRPr lang="en-US" sz="3700" b="1" dirty="0"/>
          </a:p>
          <a:p>
            <a:endParaRPr lang="en-US" sz="3700" b="1" dirty="0"/>
          </a:p>
        </p:txBody>
      </p:sp>
    </p:spTree>
    <p:extLst>
      <p:ext uri="{BB962C8B-B14F-4D97-AF65-F5344CB8AC3E}">
        <p14:creationId xmlns:p14="http://schemas.microsoft.com/office/powerpoint/2010/main" val="26609665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Recovery</a:t>
            </a:r>
            <a:endParaRPr lang="en-US" dirty="0"/>
          </a:p>
        </p:txBody>
      </p:sp>
      <p:sp>
        <p:nvSpPr>
          <p:cNvPr id="3" name="Content Placeholder 2"/>
          <p:cNvSpPr>
            <a:spLocks noGrp="1"/>
          </p:cNvSpPr>
          <p:nvPr>
            <p:ph idx="1"/>
          </p:nvPr>
        </p:nvSpPr>
        <p:spPr>
          <a:xfrm>
            <a:off x="-1" y="1600200"/>
            <a:ext cx="8412707" cy="4800600"/>
          </a:xfrm>
        </p:spPr>
        <p:txBody>
          <a:bodyPr>
            <a:normAutofit/>
          </a:bodyPr>
          <a:lstStyle/>
          <a:p>
            <a:pPr algn="ctr"/>
            <a:r>
              <a:rPr lang="en-US" sz="3300" b="1" dirty="0" smtClean="0"/>
              <a:t>Due Monday</a:t>
            </a:r>
          </a:p>
          <a:p>
            <a:pPr algn="ctr"/>
            <a:r>
              <a:rPr lang="en-US" sz="3300" b="1" dirty="0" smtClean="0"/>
              <a:t>Possible 40 points</a:t>
            </a:r>
          </a:p>
          <a:p>
            <a:pPr marL="114300" indent="0" algn="ctr">
              <a:buNone/>
            </a:pPr>
            <a:endParaRPr lang="en-US" sz="3300" dirty="0" smtClean="0"/>
          </a:p>
        </p:txBody>
      </p:sp>
    </p:spTree>
    <p:extLst>
      <p:ext uri="{BB962C8B-B14F-4D97-AF65-F5344CB8AC3E}">
        <p14:creationId xmlns:p14="http://schemas.microsoft.com/office/powerpoint/2010/main" val="1016865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b="1" dirty="0"/>
              <a:t>Humanism</a:t>
            </a:r>
          </a:p>
        </p:txBody>
      </p:sp>
      <p:sp>
        <p:nvSpPr>
          <p:cNvPr id="30722" name="Rectangle 3"/>
          <p:cNvSpPr>
            <a:spLocks noGrp="1" noChangeArrowheads="1"/>
          </p:cNvSpPr>
          <p:nvPr>
            <p:ph type="body" sz="half" idx="1"/>
          </p:nvPr>
        </p:nvSpPr>
        <p:spPr>
          <a:xfrm>
            <a:off x="0" y="1371600"/>
            <a:ext cx="8534400" cy="5257800"/>
          </a:xfrm>
        </p:spPr>
        <p:txBody>
          <a:bodyPr>
            <a:normAutofit fontScale="92500"/>
          </a:bodyPr>
          <a:lstStyle/>
          <a:p>
            <a:pPr eaLnBrk="1" hangingPunct="1"/>
            <a:r>
              <a:rPr lang="en-US" sz="3600" b="1" dirty="0">
                <a:solidFill>
                  <a:schemeClr val="accent2">
                    <a:lumMod val="75000"/>
                    <a:lumOff val="25000"/>
                  </a:schemeClr>
                </a:solidFill>
              </a:rPr>
              <a:t>Pursuit of individualism</a:t>
            </a:r>
          </a:p>
          <a:p>
            <a:pPr lvl="1" eaLnBrk="1" hangingPunct="1"/>
            <a:r>
              <a:rPr lang="en-US" sz="3600" dirty="0">
                <a:solidFill>
                  <a:schemeClr val="accent2">
                    <a:lumMod val="75000"/>
                    <a:lumOff val="25000"/>
                  </a:schemeClr>
                </a:solidFill>
              </a:rPr>
              <a:t>Recognition that humans are creative</a:t>
            </a:r>
          </a:p>
          <a:p>
            <a:pPr lvl="1" eaLnBrk="1" hangingPunct="1"/>
            <a:r>
              <a:rPr lang="en-US" sz="3600" dirty="0">
                <a:solidFill>
                  <a:schemeClr val="accent2">
                    <a:lumMod val="75000"/>
                    <a:lumOff val="25000"/>
                  </a:schemeClr>
                </a:solidFill>
              </a:rPr>
              <a:t>Appreciation of art as a product of man</a:t>
            </a:r>
          </a:p>
          <a:p>
            <a:pPr lvl="1" eaLnBrk="1" hangingPunct="1"/>
            <a:r>
              <a:rPr lang="en-US" sz="3600" dirty="0">
                <a:solidFill>
                  <a:schemeClr val="accent2">
                    <a:lumMod val="75000"/>
                    <a:lumOff val="25000"/>
                  </a:schemeClr>
                </a:solidFill>
              </a:rPr>
              <a:t>Love of the classical past (Greece/Rome)</a:t>
            </a:r>
          </a:p>
          <a:p>
            <a:pPr eaLnBrk="1" hangingPunct="1"/>
            <a:r>
              <a:rPr lang="en-US" sz="3600" b="1" dirty="0">
                <a:solidFill>
                  <a:schemeClr val="accent2">
                    <a:lumMod val="75000"/>
                    <a:lumOff val="25000"/>
                  </a:schemeClr>
                </a:solidFill>
              </a:rPr>
              <a:t>Often rejects the importance of belief in God.</a:t>
            </a:r>
          </a:p>
          <a:p>
            <a:pPr eaLnBrk="1" hangingPunct="1">
              <a:buFontTx/>
              <a:buNone/>
            </a:pPr>
            <a:r>
              <a:rPr lang="en-US" sz="3600" dirty="0">
                <a:solidFill>
                  <a:schemeClr val="accent2">
                    <a:lumMod val="75000"/>
                    <a:lumOff val="25000"/>
                  </a:schemeClr>
                </a:solidFill>
              </a:rPr>
              <a:t>	  - Life could be enjoyable</a:t>
            </a:r>
          </a:p>
          <a:p>
            <a:pPr eaLnBrk="1" hangingPunct="1">
              <a:buFontTx/>
              <a:buNone/>
            </a:pPr>
            <a:r>
              <a:rPr lang="en-US" sz="3600" dirty="0">
                <a:solidFill>
                  <a:schemeClr val="accent2">
                    <a:lumMod val="75000"/>
                    <a:lumOff val="25000"/>
                  </a:schemeClr>
                </a:solidFill>
              </a:rPr>
              <a:t>	  -  Emphasis on reason, scientific inquiry, and </a:t>
            </a:r>
          </a:p>
          <a:p>
            <a:pPr eaLnBrk="1" hangingPunct="1">
              <a:buFontTx/>
              <a:buNone/>
            </a:pPr>
            <a:r>
              <a:rPr lang="en-US" sz="3600" dirty="0">
                <a:solidFill>
                  <a:schemeClr val="accent2">
                    <a:lumMod val="75000"/>
                    <a:lumOff val="25000"/>
                  </a:schemeClr>
                </a:solidFill>
              </a:rPr>
              <a:t>          human fulfillment in the natural world</a:t>
            </a:r>
          </a:p>
          <a:p>
            <a:pPr eaLnBrk="1" hangingPunct="1"/>
            <a:endParaRPr lang="en-US" sz="3600" dirty="0">
              <a:solidFill>
                <a:schemeClr val="accent2">
                  <a:lumMod val="75000"/>
                  <a:lumOff val="25000"/>
                </a:schemeClr>
              </a:solidFill>
            </a:endParaRPr>
          </a:p>
        </p:txBody>
      </p:sp>
      <p:sp>
        <p:nvSpPr>
          <p:cNvPr id="30723" name="Line 9"/>
          <p:cNvSpPr>
            <a:spLocks noChangeShapeType="1"/>
          </p:cNvSpPr>
          <p:nvPr/>
        </p:nvSpPr>
        <p:spPr bwMode="auto">
          <a:xfrm>
            <a:off x="609600" y="1219200"/>
            <a:ext cx="792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73203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274638"/>
            <a:ext cx="8460154" cy="1143000"/>
          </a:xfrm>
        </p:spPr>
        <p:txBody>
          <a:bodyPr/>
          <a:lstStyle/>
          <a:p>
            <a:r>
              <a:rPr lang="en-US" b="1" dirty="0"/>
              <a:t>Why did the Renaissance occur?</a:t>
            </a:r>
          </a:p>
        </p:txBody>
      </p:sp>
      <p:sp>
        <p:nvSpPr>
          <p:cNvPr id="3" name="Content Placeholder 2"/>
          <p:cNvSpPr>
            <a:spLocks noGrp="1"/>
          </p:cNvSpPr>
          <p:nvPr>
            <p:ph sz="half" idx="1"/>
          </p:nvPr>
        </p:nvSpPr>
        <p:spPr>
          <a:xfrm>
            <a:off x="0" y="1295400"/>
            <a:ext cx="4220308" cy="5562600"/>
          </a:xfrm>
        </p:spPr>
        <p:txBody>
          <a:bodyPr>
            <a:normAutofit lnSpcReduction="10000"/>
          </a:bodyPr>
          <a:lstStyle/>
          <a:p>
            <a:r>
              <a:rPr lang="en-US" sz="2900" dirty="0"/>
              <a:t>Increased </a:t>
            </a:r>
            <a:r>
              <a:rPr lang="en-US" sz="2900" b="1" dirty="0"/>
              <a:t>trade</a:t>
            </a:r>
            <a:r>
              <a:rPr lang="en-US" sz="2900" dirty="0"/>
              <a:t> with Middle East/Asia, this improved the lives of the middle class</a:t>
            </a:r>
          </a:p>
          <a:p>
            <a:r>
              <a:rPr lang="en-US" sz="2900" b="1" dirty="0"/>
              <a:t>Growth</a:t>
            </a:r>
            <a:r>
              <a:rPr lang="en-US" sz="2900" dirty="0"/>
              <a:t> of large, wealthy </a:t>
            </a:r>
            <a:r>
              <a:rPr lang="en-US" sz="2900" b="1" dirty="0"/>
              <a:t>city-states </a:t>
            </a:r>
            <a:r>
              <a:rPr lang="en-US" sz="2900" dirty="0"/>
              <a:t>in Italy with a decline in feudalism</a:t>
            </a:r>
          </a:p>
          <a:p>
            <a:r>
              <a:rPr lang="en-US" sz="2900" dirty="0"/>
              <a:t>Renewed interest in the </a:t>
            </a:r>
            <a:r>
              <a:rPr lang="en-US" sz="2900" b="1" dirty="0"/>
              <a:t>classical learning </a:t>
            </a:r>
            <a:r>
              <a:rPr lang="en-US" sz="2900" dirty="0"/>
              <a:t>of ancient Greece and Rome - education</a:t>
            </a:r>
          </a:p>
        </p:txBody>
      </p:sp>
      <p:sp>
        <p:nvSpPr>
          <p:cNvPr id="4" name="Content Placeholder 3"/>
          <p:cNvSpPr>
            <a:spLocks noGrp="1"/>
          </p:cNvSpPr>
          <p:nvPr>
            <p:ph sz="half" idx="2"/>
          </p:nvPr>
        </p:nvSpPr>
        <p:spPr>
          <a:xfrm>
            <a:off x="4220308" y="1219200"/>
            <a:ext cx="4239846" cy="5638800"/>
          </a:xfrm>
        </p:spPr>
        <p:txBody>
          <a:bodyPr>
            <a:normAutofit lnSpcReduction="10000"/>
          </a:bodyPr>
          <a:lstStyle/>
          <a:p>
            <a:r>
              <a:rPr lang="en-US" dirty="0"/>
              <a:t>Rise of </a:t>
            </a:r>
            <a:r>
              <a:rPr lang="en-US" b="1" dirty="0"/>
              <a:t>rich</a:t>
            </a:r>
            <a:r>
              <a:rPr lang="en-US" dirty="0"/>
              <a:t> and </a:t>
            </a:r>
            <a:r>
              <a:rPr lang="en-US" b="1" dirty="0"/>
              <a:t>powerful</a:t>
            </a:r>
            <a:r>
              <a:rPr lang="en-US" dirty="0"/>
              <a:t> merchants, who became patrons of art</a:t>
            </a:r>
          </a:p>
          <a:p>
            <a:r>
              <a:rPr lang="en-US" dirty="0"/>
              <a:t>Increased desire for </a:t>
            </a:r>
            <a:r>
              <a:rPr lang="en-US" b="1" dirty="0"/>
              <a:t>scientific and technical knowledge </a:t>
            </a:r>
            <a:r>
              <a:rPr lang="en-US" dirty="0"/>
              <a:t>with a decreased desire to go to church</a:t>
            </a:r>
            <a:endParaRPr lang="en-US" b="1" dirty="0"/>
          </a:p>
          <a:p>
            <a:r>
              <a:rPr lang="en-US" dirty="0"/>
              <a:t>Desire to </a:t>
            </a:r>
            <a:r>
              <a:rPr lang="en-US" b="1" dirty="0"/>
              <a:t>beautify cities</a:t>
            </a:r>
            <a:r>
              <a:rPr lang="en-US" dirty="0"/>
              <a:t> – recapture the glory of the Roman Empire</a:t>
            </a:r>
            <a:endParaRPr lang="en-US" b="1" dirty="0"/>
          </a:p>
        </p:txBody>
      </p:sp>
    </p:spTree>
    <p:extLst>
      <p:ext uri="{BB962C8B-B14F-4D97-AF65-F5344CB8AC3E}">
        <p14:creationId xmlns:p14="http://schemas.microsoft.com/office/powerpoint/2010/main" val="4010077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4">
                                            <p:txEl>
                                              <p:pRg st="1" end="1"/>
                                            </p:txEl>
                                          </p:spTgt>
                                        </p:tgtEl>
                                      </p:cBhvr>
                                    </p:animEffect>
                                    <p:set>
                                      <p:cBhvr>
                                        <p:cTn id="27"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4">
                                            <p:txEl>
                                              <p:pRg st="2" end="2"/>
                                            </p:txEl>
                                          </p:spTgt>
                                        </p:tgtEl>
                                      </p:cBhvr>
                                    </p:animEffect>
                                    <p:set>
                                      <p:cBhvr>
                                        <p:cTn id="32"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0" y="274638"/>
            <a:ext cx="9144000" cy="1249362"/>
          </a:xfrm>
        </p:spPr>
        <p:txBody>
          <a:bodyPr/>
          <a:lstStyle/>
          <a:p>
            <a:r>
              <a:rPr lang="en-US" sz="4000" b="1" dirty="0"/>
              <a:t>Growth of Cities as </a:t>
            </a:r>
            <a:r>
              <a:rPr lang="en-US" sz="4000" b="1" dirty="0" smtClean="0"/>
              <a:t>Centers </a:t>
            </a:r>
            <a:r>
              <a:rPr lang="en-US" sz="4000" b="1" dirty="0"/>
              <a:t>for Trade</a:t>
            </a:r>
          </a:p>
        </p:txBody>
      </p:sp>
      <p:sp>
        <p:nvSpPr>
          <p:cNvPr id="6" name="Content Placeholder 5"/>
          <p:cNvSpPr>
            <a:spLocks noGrp="1"/>
          </p:cNvSpPr>
          <p:nvPr>
            <p:ph idx="1"/>
          </p:nvPr>
        </p:nvSpPr>
        <p:spPr>
          <a:xfrm>
            <a:off x="0" y="1600200"/>
            <a:ext cx="8499231" cy="4876800"/>
          </a:xfrm>
        </p:spPr>
        <p:txBody>
          <a:bodyPr/>
          <a:lstStyle/>
          <a:p>
            <a:pPr marL="365760" indent="-283464" eaLnBrk="1" fontAlgn="auto" hangingPunct="1">
              <a:spcAft>
                <a:spcPts val="0"/>
              </a:spcAft>
              <a:buFont typeface="Wingdings 2"/>
              <a:buChar char=""/>
              <a:defRPr/>
            </a:pPr>
            <a:r>
              <a:rPr lang="en-US" sz="3600" dirty="0" smtClean="0">
                <a:solidFill>
                  <a:schemeClr val="accent4">
                    <a:lumMod val="50000"/>
                  </a:schemeClr>
                </a:solidFill>
                <a:ea typeface="+mn-ea"/>
                <a:cs typeface="+mn-cs"/>
              </a:rPr>
              <a:t>Profit-making became more important than Church doctrine</a:t>
            </a:r>
          </a:p>
          <a:p>
            <a:pPr marL="365760" indent="-283464" eaLnBrk="1" fontAlgn="auto" hangingPunct="1">
              <a:spcAft>
                <a:spcPts val="0"/>
              </a:spcAft>
              <a:buFont typeface="Wingdings 2"/>
              <a:buChar char=""/>
              <a:defRPr/>
            </a:pPr>
            <a:r>
              <a:rPr lang="en-US" sz="3600" dirty="0" smtClean="0">
                <a:solidFill>
                  <a:schemeClr val="accent4">
                    <a:lumMod val="50000"/>
                  </a:schemeClr>
                </a:solidFill>
                <a:ea typeface="+mn-ea"/>
                <a:cs typeface="+mn-cs"/>
              </a:rPr>
              <a:t>To overcome guilt, profit-makers indulge in philanthropy (concern for welfare of people; seen in charity)</a:t>
            </a:r>
          </a:p>
          <a:p>
            <a:pPr marL="365760" indent="-283464" eaLnBrk="1" fontAlgn="auto" hangingPunct="1">
              <a:spcAft>
                <a:spcPts val="0"/>
              </a:spcAft>
              <a:buFont typeface="Wingdings 2"/>
              <a:buChar char=""/>
              <a:defRPr/>
            </a:pPr>
            <a:r>
              <a:rPr lang="en-US" sz="3600" dirty="0" smtClean="0">
                <a:solidFill>
                  <a:schemeClr val="accent4">
                    <a:lumMod val="50000"/>
                  </a:schemeClr>
                </a:solidFill>
                <a:ea typeface="+mn-ea"/>
                <a:cs typeface="+mn-cs"/>
              </a:rPr>
              <a:t>High profits led to economic diversification (creating and selling a variety of products)</a:t>
            </a:r>
          </a:p>
          <a:p>
            <a:pPr>
              <a:defRPr/>
            </a:pPr>
            <a:endParaRPr lang="en-US" sz="3600" dirty="0">
              <a:solidFill>
                <a:schemeClr val="accent4">
                  <a:lumMod val="50000"/>
                </a:schemeClr>
              </a:solidFill>
              <a:ea typeface="+mn-ea"/>
              <a:cs typeface="+mn-cs"/>
            </a:endParaRPr>
          </a:p>
        </p:txBody>
      </p:sp>
    </p:spTree>
    <p:extLst>
      <p:ext uri="{BB962C8B-B14F-4D97-AF65-F5344CB8AC3E}">
        <p14:creationId xmlns:p14="http://schemas.microsoft.com/office/powerpoint/2010/main" val="4417486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7620000" cy="1143000"/>
          </a:xfrm>
        </p:spPr>
        <p:txBody>
          <a:bodyPr/>
          <a:lstStyle/>
          <a:p>
            <a:pPr>
              <a:defRPr/>
            </a:pPr>
            <a:r>
              <a:rPr lang="en-US" b="1" dirty="0" smtClean="0">
                <a:solidFill>
                  <a:schemeClr val="accent1">
                    <a:lumMod val="50000"/>
                  </a:schemeClr>
                </a:solidFill>
              </a:rPr>
              <a:t>Machiavelli – View of Power</a:t>
            </a:r>
            <a:endParaRPr lang="en-US" b="1" dirty="0">
              <a:solidFill>
                <a:schemeClr val="accent1">
                  <a:lumMod val="50000"/>
                </a:schemeClr>
              </a:solidFill>
            </a:endParaRPr>
          </a:p>
        </p:txBody>
      </p:sp>
      <p:sp>
        <p:nvSpPr>
          <p:cNvPr id="3" name="Content Placeholder 2"/>
          <p:cNvSpPr>
            <a:spLocks noGrp="1"/>
          </p:cNvSpPr>
          <p:nvPr>
            <p:ph idx="1"/>
          </p:nvPr>
        </p:nvSpPr>
        <p:spPr>
          <a:xfrm>
            <a:off x="0" y="976923"/>
            <a:ext cx="8440615" cy="5881077"/>
          </a:xfrm>
        </p:spPr>
        <p:txBody>
          <a:bodyPr>
            <a:noAutofit/>
          </a:bodyPr>
          <a:lstStyle/>
          <a:p>
            <a:pPr marL="457200" indent="-457200">
              <a:buFontTx/>
              <a:buChar char="-"/>
              <a:defRPr/>
            </a:pPr>
            <a:r>
              <a:rPr lang="en-US" sz="3800" b="1" i="1" dirty="0" err="1" smtClean="0"/>
              <a:t>Niccolo</a:t>
            </a:r>
            <a:r>
              <a:rPr lang="en-US" sz="3800" b="1" i="1" dirty="0" smtClean="0"/>
              <a:t> </a:t>
            </a:r>
            <a:r>
              <a:rPr lang="en-US" sz="3800" b="1" i="1" dirty="0"/>
              <a:t>Machiavelli </a:t>
            </a:r>
            <a:endParaRPr lang="en-US" sz="3800" b="1" i="1" dirty="0" smtClean="0"/>
          </a:p>
          <a:p>
            <a:pPr marL="754380" lvl="1" indent="-457200">
              <a:buFontTx/>
              <a:buChar char="-"/>
              <a:defRPr/>
            </a:pPr>
            <a:r>
              <a:rPr lang="en-US" sz="3800" dirty="0"/>
              <a:t>O</a:t>
            </a:r>
            <a:r>
              <a:rPr lang="en-US" sz="3800" dirty="0" smtClean="0"/>
              <a:t>ne </a:t>
            </a:r>
            <a:r>
              <a:rPr lang="en-US" sz="3800" dirty="0"/>
              <a:t>of </a:t>
            </a:r>
            <a:r>
              <a:rPr lang="en-US" sz="3800" dirty="0">
                <a:solidFill>
                  <a:schemeClr val="accent2">
                    <a:lumMod val="75000"/>
                  </a:schemeClr>
                </a:solidFill>
              </a:rPr>
              <a:t>the most influential writers </a:t>
            </a:r>
            <a:r>
              <a:rPr lang="en-US" sz="3800" dirty="0"/>
              <a:t>of the </a:t>
            </a:r>
            <a:r>
              <a:rPr lang="en-US" sz="3800" dirty="0" smtClean="0"/>
              <a:t>Renaissance</a:t>
            </a:r>
          </a:p>
          <a:p>
            <a:pPr marL="754380" lvl="1" indent="-457200">
              <a:buFontTx/>
              <a:buChar char="-"/>
              <a:defRPr/>
            </a:pPr>
            <a:r>
              <a:rPr lang="en-US" sz="3800" dirty="0"/>
              <a:t>B</a:t>
            </a:r>
            <a:r>
              <a:rPr lang="en-US" sz="3800" dirty="0" smtClean="0"/>
              <a:t>elieved </a:t>
            </a:r>
            <a:r>
              <a:rPr lang="en-US" sz="3800" dirty="0"/>
              <a:t>Italy could not be united unless its leader was </a:t>
            </a:r>
            <a:r>
              <a:rPr lang="en-US" sz="3800" dirty="0" smtClean="0"/>
              <a:t>ruthless</a:t>
            </a:r>
          </a:p>
          <a:p>
            <a:pPr marL="754380" lvl="1" indent="-457200">
              <a:buFontTx/>
              <a:buChar char="-"/>
              <a:defRPr/>
            </a:pPr>
            <a:r>
              <a:rPr lang="en-US" sz="3800" dirty="0" smtClean="0"/>
              <a:t>1513 - wrote </a:t>
            </a:r>
            <a:r>
              <a:rPr lang="en-US" sz="3800" i="1" dirty="0"/>
              <a:t>The Prince</a:t>
            </a:r>
            <a:r>
              <a:rPr lang="en-US" sz="3800" dirty="0" smtClean="0"/>
              <a:t>,</a:t>
            </a:r>
          </a:p>
          <a:p>
            <a:pPr marL="754380" lvl="1" indent="-457200">
              <a:buFontTx/>
              <a:buChar char="-"/>
              <a:defRPr/>
            </a:pPr>
            <a:r>
              <a:rPr lang="en-US" sz="3800" dirty="0"/>
              <a:t>W</a:t>
            </a:r>
            <a:r>
              <a:rPr lang="en-US" sz="3800" dirty="0" smtClean="0"/>
              <a:t>arned</a:t>
            </a:r>
            <a:r>
              <a:rPr lang="en-US" sz="3800" dirty="0"/>
              <a:t>, </a:t>
            </a:r>
            <a:r>
              <a:rPr lang="en-US" sz="3800" dirty="0">
                <a:solidFill>
                  <a:srgbClr val="262673"/>
                </a:solidFill>
              </a:rPr>
              <a:t>it is better to be feared than loved. </a:t>
            </a:r>
          </a:p>
        </p:txBody>
      </p:sp>
    </p:spTree>
    <p:extLst>
      <p:ext uri="{BB962C8B-B14F-4D97-AF65-F5344CB8AC3E}">
        <p14:creationId xmlns:p14="http://schemas.microsoft.com/office/powerpoint/2010/main" val="6097668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7620000" cy="1143000"/>
          </a:xfrm>
        </p:spPr>
        <p:txBody>
          <a:bodyPr/>
          <a:lstStyle/>
          <a:p>
            <a:pPr>
              <a:defRPr/>
            </a:pPr>
            <a:r>
              <a:rPr lang="en-US" b="1" dirty="0" smtClean="0">
                <a:solidFill>
                  <a:schemeClr val="accent1">
                    <a:lumMod val="50000"/>
                  </a:schemeClr>
                </a:solidFill>
              </a:rPr>
              <a:t>Machiavelli</a:t>
            </a:r>
            <a:endParaRPr lang="en-US" b="1" dirty="0">
              <a:solidFill>
                <a:schemeClr val="accent1">
                  <a:lumMod val="50000"/>
                </a:schemeClr>
              </a:solidFill>
            </a:endParaRPr>
          </a:p>
        </p:txBody>
      </p:sp>
      <p:sp>
        <p:nvSpPr>
          <p:cNvPr id="3" name="Content Placeholder 2"/>
          <p:cNvSpPr>
            <a:spLocks noGrp="1"/>
          </p:cNvSpPr>
          <p:nvPr>
            <p:ph idx="1"/>
          </p:nvPr>
        </p:nvSpPr>
        <p:spPr>
          <a:xfrm>
            <a:off x="0" y="976923"/>
            <a:ext cx="8440615" cy="5881077"/>
          </a:xfrm>
        </p:spPr>
        <p:txBody>
          <a:bodyPr>
            <a:noAutofit/>
          </a:bodyPr>
          <a:lstStyle/>
          <a:p>
            <a:pPr marL="0" indent="0">
              <a:lnSpc>
                <a:spcPct val="150000"/>
              </a:lnSpc>
              <a:buFontTx/>
              <a:buNone/>
              <a:defRPr/>
            </a:pPr>
            <a:r>
              <a:rPr lang="en-US" sz="3300" i="1" dirty="0" smtClean="0"/>
              <a:t>“</a:t>
            </a:r>
            <a:r>
              <a:rPr lang="en-US" sz="3300" i="1" dirty="0"/>
              <a:t>You must know there are two methods of fighting, the one by law, the other by force; the first method is of men, the second of beasts; but because the first is frequently not sufficient, one must have recourse to the second. Therefore it is necessary for a prince to understand how to use the methods of the beast and the man . </a:t>
            </a:r>
            <a:r>
              <a:rPr lang="en-US" sz="3300" i="1" dirty="0" smtClean="0"/>
              <a:t>. . </a:t>
            </a:r>
            <a:endParaRPr lang="en-US" sz="3300" dirty="0"/>
          </a:p>
        </p:txBody>
      </p:sp>
    </p:spTree>
    <p:extLst>
      <p:ext uri="{BB962C8B-B14F-4D97-AF65-F5344CB8AC3E}">
        <p14:creationId xmlns:p14="http://schemas.microsoft.com/office/powerpoint/2010/main" val="42866867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2001</TotalTime>
  <Words>1377</Words>
  <Application>Microsoft Macintosh PowerPoint</Application>
  <PresentationFormat>On-screen Show (4:3)</PresentationFormat>
  <Paragraphs>116</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1. Get out your Do Now</vt:lpstr>
      <vt:lpstr>CNN 10</vt:lpstr>
      <vt:lpstr>World Connection</vt:lpstr>
      <vt:lpstr>Test Recovery</vt:lpstr>
      <vt:lpstr>Humanism</vt:lpstr>
      <vt:lpstr>Why did the Renaissance occur?</vt:lpstr>
      <vt:lpstr>Growth of Cities as Centers for Trade</vt:lpstr>
      <vt:lpstr>Machiavelli – View of Power</vt:lpstr>
      <vt:lpstr>Machiavelli</vt:lpstr>
      <vt:lpstr>Machiavelli</vt:lpstr>
      <vt:lpstr>Machiavelli – in your notes answer the following</vt:lpstr>
      <vt:lpstr>Humanism</vt:lpstr>
      <vt:lpstr>Renaissance Role Play</vt:lpstr>
      <vt:lpstr>Renaissance Role Play</vt:lpstr>
      <vt:lpstr>Prove this statement by taking notes during the video</vt:lpstr>
      <vt:lpstr>Why and how did the Renaissance spread outside of Italy?</vt:lpstr>
      <vt:lpstr>Reason #1: The spread of wealth through trade</vt:lpstr>
      <vt:lpstr>Reason #1: The spread of wealth through trade</vt:lpstr>
      <vt:lpstr>Reason #2: The invention of the printing press</vt:lpstr>
      <vt:lpstr>Reason #2: The invention of the printing press</vt:lpstr>
      <vt:lpstr>What cultural effects did the Renaissance and the printing press have in northern Europe?</vt:lpstr>
      <vt:lpstr>PowerPoint Presentation</vt:lpstr>
      <vt:lpstr>What cultural effects did the Renaissance and the printing press have in northern Europe?</vt:lpstr>
      <vt:lpstr>PowerPoint Presentation</vt:lpstr>
      <vt:lpstr>What cultural effects did the Renaissance and the printing press have in northern Europe?</vt:lpstr>
      <vt:lpstr>Example Durer was a master engraver Famous engraving is a depiction of an Indian Rhinoceros  </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Turn in your webquest 2. Get out your Do Now</dc:title>
  <dc:creator>Julia Maurer</dc:creator>
  <cp:lastModifiedBy>Julia Maurer</cp:lastModifiedBy>
  <cp:revision>26</cp:revision>
  <dcterms:created xsi:type="dcterms:W3CDTF">2018-03-12T14:14:56Z</dcterms:created>
  <dcterms:modified xsi:type="dcterms:W3CDTF">2018-03-14T13:34:58Z</dcterms:modified>
</cp:coreProperties>
</file>