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media/audio2.bin" ContentType="audio/unknown"/>
  <Override PartName="/ppt/notesSlides/notesSlide3.xml" ContentType="application/vnd.openxmlformats-officedocument.presentationml.notesSlide+xml"/>
  <Override PartName="/ppt/media/audio3.bin" ContentType="audio/unknown"/>
  <Override PartName="/ppt/media/audio4.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1" r:id="rId2"/>
    <p:sldId id="257" r:id="rId3"/>
    <p:sldId id="292" r:id="rId4"/>
    <p:sldId id="265" r:id="rId5"/>
    <p:sldId id="266" r:id="rId6"/>
    <p:sldId id="267" r:id="rId7"/>
    <p:sldId id="268" r:id="rId8"/>
    <p:sldId id="269" r:id="rId9"/>
    <p:sldId id="270" r:id="rId10"/>
    <p:sldId id="271" r:id="rId11"/>
    <p:sldId id="287" r:id="rId12"/>
    <p:sldId id="272"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36" autoAdjust="0"/>
  </p:normalViewPr>
  <p:slideViewPr>
    <p:cSldViewPr snapToGrid="0" snapToObjects="1">
      <p:cViewPr>
        <p:scale>
          <a:sx n="55" d="100"/>
          <a:sy n="55" d="100"/>
        </p:scale>
        <p:origin x="-32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ADC7E-A3F4-1E46-A6DC-2267F2C4AF7A}"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9B5F3-F443-3A43-81CD-5A29FB400F2D}" type="slidenum">
              <a:rPr lang="en-US" smtClean="0"/>
              <a:t>‹#›</a:t>
            </a:fld>
            <a:endParaRPr lang="en-US"/>
          </a:p>
        </p:txBody>
      </p:sp>
    </p:spTree>
    <p:extLst>
      <p:ext uri="{BB962C8B-B14F-4D97-AF65-F5344CB8AC3E}">
        <p14:creationId xmlns:p14="http://schemas.microsoft.com/office/powerpoint/2010/main" val="3421309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youtube.com/watch?v=1iRR5SmJaJ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Small </a:t>
            </a:r>
            <a:r>
              <a:rPr lang="en-US" baseline="0" dirty="0" smtClean="0"/>
              <a:t>farmers, weaker central government</a:t>
            </a:r>
          </a:p>
          <a:p>
            <a:pPr marL="228600" indent="-228600">
              <a:buAutoNum type="arabicPeriod"/>
            </a:pPr>
            <a:r>
              <a:rPr lang="en-US" baseline="0" dirty="0" smtClean="0"/>
              <a:t>Manufacturing, strong central government, national bank, tax on whiskey, national </a:t>
            </a:r>
            <a:r>
              <a:rPr lang="en-US" baseline="0" dirty="0" err="1" smtClean="0"/>
              <a:t>gov</a:t>
            </a:r>
            <a:r>
              <a:rPr lang="en-US" baseline="0" dirty="0" smtClean="0"/>
              <a:t> assuming states debts</a:t>
            </a:r>
          </a:p>
          <a:p>
            <a:pPr marL="228600" indent="-228600">
              <a:buAutoNum type="arabicPeriod"/>
            </a:pPr>
            <a:r>
              <a:rPr lang="en-US" baseline="0" dirty="0" smtClean="0"/>
              <a:t>Many celebrated and saw it as a victory for liberty, Declaration of the Rights of man being a clear idea of human rights, Americans felt influential in foreign affairs and the world</a:t>
            </a:r>
          </a:p>
          <a:p>
            <a:pPr marL="228600" indent="-228600">
              <a:buAutoNum type="arabicPeriod"/>
            </a:pPr>
            <a:r>
              <a:rPr lang="en-US" baseline="0" dirty="0" smtClean="0"/>
              <a:t>Disagreement over the French Revolution//Federalist – viewed revolution as a threat to liberty and Democratic Republicans- Jefferson viewed revolution as a good thing (Shays rebellion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569525F-7542-1649-AE9C-BB03E9B8858E}" type="slidenum">
              <a:rPr lang="en-US" smtClean="0"/>
              <a:t>3</a:t>
            </a:fld>
            <a:endParaRPr lang="en-US"/>
          </a:p>
        </p:txBody>
      </p:sp>
    </p:spTree>
    <p:extLst>
      <p:ext uri="{BB962C8B-B14F-4D97-AF65-F5344CB8AC3E}">
        <p14:creationId xmlns:p14="http://schemas.microsoft.com/office/powerpoint/2010/main" val="234075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a:t>
            </a:r>
            <a:r>
              <a:rPr lang="en-US" baseline="0" dirty="0" smtClean="0"/>
              <a:t> Washington picked brilliant people with differing opinions – why?</a:t>
            </a:r>
          </a:p>
          <a:p>
            <a:r>
              <a:rPr lang="en-US" baseline="0" dirty="0" smtClean="0"/>
              <a:t>He wanted multiple perspectives – his cabinet was from different places in the US and it helped Washington gain perspective throughout his presidency to have a clearer representation of ideas between big/small states, n/s states, federalist/democratic republicans</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12</a:t>
            </a:fld>
            <a:endParaRPr lang="en-US"/>
          </a:p>
        </p:txBody>
      </p:sp>
    </p:spTree>
    <p:extLst>
      <p:ext uri="{BB962C8B-B14F-4D97-AF65-F5344CB8AC3E}">
        <p14:creationId xmlns:p14="http://schemas.microsoft.com/office/powerpoint/2010/main" val="99870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https://www.youtube.com/watch?v=1iRR5SmJaJA</a:t>
            </a:r>
            <a:r>
              <a:rPr lang="en-US" dirty="0" smtClean="0">
                <a:effectLst/>
              </a:rPr>
              <a:t> </a:t>
            </a:r>
          </a:p>
          <a:p>
            <a:endParaRPr lang="en-US" dirty="0" smtClean="0">
              <a:effectLst/>
            </a:endParaRPr>
          </a:p>
          <a:p>
            <a:r>
              <a:rPr lang="en-US" dirty="0" smtClean="0">
                <a:effectLst/>
              </a:rPr>
              <a:t>Show</a:t>
            </a:r>
            <a:r>
              <a:rPr lang="en-US" baseline="0" dirty="0" smtClean="0">
                <a:effectLst/>
              </a:rPr>
              <a:t> video if there is time</a:t>
            </a:r>
            <a:endParaRPr lang="en-US" dirty="0"/>
          </a:p>
        </p:txBody>
      </p:sp>
      <p:sp>
        <p:nvSpPr>
          <p:cNvPr id="4" name="Slide Number Placeholder 3"/>
          <p:cNvSpPr>
            <a:spLocks noGrp="1"/>
          </p:cNvSpPr>
          <p:nvPr>
            <p:ph type="sldNum" sz="quarter" idx="10"/>
          </p:nvPr>
        </p:nvSpPr>
        <p:spPr/>
        <p:txBody>
          <a:bodyPr/>
          <a:lstStyle/>
          <a:p>
            <a:fld id="{F489B5F3-F443-3A43-81CD-5A29FB400F2D}" type="slidenum">
              <a:rPr lang="en-US" smtClean="0"/>
              <a:t>15</a:t>
            </a:fld>
            <a:endParaRPr lang="en-US"/>
          </a:p>
        </p:txBody>
      </p:sp>
    </p:spTree>
    <p:extLst>
      <p:ext uri="{BB962C8B-B14F-4D97-AF65-F5344CB8AC3E}">
        <p14:creationId xmlns:p14="http://schemas.microsoft.com/office/powerpoint/2010/main" val="275656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Adams</a:t>
            </a:r>
            <a:r>
              <a:rPr lang="en-US" baseline="0" dirty="0" smtClean="0"/>
              <a:t> – helped with the constitution, lawyer</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4</a:t>
            </a:fld>
            <a:endParaRPr lang="en-US"/>
          </a:p>
        </p:txBody>
      </p:sp>
    </p:spTree>
    <p:extLst>
      <p:ext uri="{BB962C8B-B14F-4D97-AF65-F5344CB8AC3E}">
        <p14:creationId xmlns:p14="http://schemas.microsoft.com/office/powerpoint/2010/main" val="426853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a:t>
            </a:r>
            <a:r>
              <a:rPr lang="en-US" baseline="0" dirty="0" smtClean="0"/>
              <a:t> Washington knew that he would need help, so he found some of the greatest and most diverse minds to help him and the US be successful and to set precedents for the future generations of government officials</a:t>
            </a:r>
          </a:p>
          <a:p>
            <a:endParaRPr lang="en-US" baseline="0" dirty="0" smtClean="0"/>
          </a:p>
          <a:p>
            <a:r>
              <a:rPr lang="en-US" baseline="0" dirty="0" smtClean="0"/>
              <a:t>There are 15 cabinet positions today</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5</a:t>
            </a:fld>
            <a:endParaRPr lang="en-US"/>
          </a:p>
        </p:txBody>
      </p:sp>
    </p:spTree>
    <p:extLst>
      <p:ext uri="{BB962C8B-B14F-4D97-AF65-F5344CB8AC3E}">
        <p14:creationId xmlns:p14="http://schemas.microsoft.com/office/powerpoint/2010/main" val="251224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was a</a:t>
            </a:r>
            <a:r>
              <a:rPr lang="en-US" baseline="0" dirty="0" smtClean="0"/>
              <a:t> general under GW during the Revolutionary war</a:t>
            </a:r>
          </a:p>
          <a:p>
            <a:r>
              <a:rPr lang="en-US" baseline="0" dirty="0" smtClean="0"/>
              <a:t>From Boston, MA</a:t>
            </a:r>
          </a:p>
          <a:p>
            <a:r>
              <a:rPr lang="en-US" baseline="0" dirty="0" smtClean="0"/>
              <a:t>Dealt with growing unrest in the western frontier</a:t>
            </a:r>
          </a:p>
          <a:p>
            <a:r>
              <a:rPr lang="en-US" baseline="0" dirty="0" smtClean="0"/>
              <a:t>Helped promote law and order</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6</a:t>
            </a:fld>
            <a:endParaRPr lang="en-US"/>
          </a:p>
        </p:txBody>
      </p:sp>
    </p:spTree>
    <p:extLst>
      <p:ext uri="{BB962C8B-B14F-4D97-AF65-F5344CB8AC3E}">
        <p14:creationId xmlns:p14="http://schemas.microsoft.com/office/powerpoint/2010/main" val="229702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Virginia</a:t>
            </a:r>
            <a:r>
              <a:rPr lang="en-US" baseline="0" dirty="0" smtClean="0"/>
              <a:t> – lived on a plantation – owned slaves – originally believed slaves to be biologically inferior – had similar beliefs to GW but did not emancipate his slaves after his death</a:t>
            </a:r>
            <a:endParaRPr lang="en-US" dirty="0" smtClean="0"/>
          </a:p>
          <a:p>
            <a:r>
              <a:rPr lang="en-US" dirty="0" smtClean="0"/>
              <a:t>Wrote the Declaration</a:t>
            </a:r>
            <a:r>
              <a:rPr lang="en-US" baseline="0" dirty="0" smtClean="0"/>
              <a:t> of Independence</a:t>
            </a:r>
            <a:endParaRPr lang="en-US" dirty="0" smtClean="0"/>
          </a:p>
          <a:p>
            <a:r>
              <a:rPr lang="en-US" b="1" dirty="0" smtClean="0"/>
              <a:t>ANTIFEDERALIST</a:t>
            </a:r>
            <a:r>
              <a:rPr lang="en-US" dirty="0" smtClean="0"/>
              <a:t> – feared a strong government – founder of the Democratic-Republican</a:t>
            </a:r>
            <a:r>
              <a:rPr lang="en-US" baseline="0" dirty="0" smtClean="0"/>
              <a:t> Party</a:t>
            </a:r>
            <a:endParaRPr lang="en-US" dirty="0" smtClean="0"/>
          </a:p>
          <a:p>
            <a:r>
              <a:rPr lang="en-US" dirty="0" smtClean="0"/>
              <a:t>Supported</a:t>
            </a:r>
            <a:r>
              <a:rPr lang="en-US" baseline="0" dirty="0" smtClean="0"/>
              <a:t> </a:t>
            </a:r>
            <a:r>
              <a:rPr lang="en-US" b="1" baseline="0" dirty="0" smtClean="0"/>
              <a:t>agrarian</a:t>
            </a:r>
            <a:r>
              <a:rPr lang="en-US" baseline="0" dirty="0" smtClean="0"/>
              <a:t> nation</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7</a:t>
            </a:fld>
            <a:endParaRPr lang="en-US"/>
          </a:p>
        </p:txBody>
      </p:sp>
    </p:spTree>
    <p:extLst>
      <p:ext uri="{BB962C8B-B14F-4D97-AF65-F5344CB8AC3E}">
        <p14:creationId xmlns:p14="http://schemas.microsoft.com/office/powerpoint/2010/main" val="95024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Federalist papers</a:t>
            </a:r>
          </a:p>
          <a:p>
            <a:r>
              <a:rPr lang="en-US" dirty="0" smtClean="0"/>
              <a:t>Creating economic</a:t>
            </a:r>
            <a:r>
              <a:rPr lang="en-US" baseline="0" dirty="0" smtClean="0"/>
              <a:t> security</a:t>
            </a:r>
          </a:p>
          <a:p>
            <a:r>
              <a:rPr lang="en-US" baseline="0" dirty="0" smtClean="0"/>
              <a:t>Believed in a strong central government, president, national bank, and national court system</a:t>
            </a:r>
          </a:p>
          <a:p>
            <a:r>
              <a:rPr lang="en-US" baseline="0" dirty="0" smtClean="0"/>
              <a:t>Industrial and commercial ideals</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8</a:t>
            </a:fld>
            <a:endParaRPr lang="en-US"/>
          </a:p>
        </p:txBody>
      </p:sp>
    </p:spTree>
    <p:extLst>
      <p:ext uri="{BB962C8B-B14F-4D97-AF65-F5344CB8AC3E}">
        <p14:creationId xmlns:p14="http://schemas.microsoft.com/office/powerpoint/2010/main" val="368445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Born into</a:t>
            </a:r>
            <a:r>
              <a:rPr lang="en-US" baseline="0" dirty="0" smtClean="0"/>
              <a:t> a wealthy Virginia family</a:t>
            </a:r>
          </a:p>
          <a:p>
            <a:r>
              <a:rPr lang="en-US" baseline="0" dirty="0" smtClean="0"/>
              <a:t>George Washington's aid – introduced the Virginia plan</a:t>
            </a:r>
          </a:p>
          <a:p>
            <a:r>
              <a:rPr lang="en-US" baseline="0" dirty="0" smtClean="0"/>
              <a:t>Federalist</a:t>
            </a:r>
            <a:endParaRPr lang="en-US" dirty="0"/>
          </a:p>
        </p:txBody>
      </p:sp>
      <p:sp>
        <p:nvSpPr>
          <p:cNvPr id="4" name="Slide Number Placeholder 3"/>
          <p:cNvSpPr>
            <a:spLocks noGrp="1"/>
          </p:cNvSpPr>
          <p:nvPr>
            <p:ph type="sldNum" sz="quarter" idx="10"/>
          </p:nvPr>
        </p:nvSpPr>
        <p:spPr/>
        <p:txBody>
          <a:bodyPr/>
          <a:lstStyle/>
          <a:p>
            <a:fld id="{F00CC2A0-D823-174C-BC24-5A6F8B4C9ACF}" type="slidenum">
              <a:rPr lang="en-US" smtClean="0"/>
              <a:t>9</a:t>
            </a:fld>
            <a:endParaRPr lang="en-US"/>
          </a:p>
        </p:txBody>
      </p:sp>
    </p:spTree>
    <p:extLst>
      <p:ext uri="{BB962C8B-B14F-4D97-AF65-F5344CB8AC3E}">
        <p14:creationId xmlns:p14="http://schemas.microsoft.com/office/powerpoint/2010/main" val="348612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 – at least one in each state – resolve disputes by determining the facts and applying legal principles</a:t>
            </a:r>
          </a:p>
          <a:p>
            <a:r>
              <a:rPr lang="en-US" dirty="0" smtClean="0"/>
              <a:t>Circuit – 13 appellate courts below the supreme</a:t>
            </a:r>
            <a:r>
              <a:rPr lang="en-US" baseline="0" dirty="0" smtClean="0"/>
              <a:t> court – 94 federal judicial districts organized into 12 regions – determine if the law was applied correctly in a trial.</a:t>
            </a:r>
          </a:p>
          <a:p>
            <a:r>
              <a:rPr lang="en-US" baseline="0" dirty="0" smtClean="0"/>
              <a:t>Supreme – highest court in the US</a:t>
            </a:r>
          </a:p>
          <a:p>
            <a:endParaRPr lang="en-US" dirty="0"/>
          </a:p>
        </p:txBody>
      </p:sp>
      <p:sp>
        <p:nvSpPr>
          <p:cNvPr id="4" name="Slide Number Placeholder 3"/>
          <p:cNvSpPr>
            <a:spLocks noGrp="1"/>
          </p:cNvSpPr>
          <p:nvPr>
            <p:ph type="sldNum" sz="quarter" idx="10"/>
          </p:nvPr>
        </p:nvSpPr>
        <p:spPr/>
        <p:txBody>
          <a:bodyPr/>
          <a:lstStyle/>
          <a:p>
            <a:fld id="{A289DCDE-3D51-4DC2-A890-3C3503A906F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9963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 -</a:t>
            </a:r>
            <a:endParaRPr lang="en-US" dirty="0"/>
          </a:p>
        </p:txBody>
      </p:sp>
      <p:sp>
        <p:nvSpPr>
          <p:cNvPr id="4" name="Slide Number Placeholder 3"/>
          <p:cNvSpPr>
            <a:spLocks noGrp="1"/>
          </p:cNvSpPr>
          <p:nvPr>
            <p:ph type="sldNum" sz="quarter" idx="10"/>
          </p:nvPr>
        </p:nvSpPr>
        <p:spPr/>
        <p:txBody>
          <a:bodyPr/>
          <a:lstStyle/>
          <a:p>
            <a:fld id="{A289DCDE-3D51-4DC2-A890-3C3503A906F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9963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11/5/19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11/5/19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2.bin"/><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2.bin"/><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2.bin"/><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4.bin"/><Relationship Id="rId5" Type="http://schemas.openxmlformats.org/officeDocument/2006/relationships/audio" Target="../media/audio2.bin"/><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647895"/>
            <a:ext cx="9143999" cy="2286000"/>
          </a:xfrm>
        </p:spPr>
        <p:txBody>
          <a:bodyPr/>
          <a:lstStyle/>
          <a:p>
            <a:r>
              <a:rPr lang="en-US" sz="5500" i="1" dirty="0" smtClean="0"/>
              <a:t>1. Get out your Do </a:t>
            </a:r>
            <a:r>
              <a:rPr lang="en-US" sz="5500" i="1" dirty="0" smtClean="0"/>
              <a:t>Now</a:t>
            </a:r>
            <a:br>
              <a:rPr lang="en-US" sz="5500" i="1" dirty="0" smtClean="0"/>
            </a:br>
            <a:r>
              <a:rPr lang="en-US" sz="5500" i="1" dirty="0" smtClean="0"/>
              <a:t>2. Get out A New Nation Reading and questions</a:t>
            </a:r>
            <a:r>
              <a:rPr lang="en-US" sz="5500" i="1" dirty="0" smtClean="0"/>
              <a:t/>
            </a:r>
            <a:br>
              <a:rPr lang="en-US" sz="5500" i="1" dirty="0" smtClean="0"/>
            </a:br>
            <a:endParaRPr lang="en-US" sz="5500" i="1" dirty="0"/>
          </a:p>
        </p:txBody>
      </p:sp>
      <p:sp>
        <p:nvSpPr>
          <p:cNvPr id="3" name="Subtitle 2"/>
          <p:cNvSpPr>
            <a:spLocks noGrp="1"/>
          </p:cNvSpPr>
          <p:nvPr>
            <p:ph type="subTitle" idx="1"/>
          </p:nvPr>
        </p:nvSpPr>
        <p:spPr>
          <a:xfrm>
            <a:off x="457199" y="4933895"/>
            <a:ext cx="8228013" cy="1066800"/>
          </a:xfrm>
        </p:spPr>
        <p:txBody>
          <a:bodyPr/>
          <a:lstStyle/>
          <a:p>
            <a:r>
              <a:rPr lang="en-US" sz="3000" dirty="0" smtClean="0"/>
              <a:t>Unit 4 Day 3</a:t>
            </a:r>
            <a:endParaRPr lang="en-US" sz="3000" dirty="0" smtClean="0"/>
          </a:p>
          <a:p>
            <a:endParaRPr lang="en-US" dirty="0"/>
          </a:p>
        </p:txBody>
      </p:sp>
    </p:spTree>
    <p:extLst>
      <p:ext uri="{BB962C8B-B14F-4D97-AF65-F5344CB8AC3E}">
        <p14:creationId xmlns:p14="http://schemas.microsoft.com/office/powerpoint/2010/main" val="4187691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9057"/>
            <a:ext cx="8382000" cy="1143000"/>
          </a:xfrm>
        </p:spPr>
        <p:txBody>
          <a:bodyPr>
            <a:normAutofit/>
          </a:bodyPr>
          <a:lstStyle/>
          <a:p>
            <a:r>
              <a:rPr lang="en-US" sz="5500" b="1" dirty="0" smtClean="0">
                <a:sym typeface="Wingdings" pitchFamily="2" charset="2"/>
              </a:rPr>
              <a:t>Judiciary Act of 1789</a:t>
            </a:r>
            <a:endParaRPr lang="en-US" sz="5500" b="1" dirty="0"/>
          </a:p>
        </p:txBody>
      </p:sp>
      <p:sp>
        <p:nvSpPr>
          <p:cNvPr id="65537" name="Content Placeholder 2"/>
          <p:cNvSpPr>
            <a:spLocks noGrp="1"/>
          </p:cNvSpPr>
          <p:nvPr>
            <p:ph idx="1"/>
          </p:nvPr>
        </p:nvSpPr>
        <p:spPr>
          <a:xfrm>
            <a:off x="-2" y="2239818"/>
            <a:ext cx="9144002" cy="4633263"/>
          </a:xfrm>
        </p:spPr>
        <p:txBody>
          <a:bodyPr>
            <a:noAutofit/>
          </a:bodyPr>
          <a:lstStyle/>
          <a:p>
            <a:r>
              <a:rPr lang="en-US" sz="3400" dirty="0" smtClean="0">
                <a:sym typeface="Wingdings" pitchFamily="2" charset="2"/>
              </a:rPr>
              <a:t>The Constitution established the </a:t>
            </a:r>
            <a:r>
              <a:rPr lang="en-US" sz="3400" b="1" dirty="0" smtClean="0">
                <a:sym typeface="Wingdings" pitchFamily="2" charset="2"/>
              </a:rPr>
              <a:t>Supreme Court</a:t>
            </a:r>
            <a:endParaRPr lang="en-US" sz="3400" dirty="0" smtClean="0">
              <a:sym typeface="Wingdings" pitchFamily="2" charset="2"/>
            </a:endParaRPr>
          </a:p>
          <a:p>
            <a:pPr lvl="1"/>
            <a:r>
              <a:rPr lang="en-US" sz="3400" dirty="0" smtClean="0">
                <a:sym typeface="Wingdings" pitchFamily="2" charset="2"/>
              </a:rPr>
              <a:t>Congress could make laws to organize the courts and create more</a:t>
            </a:r>
          </a:p>
          <a:p>
            <a:r>
              <a:rPr lang="en-US" sz="3400" dirty="0" smtClean="0">
                <a:sym typeface="Wingdings" pitchFamily="2" charset="2"/>
              </a:rPr>
              <a:t>This law established the </a:t>
            </a:r>
            <a:r>
              <a:rPr lang="en-US" sz="3400" b="1" dirty="0" smtClean="0">
                <a:sym typeface="Wingdings" pitchFamily="2" charset="2"/>
              </a:rPr>
              <a:t>federal judicial branch</a:t>
            </a:r>
          </a:p>
          <a:p>
            <a:pPr lvl="1"/>
            <a:r>
              <a:rPr lang="en-US" sz="3400" dirty="0" smtClean="0">
                <a:sym typeface="Wingdings" pitchFamily="2" charset="2"/>
              </a:rPr>
              <a:t>3 levels: district courts, circuit court of appeals, supreme court</a:t>
            </a:r>
          </a:p>
        </p:txBody>
      </p:sp>
      <p:pic>
        <p:nvPicPr>
          <p:cNvPr id="65540" name="Picture 2" descr="http://www.hr.wayne.edu/esc/images/gavel_court-1.jpg"/>
          <p:cNvPicPr>
            <a:picLocks noChangeAspect="1" noChangeArrowheads="1"/>
          </p:cNvPicPr>
          <p:nvPr/>
        </p:nvPicPr>
        <p:blipFill>
          <a:blip r:embed="rId4" cstate="print"/>
          <a:srcRect/>
          <a:stretch>
            <a:fillRect/>
          </a:stretch>
        </p:blipFill>
        <p:spPr bwMode="auto">
          <a:xfrm>
            <a:off x="7836983" y="35057"/>
            <a:ext cx="1242433" cy="19168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16114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9057"/>
            <a:ext cx="8382000" cy="1143000"/>
          </a:xfrm>
        </p:spPr>
        <p:txBody>
          <a:bodyPr>
            <a:normAutofit/>
          </a:bodyPr>
          <a:lstStyle/>
          <a:p>
            <a:r>
              <a:rPr lang="en-US" sz="5500" b="1" dirty="0" smtClean="0">
                <a:sym typeface="Wingdings" pitchFamily="2" charset="2"/>
              </a:rPr>
              <a:t>Judiciary Act of 1789</a:t>
            </a:r>
            <a:endParaRPr lang="en-US" sz="5500" b="1" dirty="0"/>
          </a:p>
        </p:txBody>
      </p:sp>
      <p:sp>
        <p:nvSpPr>
          <p:cNvPr id="65537" name="Content Placeholder 2"/>
          <p:cNvSpPr>
            <a:spLocks noGrp="1"/>
          </p:cNvSpPr>
          <p:nvPr>
            <p:ph idx="1"/>
          </p:nvPr>
        </p:nvSpPr>
        <p:spPr>
          <a:xfrm>
            <a:off x="-2" y="2239818"/>
            <a:ext cx="9144002" cy="4633263"/>
          </a:xfrm>
        </p:spPr>
        <p:txBody>
          <a:bodyPr>
            <a:noAutofit/>
          </a:bodyPr>
          <a:lstStyle/>
          <a:p>
            <a:r>
              <a:rPr lang="en-US" sz="3600" b="1" dirty="0" smtClean="0">
                <a:sym typeface="Wingdings" pitchFamily="2" charset="2"/>
              </a:rPr>
              <a:t>Supreme Court had 6 judges that decided contested cases and heard cases between states or with other countries</a:t>
            </a:r>
          </a:p>
          <a:p>
            <a:r>
              <a:rPr lang="en-US" sz="3600" b="1" dirty="0" smtClean="0">
                <a:sym typeface="Wingdings" pitchFamily="2" charset="2"/>
              </a:rPr>
              <a:t>Washington nominated</a:t>
            </a:r>
          </a:p>
          <a:p>
            <a:pPr lvl="1"/>
            <a:r>
              <a:rPr lang="en-US" sz="3600" dirty="0" smtClean="0">
                <a:sym typeface="Wingdings" pitchFamily="2" charset="2"/>
              </a:rPr>
              <a:t>Attorney General: Edmund Randolph</a:t>
            </a:r>
          </a:p>
          <a:p>
            <a:pPr lvl="1"/>
            <a:r>
              <a:rPr lang="en-US" sz="3600" dirty="0" smtClean="0">
                <a:sym typeface="Wingdings" pitchFamily="2" charset="2"/>
              </a:rPr>
              <a:t>Chief Justice: John Jay</a:t>
            </a:r>
            <a:endParaRPr lang="en-US" sz="3600" dirty="0" smtClean="0"/>
          </a:p>
        </p:txBody>
      </p:sp>
      <p:pic>
        <p:nvPicPr>
          <p:cNvPr id="65540" name="Picture 2" descr="http://www.hr.wayne.edu/esc/images/gavel_court-1.jpg"/>
          <p:cNvPicPr>
            <a:picLocks noChangeAspect="1" noChangeArrowheads="1"/>
          </p:cNvPicPr>
          <p:nvPr/>
        </p:nvPicPr>
        <p:blipFill>
          <a:blip r:embed="rId4" cstate="print"/>
          <a:srcRect/>
          <a:stretch>
            <a:fillRect/>
          </a:stretch>
        </p:blipFill>
        <p:spPr bwMode="auto">
          <a:xfrm>
            <a:off x="7836983" y="35057"/>
            <a:ext cx="1242433" cy="19168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13352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000" b="1" dirty="0" smtClean="0">
                <a:solidFill>
                  <a:schemeClr val="accent1">
                    <a:lumMod val="20000"/>
                    <a:lumOff val="80000"/>
                  </a:schemeClr>
                </a:solidFill>
              </a:rPr>
              <a:t>What predictions can you make about the cabinet?</a:t>
            </a:r>
            <a:endParaRPr lang="en-US" sz="5000" b="1" dirty="0">
              <a:solidFill>
                <a:schemeClr val="accent1">
                  <a:lumMod val="20000"/>
                  <a:lumOff val="80000"/>
                </a:schemeClr>
              </a:solidFill>
            </a:endParaRPr>
          </a:p>
        </p:txBody>
      </p:sp>
      <p:sp>
        <p:nvSpPr>
          <p:cNvPr id="3" name="Content Placeholder 2"/>
          <p:cNvSpPr>
            <a:spLocks noGrp="1"/>
          </p:cNvSpPr>
          <p:nvPr>
            <p:ph idx="1"/>
          </p:nvPr>
        </p:nvSpPr>
        <p:spPr>
          <a:xfrm>
            <a:off x="0" y="2515597"/>
            <a:ext cx="9144000" cy="4342403"/>
          </a:xfrm>
        </p:spPr>
        <p:txBody>
          <a:bodyPr>
            <a:noAutofit/>
          </a:bodyPr>
          <a:lstStyle/>
          <a:p>
            <a:r>
              <a:rPr lang="en-US" sz="4400" dirty="0" smtClean="0"/>
              <a:t>Will everyone agree with one another?</a:t>
            </a:r>
          </a:p>
          <a:p>
            <a:r>
              <a:rPr lang="en-US" sz="4400" dirty="0" smtClean="0"/>
              <a:t>Will there be conflict within?</a:t>
            </a:r>
          </a:p>
          <a:p>
            <a:r>
              <a:rPr lang="en-US" sz="4400" dirty="0" smtClean="0"/>
              <a:t>What will happen if there is conflict?</a:t>
            </a:r>
            <a:endParaRPr lang="en-US" sz="4400" dirty="0"/>
          </a:p>
        </p:txBody>
      </p:sp>
    </p:spTree>
    <p:extLst>
      <p:ext uri="{BB962C8B-B14F-4D97-AF65-F5344CB8AC3E}">
        <p14:creationId xmlns:p14="http://schemas.microsoft.com/office/powerpoint/2010/main" val="5805699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500" b="1" dirty="0" smtClean="0"/>
              <a:t>George Washington</a:t>
            </a:r>
            <a:endParaRPr lang="en-US" sz="5500" b="1" dirty="0"/>
          </a:p>
        </p:txBody>
      </p:sp>
      <p:sp>
        <p:nvSpPr>
          <p:cNvPr id="3" name="Content Placeholder 2"/>
          <p:cNvSpPr>
            <a:spLocks noGrp="1"/>
          </p:cNvSpPr>
          <p:nvPr>
            <p:ph idx="1"/>
          </p:nvPr>
        </p:nvSpPr>
        <p:spPr>
          <a:xfrm>
            <a:off x="0" y="2592316"/>
            <a:ext cx="9144000" cy="3733800"/>
          </a:xfrm>
        </p:spPr>
        <p:txBody>
          <a:bodyPr>
            <a:normAutofit lnSpcReduction="10000"/>
          </a:bodyPr>
          <a:lstStyle/>
          <a:p>
            <a:r>
              <a:rPr lang="en-US" sz="3300" dirty="0" smtClean="0"/>
              <a:t>Born in Virginia in 1732</a:t>
            </a:r>
          </a:p>
          <a:p>
            <a:r>
              <a:rPr lang="en-US" sz="3300" dirty="0" smtClean="0"/>
              <a:t>Plantation lifestyle – what does this tell us about his upbringing?</a:t>
            </a:r>
          </a:p>
          <a:p>
            <a:r>
              <a:rPr lang="en-US" sz="3300" dirty="0" smtClean="0"/>
              <a:t>Inherited slaves</a:t>
            </a:r>
          </a:p>
          <a:p>
            <a:r>
              <a:rPr lang="en-US" sz="3300" dirty="0" smtClean="0"/>
              <a:t>How do you think George Washington felt about slavery?</a:t>
            </a:r>
            <a:endParaRPr lang="en-US" sz="3300" dirty="0"/>
          </a:p>
        </p:txBody>
      </p:sp>
    </p:spTree>
    <p:extLst>
      <p:ext uri="{BB962C8B-B14F-4D97-AF65-F5344CB8AC3E}">
        <p14:creationId xmlns:p14="http://schemas.microsoft.com/office/powerpoint/2010/main" val="92605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70000"/>
          </a:xfrm>
        </p:spPr>
        <p:txBody>
          <a:bodyPr/>
          <a:lstStyle/>
          <a:p>
            <a:pPr algn="ctr"/>
            <a:r>
              <a:rPr lang="en-US" sz="5500" b="1" dirty="0" smtClean="0"/>
              <a:t>Taking a closer look…</a:t>
            </a:r>
            <a:endParaRPr lang="en-US" sz="5500" b="1" dirty="0"/>
          </a:p>
        </p:txBody>
      </p:sp>
      <p:sp>
        <p:nvSpPr>
          <p:cNvPr id="3" name="Content Placeholder 2"/>
          <p:cNvSpPr>
            <a:spLocks noGrp="1"/>
          </p:cNvSpPr>
          <p:nvPr>
            <p:ph idx="1"/>
          </p:nvPr>
        </p:nvSpPr>
        <p:spPr>
          <a:xfrm>
            <a:off x="0" y="2321551"/>
            <a:ext cx="9144000" cy="4734872"/>
          </a:xfrm>
        </p:spPr>
        <p:txBody>
          <a:bodyPr>
            <a:noAutofit/>
          </a:bodyPr>
          <a:lstStyle/>
          <a:p>
            <a:r>
              <a:rPr lang="en-US" sz="2700" dirty="0" smtClean="0">
                <a:solidFill>
                  <a:srgbClr val="558140"/>
                </a:solidFill>
              </a:rPr>
              <a:t>Read </a:t>
            </a:r>
            <a:r>
              <a:rPr lang="en-US" sz="2700" dirty="0" smtClean="0">
                <a:solidFill>
                  <a:srgbClr val="558140"/>
                </a:solidFill>
              </a:rPr>
              <a:t>through the 4 documents written by George Washington</a:t>
            </a:r>
          </a:p>
          <a:p>
            <a:r>
              <a:rPr lang="en-US" sz="2700" i="1" dirty="0" smtClean="0">
                <a:solidFill>
                  <a:srgbClr val="558140"/>
                </a:solidFill>
              </a:rPr>
              <a:t>Discover his perspective on slavery</a:t>
            </a:r>
          </a:p>
          <a:p>
            <a:r>
              <a:rPr lang="en-US" sz="2700" dirty="0" smtClean="0">
                <a:solidFill>
                  <a:srgbClr val="558140"/>
                </a:solidFill>
              </a:rPr>
              <a:t>Fill out </a:t>
            </a:r>
            <a:r>
              <a:rPr lang="en-US" sz="2700" dirty="0" smtClean="0">
                <a:solidFill>
                  <a:srgbClr val="558140"/>
                </a:solidFill>
              </a:rPr>
              <a:t>the organizer </a:t>
            </a:r>
            <a:r>
              <a:rPr lang="en-US" sz="2700" dirty="0" smtClean="0">
                <a:solidFill>
                  <a:srgbClr val="558140"/>
                </a:solidFill>
              </a:rPr>
              <a:t>then answer the follow up questions</a:t>
            </a:r>
          </a:p>
          <a:p>
            <a:r>
              <a:rPr lang="en-US" sz="2700" dirty="0" smtClean="0">
                <a:solidFill>
                  <a:srgbClr val="558140"/>
                </a:solidFill>
              </a:rPr>
              <a:t>Be prepared to discuss your answers.</a:t>
            </a:r>
          </a:p>
          <a:p>
            <a:r>
              <a:rPr lang="en-US" sz="2700" dirty="0" smtClean="0">
                <a:solidFill>
                  <a:srgbClr val="558140"/>
                </a:solidFill>
              </a:rPr>
              <a:t>You have </a:t>
            </a:r>
            <a:r>
              <a:rPr lang="en-US" sz="2700" dirty="0" smtClean="0">
                <a:solidFill>
                  <a:srgbClr val="558140"/>
                </a:solidFill>
              </a:rPr>
              <a:t>25-30 </a:t>
            </a:r>
            <a:r>
              <a:rPr lang="en-US" sz="2700" dirty="0" smtClean="0">
                <a:solidFill>
                  <a:srgbClr val="558140"/>
                </a:solidFill>
              </a:rPr>
              <a:t>minutes to work on this – be diligent.</a:t>
            </a:r>
            <a:endParaRPr lang="en-US" sz="2700" dirty="0">
              <a:solidFill>
                <a:srgbClr val="558140"/>
              </a:solidFill>
            </a:endParaRPr>
          </a:p>
        </p:txBody>
      </p:sp>
    </p:spTree>
    <p:extLst>
      <p:ext uri="{BB962C8B-B14F-4D97-AF65-F5344CB8AC3E}">
        <p14:creationId xmlns:p14="http://schemas.microsoft.com/office/powerpoint/2010/main" val="4164079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5000" b="1" dirty="0" smtClean="0">
                <a:solidFill>
                  <a:srgbClr val="DACEAF"/>
                </a:solidFill>
              </a:rPr>
              <a:t>Discuss the follow up questions with your neighbors</a:t>
            </a:r>
            <a:endParaRPr lang="en-US" sz="5000" b="1" dirty="0">
              <a:solidFill>
                <a:srgbClr val="DACEAF"/>
              </a:solidFill>
            </a:endParaRPr>
          </a:p>
        </p:txBody>
      </p:sp>
      <p:sp>
        <p:nvSpPr>
          <p:cNvPr id="3" name="Content Placeholder 2"/>
          <p:cNvSpPr>
            <a:spLocks noGrp="1"/>
          </p:cNvSpPr>
          <p:nvPr>
            <p:ph idx="1"/>
          </p:nvPr>
        </p:nvSpPr>
        <p:spPr>
          <a:xfrm>
            <a:off x="0" y="2588458"/>
            <a:ext cx="9144000" cy="4477360"/>
          </a:xfrm>
        </p:spPr>
        <p:txBody>
          <a:bodyPr>
            <a:noAutofit/>
          </a:bodyPr>
          <a:lstStyle/>
          <a:p>
            <a:r>
              <a:rPr lang="en-US" sz="3400" dirty="0" smtClean="0"/>
              <a:t>Why did George Washington view slavery as an important aspect to society?</a:t>
            </a:r>
          </a:p>
          <a:p>
            <a:r>
              <a:rPr lang="en-US" sz="3400" dirty="0"/>
              <a:t>Why does he not free all slaves upon his death</a:t>
            </a:r>
            <a:r>
              <a:rPr lang="en-US" sz="3400" dirty="0" smtClean="0"/>
              <a:t>?</a:t>
            </a:r>
          </a:p>
          <a:p>
            <a:r>
              <a:rPr lang="en-US" sz="3400" dirty="0" smtClean="0"/>
              <a:t>How did Washington’s perspective change about slavery?</a:t>
            </a:r>
          </a:p>
          <a:p>
            <a:r>
              <a:rPr lang="en-US" sz="3400" dirty="0" smtClean="0"/>
              <a:t>What contributed to his changed ideas?</a:t>
            </a:r>
            <a:endParaRPr lang="en-US" sz="3400" dirty="0"/>
          </a:p>
        </p:txBody>
      </p:sp>
    </p:spTree>
    <p:extLst>
      <p:ext uri="{BB962C8B-B14F-4D97-AF65-F5344CB8AC3E}">
        <p14:creationId xmlns:p14="http://schemas.microsoft.com/office/powerpoint/2010/main" val="1822771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10</a:t>
            </a:r>
            <a:endParaRPr lang="en-US" dirty="0"/>
          </a:p>
        </p:txBody>
      </p:sp>
      <p:sp>
        <p:nvSpPr>
          <p:cNvPr id="3" name="Content Placeholder 2"/>
          <p:cNvSpPr>
            <a:spLocks noGrp="1"/>
          </p:cNvSpPr>
          <p:nvPr>
            <p:ph idx="1"/>
          </p:nvPr>
        </p:nvSpPr>
        <p:spPr>
          <a:xfrm>
            <a:off x="0" y="2770094"/>
            <a:ext cx="9144000" cy="3267169"/>
          </a:xfrm>
        </p:spPr>
        <p:txBody>
          <a:bodyPr>
            <a:normAutofit/>
          </a:bodyPr>
          <a:lstStyle/>
          <a:p>
            <a:endParaRPr lang="en-US" sz="4000" dirty="0" smtClean="0"/>
          </a:p>
        </p:txBody>
      </p:sp>
    </p:spTree>
    <p:extLst>
      <p:ext uri="{BB962C8B-B14F-4D97-AF65-F5344CB8AC3E}">
        <p14:creationId xmlns:p14="http://schemas.microsoft.com/office/powerpoint/2010/main" val="39084141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146"/>
            <a:ext cx="7772400" cy="1426672"/>
          </a:xfrm>
        </p:spPr>
        <p:txBody>
          <a:bodyPr>
            <a:normAutofit/>
          </a:bodyPr>
          <a:lstStyle/>
          <a:p>
            <a:r>
              <a:rPr lang="en-US" b="1" dirty="0" smtClean="0">
                <a:solidFill>
                  <a:schemeClr val="accent2">
                    <a:lumMod val="20000"/>
                    <a:lumOff val="80000"/>
                  </a:schemeClr>
                </a:solidFill>
              </a:rPr>
              <a:t>Reading debrief</a:t>
            </a:r>
            <a:endParaRPr lang="en-US" b="1" dirty="0">
              <a:solidFill>
                <a:schemeClr val="accent2">
                  <a:lumMod val="20000"/>
                  <a:lumOff val="80000"/>
                </a:schemeClr>
              </a:solidFill>
            </a:endParaRPr>
          </a:p>
        </p:txBody>
      </p:sp>
      <p:sp>
        <p:nvSpPr>
          <p:cNvPr id="3" name="Content Placeholder 2"/>
          <p:cNvSpPr>
            <a:spLocks noGrp="1"/>
          </p:cNvSpPr>
          <p:nvPr>
            <p:ph idx="1"/>
          </p:nvPr>
        </p:nvSpPr>
        <p:spPr>
          <a:xfrm>
            <a:off x="0" y="2309090"/>
            <a:ext cx="9144000" cy="4548909"/>
          </a:xfrm>
        </p:spPr>
        <p:txBody>
          <a:bodyPr>
            <a:noAutofit/>
          </a:bodyPr>
          <a:lstStyle/>
          <a:p>
            <a:pPr marL="525780" indent="-457200">
              <a:buFont typeface="+mj-lt"/>
              <a:buAutoNum type="arabicPeriod"/>
            </a:pPr>
            <a:r>
              <a:rPr lang="en-US" sz="3000" dirty="0" smtClean="0"/>
              <a:t>Thomas </a:t>
            </a:r>
            <a:r>
              <a:rPr lang="en-US" sz="3000" dirty="0" smtClean="0"/>
              <a:t>Jefferson’s vision?</a:t>
            </a:r>
          </a:p>
          <a:p>
            <a:pPr marL="525780" indent="-457200">
              <a:buFont typeface="+mj-lt"/>
              <a:buAutoNum type="arabicPeriod"/>
            </a:pPr>
            <a:r>
              <a:rPr lang="en-US" sz="3000" dirty="0" smtClean="0"/>
              <a:t>Alexander Hamilton’s vision?</a:t>
            </a:r>
          </a:p>
          <a:p>
            <a:pPr marL="525780" indent="-457200">
              <a:buFont typeface="+mj-lt"/>
              <a:buAutoNum type="arabicPeriod"/>
            </a:pPr>
            <a:r>
              <a:rPr lang="en-US" sz="3000" dirty="0" smtClean="0"/>
              <a:t>American Reaction the French Revolution?</a:t>
            </a:r>
          </a:p>
          <a:p>
            <a:pPr marL="525780" indent="-457200">
              <a:buFont typeface="+mj-lt"/>
              <a:buAutoNum type="arabicPeriod"/>
            </a:pPr>
            <a:r>
              <a:rPr lang="en-US" sz="3000" dirty="0" smtClean="0"/>
              <a:t>Why did political parties form and what were they?</a:t>
            </a:r>
          </a:p>
          <a:p>
            <a:pPr marL="525780" indent="-457200">
              <a:buFont typeface="+mj-lt"/>
              <a:buAutoNum type="arabicPeriod"/>
            </a:pPr>
            <a:r>
              <a:rPr lang="en-US" sz="3000" dirty="0" smtClean="0"/>
              <a:t>US alliance with France put US in an awkward position?</a:t>
            </a:r>
          </a:p>
          <a:p>
            <a:pPr marL="525780" indent="-457200">
              <a:buFont typeface="+mj-lt"/>
              <a:buAutoNum type="arabicPeriod"/>
            </a:pPr>
            <a:r>
              <a:rPr lang="en-US" sz="3000" dirty="0" smtClean="0"/>
              <a:t>Washington and the Neutrality Proclamation?</a:t>
            </a:r>
            <a:endParaRPr lang="en-US" sz="3000" dirty="0" smtClean="0"/>
          </a:p>
          <a:p>
            <a:pPr marL="525780" indent="-457200">
              <a:buFont typeface="+mj-lt"/>
              <a:buAutoNum type="arabicPeriod"/>
            </a:pPr>
            <a:endParaRPr lang="en-US" sz="3000" dirty="0" smtClean="0"/>
          </a:p>
          <a:p>
            <a:pPr marL="525780" indent="-457200">
              <a:buFont typeface="+mj-lt"/>
              <a:buAutoNum type="arabicPeriod"/>
            </a:pPr>
            <a:endParaRPr lang="en-US" sz="3000" dirty="0"/>
          </a:p>
        </p:txBody>
      </p:sp>
    </p:spTree>
    <p:extLst>
      <p:ext uri="{BB962C8B-B14F-4D97-AF65-F5344CB8AC3E}">
        <p14:creationId xmlns:p14="http://schemas.microsoft.com/office/powerpoint/2010/main" val="3730377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0"/>
            <a:ext cx="8839200" cy="1676400"/>
          </a:xfrm>
        </p:spPr>
        <p:txBody>
          <a:bodyPr>
            <a:noAutofit/>
          </a:bodyPr>
          <a:lstStyle/>
          <a:p>
            <a:pPr algn="ctr" eaLnBrk="1" hangingPunct="1"/>
            <a:r>
              <a:rPr lang="en-US" sz="4200" b="1" u="sng" dirty="0">
                <a:solidFill>
                  <a:schemeClr val="accent4">
                    <a:lumMod val="60000"/>
                    <a:lumOff val="40000"/>
                  </a:schemeClr>
                </a:solidFill>
              </a:rPr>
              <a:t>George Washington’s Presidency</a:t>
            </a:r>
            <a:br>
              <a:rPr lang="en-US" sz="4200" b="1" u="sng" dirty="0">
                <a:solidFill>
                  <a:schemeClr val="accent4">
                    <a:lumMod val="60000"/>
                    <a:lumOff val="40000"/>
                  </a:schemeClr>
                </a:solidFill>
              </a:rPr>
            </a:br>
            <a:r>
              <a:rPr lang="en-US" sz="4200" b="1" i="1" dirty="0">
                <a:solidFill>
                  <a:schemeClr val="accent4">
                    <a:lumMod val="60000"/>
                    <a:lumOff val="40000"/>
                  </a:schemeClr>
                </a:solidFill>
              </a:rPr>
              <a:t>1789-</a:t>
            </a:r>
            <a:r>
              <a:rPr lang="en-US" sz="4200" b="1" i="1" dirty="0" smtClean="0">
                <a:solidFill>
                  <a:schemeClr val="accent4">
                    <a:lumMod val="60000"/>
                    <a:lumOff val="40000"/>
                  </a:schemeClr>
                </a:solidFill>
              </a:rPr>
              <a:t>1797</a:t>
            </a:r>
            <a:r>
              <a:rPr lang="en-US" sz="4200" i="1" dirty="0" smtClean="0">
                <a:solidFill>
                  <a:schemeClr val="accent4">
                    <a:lumMod val="60000"/>
                    <a:lumOff val="40000"/>
                  </a:schemeClr>
                </a:solidFill>
              </a:rPr>
              <a:t/>
            </a:r>
            <a:br>
              <a:rPr lang="en-US" sz="4200" i="1" dirty="0" smtClean="0">
                <a:solidFill>
                  <a:schemeClr val="accent4">
                    <a:lumMod val="60000"/>
                    <a:lumOff val="40000"/>
                  </a:schemeClr>
                </a:solidFill>
              </a:rPr>
            </a:br>
            <a:r>
              <a:rPr lang="en-US" sz="4200" i="1" dirty="0" smtClean="0">
                <a:solidFill>
                  <a:schemeClr val="accent4">
                    <a:lumMod val="60000"/>
                    <a:lumOff val="40000"/>
                  </a:schemeClr>
                </a:solidFill>
              </a:rPr>
              <a:t>VP: John Adams</a:t>
            </a:r>
            <a:endParaRPr lang="en-US" sz="4200" i="1" u="sng" dirty="0">
              <a:solidFill>
                <a:schemeClr val="accent4">
                  <a:lumMod val="60000"/>
                  <a:lumOff val="40000"/>
                </a:schemeClr>
              </a:solidFill>
            </a:endParaRPr>
          </a:p>
        </p:txBody>
      </p:sp>
      <p:pic>
        <p:nvPicPr>
          <p:cNvPr id="2053" name="Picture 5" descr="http://www.foundationsmag.com/images/washing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818" y="1971827"/>
            <a:ext cx="3461039" cy="488617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4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box(in)">
                                      <p:cBhvr>
                                        <p:cTn id="13" dur="500"/>
                                        <p:tgtEl>
                                          <p:spTgt spid="2053"/>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04800"/>
            <a:ext cx="9144000" cy="1447800"/>
          </a:xfrm>
        </p:spPr>
        <p:txBody>
          <a:bodyPr>
            <a:normAutofit/>
          </a:bodyPr>
          <a:lstStyle/>
          <a:p>
            <a:pPr algn="ctr" eaLnBrk="1" hangingPunct="1"/>
            <a:r>
              <a:rPr lang="en-US" sz="4400" b="1" u="sng" dirty="0">
                <a:solidFill>
                  <a:schemeClr val="accent2">
                    <a:lumMod val="20000"/>
                    <a:lumOff val="80000"/>
                  </a:schemeClr>
                </a:solidFill>
              </a:rPr>
              <a:t>Establishment of </a:t>
            </a:r>
            <a:r>
              <a:rPr lang="en-US" sz="4400" b="1" u="sng" dirty="0" smtClean="0">
                <a:solidFill>
                  <a:schemeClr val="accent2">
                    <a:lumMod val="20000"/>
                    <a:lumOff val="80000"/>
                  </a:schemeClr>
                </a:solidFill>
              </a:rPr>
              <a:t>the Presidential Cabinet – (</a:t>
            </a:r>
            <a:r>
              <a:rPr lang="en-US" sz="4400" b="1" i="1" u="sng" dirty="0" smtClean="0">
                <a:solidFill>
                  <a:schemeClr val="accent2">
                    <a:lumMod val="20000"/>
                    <a:lumOff val="80000"/>
                  </a:schemeClr>
                </a:solidFill>
              </a:rPr>
              <a:t>Precedent</a:t>
            </a:r>
            <a:r>
              <a:rPr lang="en-US" sz="4400" b="1" u="sng" dirty="0" smtClean="0">
                <a:solidFill>
                  <a:schemeClr val="accent2">
                    <a:lumMod val="20000"/>
                    <a:lumOff val="80000"/>
                  </a:schemeClr>
                </a:solidFill>
              </a:rPr>
              <a:t>)</a:t>
            </a:r>
            <a:endParaRPr lang="en-US" sz="4400" b="1" u="sng" dirty="0">
              <a:solidFill>
                <a:schemeClr val="accent2">
                  <a:lumMod val="20000"/>
                  <a:lumOff val="80000"/>
                </a:schemeClr>
              </a:solidFill>
            </a:endParaRPr>
          </a:p>
        </p:txBody>
      </p:sp>
      <p:sp>
        <p:nvSpPr>
          <p:cNvPr id="7171" name="Rectangle 3"/>
          <p:cNvSpPr>
            <a:spLocks noGrp="1" noChangeArrowheads="1"/>
          </p:cNvSpPr>
          <p:nvPr>
            <p:ph type="body" idx="1"/>
          </p:nvPr>
        </p:nvSpPr>
        <p:spPr>
          <a:xfrm>
            <a:off x="0" y="2520112"/>
            <a:ext cx="8289636" cy="4337888"/>
          </a:xfrm>
        </p:spPr>
        <p:txBody>
          <a:bodyPr>
            <a:noAutofit/>
          </a:bodyPr>
          <a:lstStyle/>
          <a:p>
            <a:pPr marL="609600" indent="-609600" eaLnBrk="1" hangingPunct="1">
              <a:buFontTx/>
              <a:buAutoNum type="alphaUcPeriod"/>
            </a:pPr>
            <a:r>
              <a:rPr lang="en-US" sz="4200" dirty="0">
                <a:solidFill>
                  <a:schemeClr val="accent6">
                    <a:lumMod val="50000"/>
                  </a:schemeClr>
                </a:solidFill>
              </a:rPr>
              <a:t>The Constitution allows Congress to create departments to help the President </a:t>
            </a:r>
            <a:r>
              <a:rPr lang="en-US" sz="4200" dirty="0">
                <a:solidFill>
                  <a:schemeClr val="accent6">
                    <a:lumMod val="50000"/>
                  </a:schemeClr>
                </a:solidFill>
                <a:sym typeface="Wingdings" charset="0"/>
              </a:rPr>
              <a:t></a:t>
            </a:r>
            <a:r>
              <a:rPr lang="en-US" sz="4200" dirty="0">
                <a:solidFill>
                  <a:schemeClr val="accent6">
                    <a:lumMod val="50000"/>
                  </a:schemeClr>
                </a:solidFill>
              </a:rPr>
              <a:t> </a:t>
            </a:r>
            <a:r>
              <a:rPr lang="en-US" sz="4200" u="sng" dirty="0">
                <a:solidFill>
                  <a:schemeClr val="accent6">
                    <a:lumMod val="50000"/>
                  </a:schemeClr>
                </a:solidFill>
              </a:rPr>
              <a:t>the Cabinet</a:t>
            </a:r>
            <a:r>
              <a:rPr lang="en-US" sz="4200" dirty="0">
                <a:solidFill>
                  <a:schemeClr val="accent6">
                    <a:lumMod val="50000"/>
                  </a:schemeClr>
                </a:solidFill>
              </a:rPr>
              <a:t>. </a:t>
            </a:r>
          </a:p>
          <a:p>
            <a:pPr marL="609600" indent="-609600" eaLnBrk="1" hangingPunct="1">
              <a:buFontTx/>
              <a:buAutoNum type="alphaUcPeriod"/>
            </a:pPr>
            <a:r>
              <a:rPr lang="en-US" sz="4200" b="1" dirty="0">
                <a:solidFill>
                  <a:schemeClr val="accent6">
                    <a:lumMod val="50000"/>
                  </a:schemeClr>
                </a:solidFill>
              </a:rPr>
              <a:t>The first Presidential Cabinet had four departments:</a:t>
            </a:r>
            <a:endParaRPr lang="en-US" sz="4200" dirty="0">
              <a:solidFill>
                <a:schemeClr val="accent6">
                  <a:lumMod val="50000"/>
                </a:schemeClr>
              </a:solidFill>
            </a:endParaRPr>
          </a:p>
        </p:txBody>
      </p:sp>
      <p:pic>
        <p:nvPicPr>
          <p:cNvPr id="2" name="Picture 1" descr="cabinet-clipart-1207886356143413116johnny_automatic_multiple_files.svg.h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3879272"/>
            <a:ext cx="1524000" cy="2309091"/>
          </a:xfrm>
          <a:prstGeom prst="rect">
            <a:avLst/>
          </a:prstGeom>
        </p:spPr>
      </p:pic>
    </p:spTree>
    <p:extLst>
      <p:ext uri="{BB962C8B-B14F-4D97-AF65-F5344CB8AC3E}">
        <p14:creationId xmlns:p14="http://schemas.microsoft.com/office/powerpoint/2010/main" val="69144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 calcmode="lin" valueType="num">
                                      <p:cBhvr>
                                        <p:cTn id="15"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171">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driveby.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 calcmode="lin" valueType="num">
                                      <p:cBhvr>
                                        <p:cTn id="21"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171">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57200"/>
            <a:ext cx="9144000" cy="1143000"/>
          </a:xfrm>
        </p:spPr>
        <p:txBody>
          <a:bodyPr>
            <a:noAutofit/>
          </a:bodyPr>
          <a:lstStyle/>
          <a:p>
            <a:pPr algn="ctr" eaLnBrk="1" hangingPunct="1"/>
            <a:r>
              <a:rPr lang="en-US" sz="5500" b="1" u="sng" dirty="0">
                <a:solidFill>
                  <a:schemeClr val="accent2">
                    <a:lumMod val="40000"/>
                    <a:lumOff val="60000"/>
                  </a:schemeClr>
                </a:solidFill>
              </a:rPr>
              <a:t>The First Presidential Cabinet</a:t>
            </a:r>
          </a:p>
        </p:txBody>
      </p:sp>
      <p:sp>
        <p:nvSpPr>
          <p:cNvPr id="8195" name="Rectangle 3"/>
          <p:cNvSpPr>
            <a:spLocks noGrp="1" noChangeArrowheads="1"/>
          </p:cNvSpPr>
          <p:nvPr>
            <p:ph type="body" idx="1"/>
          </p:nvPr>
        </p:nvSpPr>
        <p:spPr>
          <a:xfrm>
            <a:off x="0" y="2586183"/>
            <a:ext cx="5567361" cy="3701990"/>
          </a:xfrm>
        </p:spPr>
        <p:txBody>
          <a:bodyPr>
            <a:noAutofit/>
          </a:bodyPr>
          <a:lstStyle/>
          <a:p>
            <a:pPr marL="609600" indent="-609600"/>
            <a:r>
              <a:rPr lang="en-US" sz="4400" b="1" dirty="0">
                <a:solidFill>
                  <a:srgbClr val="558140"/>
                </a:solidFill>
              </a:rPr>
              <a:t>Secretary of War</a:t>
            </a:r>
            <a:r>
              <a:rPr lang="en-US" sz="4400" dirty="0">
                <a:solidFill>
                  <a:srgbClr val="558140"/>
                </a:solidFill>
              </a:rPr>
              <a:t> </a:t>
            </a:r>
            <a:endParaRPr lang="en-US" sz="4400" dirty="0" smtClean="0">
              <a:solidFill>
                <a:srgbClr val="558140"/>
              </a:solidFill>
            </a:endParaRPr>
          </a:p>
          <a:p>
            <a:pPr marL="609600" indent="-609600"/>
            <a:r>
              <a:rPr lang="en-US" sz="4400" dirty="0" smtClean="0">
                <a:solidFill>
                  <a:srgbClr val="558140"/>
                </a:solidFill>
              </a:rPr>
              <a:t>Henry Knox head of the </a:t>
            </a:r>
            <a:r>
              <a:rPr lang="en-US" sz="4400" dirty="0">
                <a:solidFill>
                  <a:srgbClr val="558140"/>
                </a:solidFill>
              </a:rPr>
              <a:t>nation’s defenses.</a:t>
            </a:r>
            <a:endParaRPr lang="en-US" sz="4400" u="sng" dirty="0">
              <a:solidFill>
                <a:srgbClr val="558140"/>
              </a:solidFill>
            </a:endParaRPr>
          </a:p>
        </p:txBody>
      </p:sp>
      <p:pic>
        <p:nvPicPr>
          <p:cNvPr id="8199" name="Picture 7" descr="http://www.nysm.nysed.gov/services/KnoxTrail/images/knox.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362" y="3124200"/>
            <a:ext cx="3576638" cy="3733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1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195">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driveby.wav"/>
                                        </p:tgtEl>
                                      </p:cMediaNode>
                                    </p:audio>
                                  </p:sub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 calcmode="lin" valueType="num">
                                      <p:cBhvr>
                                        <p:cTn id="21"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195">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driveby.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8199"/>
                                        </p:tgtEl>
                                        <p:attrNameLst>
                                          <p:attrName>style.visibility</p:attrName>
                                        </p:attrNameLst>
                                      </p:cBhvr>
                                      <p:to>
                                        <p:strVal val="visible"/>
                                      </p:to>
                                    </p:set>
                                    <p:animEffect transition="in" filter="box(out)">
                                      <p:cBhvr>
                                        <p:cTn id="27" dur="500"/>
                                        <p:tgtEl>
                                          <p:spTgt spid="8199"/>
                                        </p:tgtEl>
                                      </p:cBhvr>
                                    </p:animEffect>
                                  </p:childTnLst>
                                  <p:subTnLst>
                                    <p:audio>
                                      <p:cMediaNode>
                                        <p:cTn display="0" masterRel="sameClick">
                                          <p:stCondLst>
                                            <p:cond evt="begin" delay="0">
                                              <p:tn val="2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63568" y="2381078"/>
            <a:ext cx="5103627" cy="4476922"/>
          </a:xfrm>
        </p:spPr>
        <p:txBody>
          <a:bodyPr>
            <a:noAutofit/>
          </a:bodyPr>
          <a:lstStyle/>
          <a:p>
            <a:pPr marL="609600" indent="-609600"/>
            <a:r>
              <a:rPr lang="en-US" sz="3500" b="1" dirty="0">
                <a:solidFill>
                  <a:srgbClr val="558140"/>
                </a:solidFill>
              </a:rPr>
              <a:t>Secretary of State </a:t>
            </a:r>
          </a:p>
          <a:p>
            <a:pPr marL="609600" indent="-609600"/>
            <a:r>
              <a:rPr lang="en-US" sz="3500" dirty="0" smtClean="0">
                <a:solidFill>
                  <a:srgbClr val="558140"/>
                </a:solidFill>
              </a:rPr>
              <a:t>Thomas Jefferson head of the </a:t>
            </a:r>
            <a:r>
              <a:rPr lang="en-US" sz="3500" dirty="0">
                <a:solidFill>
                  <a:srgbClr val="558140"/>
                </a:solidFill>
              </a:rPr>
              <a:t>relations between the U.S. and other </a:t>
            </a:r>
            <a:r>
              <a:rPr lang="en-US" sz="3500" dirty="0" smtClean="0">
                <a:solidFill>
                  <a:srgbClr val="558140"/>
                </a:solidFill>
              </a:rPr>
              <a:t>countries/foreign policy.</a:t>
            </a:r>
          </a:p>
          <a:p>
            <a:pPr marL="609600" indent="-609600"/>
            <a:r>
              <a:rPr lang="en-US" sz="3500" i="1" dirty="0" smtClean="0">
                <a:solidFill>
                  <a:srgbClr val="558140"/>
                </a:solidFill>
              </a:rPr>
              <a:t>Antifederalist</a:t>
            </a:r>
            <a:endParaRPr lang="en-US" sz="3500" i="1" dirty="0">
              <a:solidFill>
                <a:srgbClr val="558140"/>
              </a:solidFill>
            </a:endParaRPr>
          </a:p>
        </p:txBody>
      </p:sp>
      <p:pic>
        <p:nvPicPr>
          <p:cNvPr id="9221" name="Picture 5" descr="http://www.newgenevacenter.org/portrait/jeffer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3001" y="2887624"/>
            <a:ext cx="3090999" cy="383148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2" name="Rectangle 6"/>
          <p:cNvSpPr>
            <a:spLocks noChangeArrowheads="1"/>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500" b="1" u="sng" dirty="0">
                <a:solidFill>
                  <a:schemeClr val="accent2">
                    <a:lumMod val="40000"/>
                    <a:lumOff val="60000"/>
                  </a:schemeClr>
                </a:solidFill>
                <a:latin typeface="+mj-lt"/>
              </a:rPr>
              <a:t>The First Presidential Cabinet</a:t>
            </a:r>
          </a:p>
        </p:txBody>
      </p:sp>
    </p:spTree>
    <p:extLst>
      <p:ext uri="{BB962C8B-B14F-4D97-AF65-F5344CB8AC3E}">
        <p14:creationId xmlns:p14="http://schemas.microsoft.com/office/powerpoint/2010/main" val="419813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19">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driveby.wav"/>
                                        </p:tgtEl>
                                      </p:cMediaNode>
                                    </p:audio>
                                  </p:sub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p:cTn id="21"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219">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driveby.wav"/>
                                        </p:tgtEl>
                                      </p:cMediaNode>
                                    </p:audio>
                                  </p:sub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19">
                                            <p:txEl>
                                              <p:pRg st="2" end="2"/>
                                            </p:txEl>
                                          </p:spTgt>
                                        </p:tgtEl>
                                        <p:attrNameLst>
                                          <p:attrName>style.visibility</p:attrName>
                                        </p:attrNameLst>
                                      </p:cBhvr>
                                      <p:to>
                                        <p:strVal val="visible"/>
                                      </p:to>
                                    </p:set>
                                    <p:anim calcmode="lin" valueType="num">
                                      <p:cBhvr>
                                        <p:cTn id="27"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9219">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driveby.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9221"/>
                                        </p:tgtEl>
                                        <p:attrNameLst>
                                          <p:attrName>style.visibility</p:attrName>
                                        </p:attrNameLst>
                                      </p:cBhvr>
                                      <p:to>
                                        <p:strVal val="visible"/>
                                      </p:to>
                                    </p:set>
                                    <p:animEffect transition="in" filter="box(out)">
                                      <p:cBhvr>
                                        <p:cTn id="33" dur="500"/>
                                        <p:tgtEl>
                                          <p:spTgt spid="9221"/>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2502265"/>
            <a:ext cx="5378240" cy="4355735"/>
          </a:xfrm>
        </p:spPr>
        <p:txBody>
          <a:bodyPr>
            <a:normAutofit/>
          </a:bodyPr>
          <a:lstStyle/>
          <a:p>
            <a:pPr marL="609600" indent="-609600">
              <a:lnSpc>
                <a:spcPct val="90000"/>
              </a:lnSpc>
            </a:pPr>
            <a:r>
              <a:rPr lang="en-US" sz="4000" b="1" dirty="0">
                <a:solidFill>
                  <a:srgbClr val="558140"/>
                </a:solidFill>
              </a:rPr>
              <a:t>Secretary of the Treasury</a:t>
            </a:r>
            <a:r>
              <a:rPr lang="en-US" sz="4000" dirty="0">
                <a:solidFill>
                  <a:srgbClr val="558140"/>
                </a:solidFill>
              </a:rPr>
              <a:t> </a:t>
            </a:r>
            <a:endParaRPr lang="en-US" sz="4000" b="1" dirty="0" smtClean="0">
              <a:solidFill>
                <a:srgbClr val="558140"/>
              </a:solidFill>
            </a:endParaRPr>
          </a:p>
          <a:p>
            <a:pPr marL="609600" indent="-609600">
              <a:lnSpc>
                <a:spcPct val="90000"/>
              </a:lnSpc>
            </a:pPr>
            <a:r>
              <a:rPr lang="en-US" sz="4000" dirty="0" smtClean="0">
                <a:solidFill>
                  <a:srgbClr val="558140"/>
                </a:solidFill>
              </a:rPr>
              <a:t>Alexander Hamilton </a:t>
            </a:r>
            <a:r>
              <a:rPr lang="en-US" sz="4000" dirty="0">
                <a:solidFill>
                  <a:srgbClr val="558140"/>
                </a:solidFill>
              </a:rPr>
              <a:t>to manage the government’s money</a:t>
            </a:r>
            <a:r>
              <a:rPr lang="en-US" sz="4000" dirty="0" smtClean="0">
                <a:solidFill>
                  <a:srgbClr val="558140"/>
                </a:solidFill>
              </a:rPr>
              <a:t>.</a:t>
            </a:r>
          </a:p>
          <a:p>
            <a:pPr marL="609600" indent="-609600">
              <a:lnSpc>
                <a:spcPct val="90000"/>
              </a:lnSpc>
            </a:pPr>
            <a:r>
              <a:rPr lang="en-US" sz="4000" i="1" dirty="0" smtClean="0">
                <a:solidFill>
                  <a:srgbClr val="558140"/>
                </a:solidFill>
              </a:rPr>
              <a:t>Federalist</a:t>
            </a:r>
            <a:endParaRPr lang="en-US" sz="4000" i="1" dirty="0">
              <a:solidFill>
                <a:srgbClr val="558140"/>
              </a:solidFill>
            </a:endParaRPr>
          </a:p>
        </p:txBody>
      </p:sp>
      <p:pic>
        <p:nvPicPr>
          <p:cNvPr id="10245" name="Picture 5" descr="http://www.hamiltonlives.com/alex2.jpg"/>
          <p:cNvPicPr>
            <a:picLocks noChangeAspect="1" noChangeArrowheads="1"/>
          </p:cNvPicPr>
          <p:nvPr/>
        </p:nvPicPr>
        <p:blipFill>
          <a:blip r:embed="rId6">
            <a:extLst>
              <a:ext uri="{28A0092B-C50C-407E-A947-70E740481C1C}">
                <a14:useLocalDpi xmlns:a14="http://schemas.microsoft.com/office/drawing/2010/main" val="0"/>
              </a:ext>
            </a:extLst>
          </a:blip>
          <a:srcRect b="7840"/>
          <a:stretch>
            <a:fillRect/>
          </a:stretch>
        </p:blipFill>
        <p:spPr bwMode="auto">
          <a:xfrm>
            <a:off x="6366668" y="2819400"/>
            <a:ext cx="2811463" cy="4038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8" name="Rectangle 8"/>
          <p:cNvSpPr>
            <a:spLocks noChangeArrowheads="1"/>
          </p:cNvSpPr>
          <p:nvPr/>
        </p:nvSpPr>
        <p:spPr bwMode="auto">
          <a:xfrm>
            <a:off x="0" y="304799"/>
            <a:ext cx="9144000" cy="128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500" b="1" u="sng" dirty="0">
                <a:solidFill>
                  <a:srgbClr val="F9DFA1"/>
                </a:solidFill>
                <a:latin typeface="+mj-lt"/>
              </a:rPr>
              <a:t>The First Presidential Cabinet</a:t>
            </a:r>
          </a:p>
        </p:txBody>
      </p:sp>
    </p:spTree>
    <p:extLst>
      <p:ext uri="{BB962C8B-B14F-4D97-AF65-F5344CB8AC3E}">
        <p14:creationId xmlns:p14="http://schemas.microsoft.com/office/powerpoint/2010/main" val="133766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1000" fill="hold"/>
                                        <p:tgtEl>
                                          <p:spTgt spid="10248"/>
                                        </p:tgtEl>
                                        <p:attrNameLst>
                                          <p:attrName>ppt_w</p:attrName>
                                        </p:attrNameLst>
                                      </p:cBhvr>
                                      <p:tavLst>
                                        <p:tav tm="0">
                                          <p:val>
                                            <p:fltVal val="0"/>
                                          </p:val>
                                        </p:tav>
                                        <p:tav tm="100000">
                                          <p:val>
                                            <p:strVal val="#ppt_w"/>
                                          </p:val>
                                        </p:tav>
                                      </p:tavLst>
                                    </p:anim>
                                    <p:anim calcmode="lin" valueType="num">
                                      <p:cBhvr>
                                        <p:cTn id="8" dur="1000" fill="hold"/>
                                        <p:tgtEl>
                                          <p:spTgt spid="10248"/>
                                        </p:tgtEl>
                                        <p:attrNameLst>
                                          <p:attrName>ppt_h</p:attrName>
                                        </p:attrNameLst>
                                      </p:cBhvr>
                                      <p:tavLst>
                                        <p:tav tm="0">
                                          <p:val>
                                            <p:fltVal val="0"/>
                                          </p:val>
                                        </p:tav>
                                        <p:tav tm="100000">
                                          <p:val>
                                            <p:strVal val="#ppt_h"/>
                                          </p:val>
                                        </p:tav>
                                      </p:tavLst>
                                    </p:anim>
                                    <p:anim calcmode="lin" valueType="num">
                                      <p:cBhvr>
                                        <p:cTn id="9" dur="1000" fill="hold"/>
                                        <p:tgtEl>
                                          <p:spTgt spid="102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 calcmode="lin" valueType="num">
                                      <p:cBhvr>
                                        <p:cTn id="15"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43">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driveby.wav"/>
                                        </p:tgtEl>
                                      </p:cMediaNode>
                                    </p:audio>
                                  </p:sub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 calcmode="lin" valueType="num">
                                      <p:cBhvr>
                                        <p:cTn id="21"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43">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driveby.wav"/>
                                        </p:tgtEl>
                                      </p:cMediaNode>
                                    </p:audio>
                                  </p:sub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0243">
                                            <p:txEl>
                                              <p:pRg st="2" end="2"/>
                                            </p:txEl>
                                          </p:spTgt>
                                        </p:tgtEl>
                                        <p:attrNameLst>
                                          <p:attrName>style.visibility</p:attrName>
                                        </p:attrNameLst>
                                      </p:cBhvr>
                                      <p:to>
                                        <p:strVal val="visible"/>
                                      </p:to>
                                    </p:set>
                                    <p:anim calcmode="lin" valueType="num">
                                      <p:cBhvr>
                                        <p:cTn id="27"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43">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driveby.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10245"/>
                                        </p:tgtEl>
                                        <p:attrNameLst>
                                          <p:attrName>style.visibility</p:attrName>
                                        </p:attrNameLst>
                                      </p:cBhvr>
                                      <p:to>
                                        <p:strVal val="visible"/>
                                      </p:to>
                                    </p:set>
                                    <p:animEffect transition="in" filter="box(out)">
                                      <p:cBhvr>
                                        <p:cTn id="33" dur="500"/>
                                        <p:tgtEl>
                                          <p:spTgt spid="10245"/>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3016033"/>
            <a:ext cx="6243637" cy="2906072"/>
          </a:xfrm>
        </p:spPr>
        <p:txBody>
          <a:bodyPr>
            <a:noAutofit/>
          </a:bodyPr>
          <a:lstStyle/>
          <a:p>
            <a:pPr marL="609600" indent="-609600"/>
            <a:r>
              <a:rPr lang="en-US" sz="4000" b="1" dirty="0">
                <a:solidFill>
                  <a:srgbClr val="558140"/>
                </a:solidFill>
              </a:rPr>
              <a:t>Attorney General </a:t>
            </a:r>
            <a:endParaRPr lang="en-US" sz="4000" b="1" dirty="0" smtClean="0">
              <a:solidFill>
                <a:srgbClr val="558140"/>
              </a:solidFill>
            </a:endParaRPr>
          </a:p>
          <a:p>
            <a:pPr marL="609600" indent="-609600"/>
            <a:r>
              <a:rPr lang="en-US" sz="4000" dirty="0" smtClean="0">
                <a:solidFill>
                  <a:srgbClr val="558140"/>
                </a:solidFill>
              </a:rPr>
              <a:t>Edmond Randolph </a:t>
            </a:r>
            <a:r>
              <a:rPr lang="en-US" sz="4000" dirty="0">
                <a:solidFill>
                  <a:srgbClr val="558140"/>
                </a:solidFill>
              </a:rPr>
              <a:t>to advise the government on legal </a:t>
            </a:r>
            <a:r>
              <a:rPr lang="en-US" sz="4000" dirty="0" smtClean="0">
                <a:solidFill>
                  <a:srgbClr val="558140"/>
                </a:solidFill>
              </a:rPr>
              <a:t>matters (the justice system) </a:t>
            </a:r>
            <a:endParaRPr lang="en-US" sz="4000" u="sng" dirty="0">
              <a:solidFill>
                <a:srgbClr val="558140"/>
              </a:solidFill>
            </a:endParaRPr>
          </a:p>
        </p:txBody>
      </p:sp>
      <p:pic>
        <p:nvPicPr>
          <p:cNvPr id="11269" name="Picture 5" descr="http://www.lva.lib.va.us/whoweare/exhibits/marshall/marshall_images/randolph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637" y="3444363"/>
            <a:ext cx="2769337" cy="316967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1" name="Rectangle 7"/>
          <p:cNvSpPr>
            <a:spLocks noChangeArrowheads="1"/>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500" b="1" u="sng" dirty="0">
                <a:solidFill>
                  <a:srgbClr val="F9DFA1"/>
                </a:solidFill>
                <a:latin typeface="+mj-lt"/>
              </a:rPr>
              <a:t>The First Presidential Cabinet</a:t>
            </a:r>
          </a:p>
        </p:txBody>
      </p:sp>
    </p:spTree>
    <p:extLst>
      <p:ext uri="{BB962C8B-B14F-4D97-AF65-F5344CB8AC3E}">
        <p14:creationId xmlns:p14="http://schemas.microsoft.com/office/powerpoint/2010/main" val="357585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 calcmode="lin" valueType="num">
                                      <p:cBhvr>
                                        <p:cTn id="15"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267">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driveby.wav"/>
                                        </p:tgtEl>
                                      </p:cMediaNode>
                                    </p:audio>
                                  </p:sub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267">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driveby.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box(out)">
                                      <p:cBhvr>
                                        <p:cTn id="27" dur="500"/>
                                        <p:tgtEl>
                                          <p:spTgt spid="11269"/>
                                        </p:tgtEl>
                                      </p:cBhvr>
                                    </p:animEffect>
                                  </p:childTnLst>
                                  <p:subTnLst>
                                    <p:audio>
                                      <p:cMediaNode>
                                        <p:cTn display="0" masterRel="sameClick">
                                          <p:stCondLst>
                                            <p:cond evt="begin" delay="0">
                                              <p:tn val="2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7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1515</TotalTime>
  <Words>807</Words>
  <Application>Microsoft Macintosh PowerPoint</Application>
  <PresentationFormat>On-screen Show (4:3)</PresentationFormat>
  <Paragraphs>101</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Genesis</vt:lpstr>
      <vt:lpstr>1. Get out your Do Now 2. Get out A New Nation Reading and questions </vt:lpstr>
      <vt:lpstr>CNN 10</vt:lpstr>
      <vt:lpstr>Reading debrief</vt:lpstr>
      <vt:lpstr>George Washington’s Presidency 1789-1797 VP: John Adams</vt:lpstr>
      <vt:lpstr>Establishment of the Presidential Cabinet – (Precedent)</vt:lpstr>
      <vt:lpstr>The First Presidential Cabinet</vt:lpstr>
      <vt:lpstr>PowerPoint Presentation</vt:lpstr>
      <vt:lpstr>PowerPoint Presentation</vt:lpstr>
      <vt:lpstr>PowerPoint Presentation</vt:lpstr>
      <vt:lpstr>Judiciary Act of 1789</vt:lpstr>
      <vt:lpstr>Judiciary Act of 1789</vt:lpstr>
      <vt:lpstr>What predictions can you make about the cabinet?</vt:lpstr>
      <vt:lpstr>George Washington</vt:lpstr>
      <vt:lpstr>Taking a closer look…</vt:lpstr>
      <vt:lpstr>Discuss the follow up questions with your neighbors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Get out your do now 2. If you have late work turn it into a basket.</dc:title>
  <dc:creator>Julia Maurer</dc:creator>
  <cp:lastModifiedBy>Julia Maurer</cp:lastModifiedBy>
  <cp:revision>36</cp:revision>
  <dcterms:created xsi:type="dcterms:W3CDTF">2017-03-20T23:39:38Z</dcterms:created>
  <dcterms:modified xsi:type="dcterms:W3CDTF">2019-11-06T02:17:56Z</dcterms:modified>
</cp:coreProperties>
</file>