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290" r:id="rId4"/>
    <p:sldId id="264" r:id="rId5"/>
    <p:sldId id="269" r:id="rId6"/>
    <p:sldId id="286" r:id="rId7"/>
    <p:sldId id="272" r:id="rId8"/>
    <p:sldId id="274" r:id="rId9"/>
    <p:sldId id="276" r:id="rId10"/>
    <p:sldId id="278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78594" autoAdjust="0"/>
  </p:normalViewPr>
  <p:slideViewPr>
    <p:cSldViewPr>
      <p:cViewPr varScale="1">
        <p:scale>
          <a:sx n="54" d="100"/>
          <a:sy n="54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C41A-A427-0D4D-9004-0CE03F9B649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F0AA0-46CF-1F44-8834-1195C782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– Germany, Austria-Hungary,</a:t>
            </a:r>
            <a:r>
              <a:rPr lang="en-US" baseline="0" dirty="0" smtClean="0"/>
              <a:t> Italy</a:t>
            </a:r>
          </a:p>
          <a:p>
            <a:r>
              <a:rPr lang="en-US" baseline="0" dirty="0" smtClean="0"/>
              <a:t>Allied powers – Russia, GB, France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0AA0-46CF-1F44-8834-1195C7826C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Balkins</a:t>
            </a:r>
            <a:r>
              <a:rPr lang="en-US" dirty="0" smtClean="0"/>
              <a:t> were known</a:t>
            </a:r>
            <a:r>
              <a:rPr lang="en-US" baseline="0" dirty="0" smtClean="0"/>
              <a:t> as the powder keg – could explode at any moment because of its tight position, location, culture, alliances</a:t>
            </a:r>
          </a:p>
          <a:p>
            <a:r>
              <a:rPr lang="en-US" baseline="0" dirty="0" smtClean="0"/>
              <a:t>Self-determination – freedom for people of a country to live as they chose – nationalism and independence.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www.history.com</a:t>
            </a:r>
            <a:r>
              <a:rPr lang="en-US" baseline="0" dirty="0" smtClean="0"/>
              <a:t>/topics/world-war-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/outbreak-of-world-war-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/videos/</a:t>
            </a:r>
            <a:r>
              <a:rPr lang="en-US" baseline="0" dirty="0" err="1" smtClean="0"/>
              <a:t>world-war-i-alliances?m</a:t>
            </a:r>
            <a:r>
              <a:rPr lang="en-US" baseline="0" dirty="0" smtClean="0"/>
              <a:t>=528e394da93ae&amp;s=</a:t>
            </a:r>
            <a:r>
              <a:rPr lang="en-US" baseline="0" dirty="0" err="1" smtClean="0"/>
              <a:t>undefined&amp;f</a:t>
            </a:r>
            <a:r>
              <a:rPr lang="en-US" baseline="0" dirty="0" smtClean="0"/>
              <a:t>=1&amp;free=false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0AA0-46CF-1F44-8834-1195C7826C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industrialization in Europe</a:t>
            </a:r>
            <a:r>
              <a:rPr lang="en-US" baseline="0" dirty="0" smtClean="0"/>
              <a:t> affect the production of goods needed for WWI?</a:t>
            </a:r>
          </a:p>
          <a:p>
            <a:r>
              <a:rPr lang="en-US" baseline="0" dirty="0" smtClean="0"/>
              <a:t>How did this industrialization affect soldiers and those on the home front in WWI?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0AA0-46CF-1F44-8834-1195C7826C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total war?</a:t>
            </a:r>
          </a:p>
          <a:p>
            <a:r>
              <a:rPr lang="en-US" dirty="0" smtClean="0"/>
              <a:t>How is total war different than most wars fought before WWI?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did total war affect soldiers and those on the home front in WWI?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0AA0-46CF-1F44-8834-1195C7826C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1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on</a:t>
            </a:r>
            <a:r>
              <a:rPr lang="en-US" baseline="0" dirty="0" smtClean="0"/>
              <a:t> file – tech developments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www.history.com</a:t>
            </a:r>
            <a:r>
              <a:rPr lang="en-US" dirty="0" smtClean="0"/>
              <a:t>/topics/world-war-</a:t>
            </a:r>
            <a:r>
              <a:rPr lang="en-US" dirty="0" err="1" smtClean="0"/>
              <a:t>i</a:t>
            </a:r>
            <a:r>
              <a:rPr lang="en-US" dirty="0" smtClean="0"/>
              <a:t>/world-war-</a:t>
            </a:r>
            <a:r>
              <a:rPr lang="en-US" dirty="0" err="1" smtClean="0"/>
              <a:t>i</a:t>
            </a:r>
            <a:r>
              <a:rPr lang="en-US" dirty="0" smtClean="0"/>
              <a:t>-history/videos/tech-developments-of-world-war-I</a:t>
            </a:r>
          </a:p>
          <a:p>
            <a:endParaRPr lang="en-US" dirty="0" smtClean="0"/>
          </a:p>
          <a:p>
            <a:r>
              <a:rPr lang="en-US" dirty="0" smtClean="0"/>
              <a:t>Describe</a:t>
            </a:r>
            <a:r>
              <a:rPr lang="en-US" baseline="0" dirty="0" smtClean="0"/>
              <a:t> 3 technological developments in warfare during WWI.</a:t>
            </a:r>
          </a:p>
          <a:p>
            <a:r>
              <a:rPr lang="en-US" baseline="0" dirty="0" smtClean="0"/>
              <a:t>How did technological developments during WWI affect the soldiers who fought?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0AA0-46CF-1F44-8834-1195C7826C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life in a trench</a:t>
            </a:r>
            <a:r>
              <a:rPr lang="en-US" baseline="0" dirty="0" smtClean="0"/>
              <a:t> video on file</a:t>
            </a:r>
          </a:p>
          <a:p>
            <a:r>
              <a:rPr lang="en-US" baseline="0" dirty="0" smtClean="0"/>
              <a:t>Explain what trench warfare is.</a:t>
            </a:r>
          </a:p>
          <a:p>
            <a:r>
              <a:rPr lang="en-US" baseline="0" dirty="0" smtClean="0"/>
              <a:t>How did trench warfare affect the soldiers who fought in WWI?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Trench – deep ditch</a:t>
            </a:r>
          </a:p>
          <a:p>
            <a:r>
              <a:rPr lang="en-US" baseline="0" dirty="0" smtClean="0"/>
              <a:t>Stalemate – condition where neither opposing side can make significant gains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0AA0-46CF-1F44-8834-1195C7826C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0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837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83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8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83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5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5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52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852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852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F164EFC-AF95-9C40-B344-287119E23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F820-8619-FD40-B3BA-F2E81DDAA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223B-B4AE-3B4D-8502-2727D6867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2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D1F61-4F81-0144-894A-F6AF7388E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FDB5-432F-F948-9FE3-3A8B96B95E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FA227-B293-9A42-BE1F-4D2B1FC3F5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4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3077-7B1F-A940-A617-BB7DC1419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7C598-D8AE-DE46-8661-9E3E7286B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2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7901C-1766-E949-8382-E353FF0CE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D45AD-800C-2F47-A558-B3DF31AB09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24292-EADF-284E-8077-3724B2B790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734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73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6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36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73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8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4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499" name="Rectangle 1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50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50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2D871465-1F5C-F845-BDD8-AAF522E6FC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7504" name="Rectangle 160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7732" y="685800"/>
            <a:ext cx="9144000" cy="2727325"/>
          </a:xfrm>
        </p:spPr>
        <p:txBody>
          <a:bodyPr/>
          <a:lstStyle/>
          <a:p>
            <a:r>
              <a:rPr lang="en-US" dirty="0" smtClean="0"/>
              <a:t>1. Get out your </a:t>
            </a:r>
            <a:r>
              <a:rPr lang="en-US" b="1" dirty="0" smtClean="0"/>
              <a:t>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3886200"/>
            <a:ext cx="9144000" cy="2514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Happy Tuesday</a:t>
            </a: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“Always find time for the things that make you feel happy to be alive!”</a:t>
            </a:r>
          </a:p>
        </p:txBody>
      </p:sp>
    </p:spTree>
    <p:extLst>
      <p:ext uri="{BB962C8B-B14F-4D97-AF65-F5344CB8AC3E}">
        <p14:creationId xmlns:p14="http://schemas.microsoft.com/office/powerpoint/2010/main" val="423708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40750" cy="914400"/>
          </a:xfrm>
        </p:spPr>
        <p:txBody>
          <a:bodyPr/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Trench Warfare</a:t>
            </a:r>
            <a:endParaRPr lang="en-US" sz="50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498975"/>
          </a:xfrm>
        </p:spPr>
        <p:txBody>
          <a:bodyPr/>
          <a:lstStyle/>
          <a:p>
            <a:r>
              <a:rPr lang="en-US" dirty="0" smtClean="0"/>
              <a:t>Pre-WWI battles were fought out in the open</a:t>
            </a:r>
          </a:p>
          <a:p>
            <a:r>
              <a:rPr lang="en-US" dirty="0" smtClean="0"/>
              <a:t>New technology meant new tactics, new needs for protections</a:t>
            </a:r>
          </a:p>
          <a:p>
            <a:r>
              <a:rPr lang="en-US" dirty="0" smtClean="0"/>
              <a:t>Trenches were dug to stay safe</a:t>
            </a:r>
          </a:p>
          <a:p>
            <a:r>
              <a:rPr lang="en-US" dirty="0" smtClean="0"/>
              <a:t>Hard to gain much of anything</a:t>
            </a:r>
          </a:p>
          <a:p>
            <a:r>
              <a:rPr lang="en-US" dirty="0" smtClean="0"/>
              <a:t>Often resulted in a </a:t>
            </a:r>
            <a:r>
              <a:rPr lang="en-US" i="1" dirty="0" smtClean="0"/>
              <a:t>stalemate</a:t>
            </a:r>
          </a:p>
        </p:txBody>
      </p:sp>
      <p:pic>
        <p:nvPicPr>
          <p:cNvPr id="4" name="Picture 3" descr="ritish-soldiers-lined-up-in-a-narrow-trench-during-World-War-I-51614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4304536"/>
            <a:ext cx="4199056" cy="25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858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Remember…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3999" cy="5184775"/>
          </a:xfrm>
        </p:spPr>
        <p:txBody>
          <a:bodyPr/>
          <a:lstStyle/>
          <a:p>
            <a:r>
              <a:rPr lang="en-US" sz="4400" dirty="0" smtClean="0"/>
              <a:t>Unit 8 – WWI vocab quiz </a:t>
            </a:r>
            <a:r>
              <a:rPr lang="en-US" sz="4400" b="1" dirty="0" smtClean="0"/>
              <a:t>Tomorrow</a:t>
            </a:r>
          </a:p>
          <a:p>
            <a:r>
              <a:rPr lang="en-US" sz="4400" dirty="0" smtClean="0"/>
              <a:t>Unit 6/7/8 TEST </a:t>
            </a:r>
            <a:r>
              <a:rPr lang="en-US" sz="4400" b="1" dirty="0" smtClean="0"/>
              <a:t>MONDAY</a:t>
            </a:r>
          </a:p>
          <a:p>
            <a:r>
              <a:rPr lang="en-US" sz="4400" dirty="0" smtClean="0"/>
              <a:t>Outlines will be graded in the order of the presentations. Resubmission date will be in private comments.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85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44" y="2374870"/>
            <a:ext cx="7772400" cy="2501930"/>
          </a:xfrm>
        </p:spPr>
        <p:txBody>
          <a:bodyPr/>
          <a:lstStyle/>
          <a:p>
            <a:r>
              <a:rPr lang="en-US" dirty="0" smtClean="0">
                <a:solidFill>
                  <a:srgbClr val="C2A3FF"/>
                </a:solidFill>
              </a:rPr>
              <a:t>2 </a:t>
            </a:r>
            <a:r>
              <a:rPr lang="en-US" dirty="0" err="1" smtClean="0">
                <a:solidFill>
                  <a:srgbClr val="C2A3FF"/>
                </a:solidFill>
              </a:rPr>
              <a:t>Aha’s</a:t>
            </a:r>
            <a:r>
              <a:rPr lang="en-US" dirty="0" smtClean="0">
                <a:solidFill>
                  <a:srgbClr val="C2A3FF"/>
                </a:solidFill>
              </a:rPr>
              <a:t> and 1 Huh?</a:t>
            </a:r>
            <a:br>
              <a:rPr lang="en-US" dirty="0" smtClean="0">
                <a:solidFill>
                  <a:srgbClr val="C2A3FF"/>
                </a:solidFill>
              </a:rPr>
            </a:b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Aha = surprise, learned, new information, shocked</a:t>
            </a:r>
            <a:br>
              <a:rPr lang="en-US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Huh = question you have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444" y="729554"/>
            <a:ext cx="7772400" cy="1500187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CNN 10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3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*Underlying causes of WWI*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4000"/>
            <a:ext cx="8540750" cy="4953000"/>
          </a:xfrm>
        </p:spPr>
        <p:txBody>
          <a:bodyPr/>
          <a:lstStyle/>
          <a:p>
            <a:r>
              <a:rPr lang="en-US" sz="4500" dirty="0" smtClean="0"/>
              <a:t>M</a:t>
            </a:r>
          </a:p>
          <a:p>
            <a:r>
              <a:rPr lang="en-US" sz="4500" dirty="0" smtClean="0"/>
              <a:t>A</a:t>
            </a:r>
          </a:p>
          <a:p>
            <a:r>
              <a:rPr lang="en-US" sz="4500" dirty="0" smtClean="0"/>
              <a:t>N</a:t>
            </a:r>
          </a:p>
          <a:p>
            <a:r>
              <a:rPr lang="en-US" sz="4500" dirty="0" smtClean="0"/>
              <a:t>I</a:t>
            </a:r>
          </a:p>
          <a:p>
            <a:r>
              <a:rPr lang="en-US" sz="4500" dirty="0" smtClean="0"/>
              <a:t>A</a:t>
            </a:r>
          </a:p>
          <a:p>
            <a:r>
              <a:rPr lang="en-US" sz="3000" i="1" dirty="0" smtClean="0"/>
              <a:t>KNOW THESE!!!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02032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076698"/>
          </a:xfrm>
        </p:spPr>
        <p:txBody>
          <a:bodyPr/>
          <a:lstStyle/>
          <a:p>
            <a:r>
              <a:rPr lang="en-US" sz="4000" dirty="0" err="1" smtClean="0"/>
              <a:t>Def</a:t>
            </a:r>
            <a:r>
              <a:rPr lang="en-US" sz="4000" dirty="0" smtClean="0"/>
              <a:t>: To injure or destroy unexpectedly; to murder (usually a prominent person) by sudden or secret attack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http://</a:t>
            </a:r>
            <a:r>
              <a:rPr lang="en-US" sz="4000" dirty="0" err="1" smtClean="0"/>
              <a:t>www.history.com</a:t>
            </a:r>
            <a:r>
              <a:rPr lang="en-US" sz="4000" dirty="0" smtClean="0"/>
              <a:t>/topics/world-war-</a:t>
            </a:r>
            <a:r>
              <a:rPr lang="en-US" sz="4000" dirty="0" err="1" smtClean="0"/>
              <a:t>i</a:t>
            </a:r>
            <a:r>
              <a:rPr lang="en-US" sz="4000" dirty="0" smtClean="0"/>
              <a:t>/outbreak-of-world-war-</a:t>
            </a:r>
            <a:r>
              <a:rPr lang="en-US" sz="4000" dirty="0" err="1" smtClean="0"/>
              <a:t>i</a:t>
            </a:r>
            <a:r>
              <a:rPr lang="en-US" sz="4000" dirty="0" smtClean="0"/>
              <a:t>/videos/world-war-</a:t>
            </a:r>
            <a:r>
              <a:rPr lang="en-US" sz="4000" dirty="0" err="1" smtClean="0"/>
              <a:t>i</a:t>
            </a:r>
            <a:r>
              <a:rPr lang="en-US" sz="4000" dirty="0" smtClean="0"/>
              <a:t>-alliances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816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r>
              <a:rPr lang="en-US" b="1" dirty="0" smtClean="0"/>
              <a:t>What was war like during WWI? How did it affect those involved?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40750" cy="4498975"/>
          </a:xfrm>
        </p:spPr>
        <p:txBody>
          <a:bodyPr/>
          <a:lstStyle/>
          <a:p>
            <a:r>
              <a:rPr lang="en-US" sz="4500" dirty="0" smtClean="0"/>
              <a:t>View the photos to compare and contrast</a:t>
            </a:r>
          </a:p>
          <a:p>
            <a:r>
              <a:rPr lang="en-US" sz="4500" dirty="0" smtClean="0"/>
              <a:t>Industrialization and Total War documents</a:t>
            </a:r>
          </a:p>
          <a:p>
            <a:r>
              <a:rPr lang="en-US" sz="4500" dirty="0" smtClean="0"/>
              <a:t>Technological Developments and Trench Warfare video clips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7872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pPr algn="l"/>
            <a:r>
              <a:rPr lang="en-US" sz="3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1. What is similar/different about warfare in the early 1800s and 1900s?</a:t>
            </a:r>
            <a:br>
              <a:rPr lang="en-US" sz="3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2. Why do you think warfare changed?</a:t>
            </a:r>
            <a:endParaRPr lang="en-US" sz="3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10.3 WWI Warfare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5" t="21929" r="51631" b="24491"/>
          <a:stretch/>
        </p:blipFill>
        <p:spPr>
          <a:xfrm>
            <a:off x="0" y="2133600"/>
            <a:ext cx="4585018" cy="4343400"/>
          </a:xfrm>
          <a:prstGeom prst="rect">
            <a:avLst/>
          </a:prstGeom>
        </p:spPr>
      </p:pic>
      <p:pic>
        <p:nvPicPr>
          <p:cNvPr id="5" name="Picture 4" descr="10.3 WWI Warfare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6" t="21688" r="5037" b="23200"/>
          <a:stretch/>
        </p:blipFill>
        <p:spPr>
          <a:xfrm>
            <a:off x="4572000" y="2485001"/>
            <a:ext cx="4586655" cy="43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8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Industrialization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500" dirty="0" smtClean="0"/>
              <a:t>By the late 1800’s factories and urban areas were </a:t>
            </a:r>
            <a:r>
              <a:rPr lang="en-US" sz="3500" b="1" dirty="0" smtClean="0"/>
              <a:t>connected by railways</a:t>
            </a:r>
          </a:p>
          <a:p>
            <a:r>
              <a:rPr lang="en-US" sz="3500" dirty="0" smtClean="0"/>
              <a:t>Advances in industrial production</a:t>
            </a:r>
          </a:p>
          <a:p>
            <a:r>
              <a:rPr lang="en-US" sz="3500" dirty="0" smtClean="0"/>
              <a:t>Assembly lines</a:t>
            </a:r>
          </a:p>
          <a:p>
            <a:r>
              <a:rPr lang="en-US" sz="3500" b="1" dirty="0" smtClean="0"/>
              <a:t>Mass production</a:t>
            </a:r>
          </a:p>
          <a:p>
            <a:pPr lvl="1"/>
            <a:r>
              <a:rPr lang="en-US" sz="3500" dirty="0" smtClean="0"/>
              <a:t>Guns, tanks, airplanes, automobiles, ammunition</a:t>
            </a:r>
          </a:p>
          <a:p>
            <a:r>
              <a:rPr lang="en-US" sz="3500" dirty="0" smtClean="0"/>
              <a:t>Items needed for the war effort</a:t>
            </a:r>
          </a:p>
        </p:txBody>
      </p:sp>
    </p:spTree>
    <p:extLst>
      <p:ext uri="{BB962C8B-B14F-4D97-AF65-F5344CB8AC3E}">
        <p14:creationId xmlns:p14="http://schemas.microsoft.com/office/powerpoint/2010/main" val="114027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r>
              <a:rPr lang="en-US" sz="5000" b="1" dirty="0" smtClean="0">
                <a:solidFill>
                  <a:srgbClr val="000090"/>
                </a:solidFill>
              </a:rPr>
              <a:t>Total War</a:t>
            </a:r>
            <a:endParaRPr lang="en-US" sz="5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r>
              <a:rPr lang="en-US" b="1" dirty="0" smtClean="0"/>
              <a:t>Total War</a:t>
            </a:r>
            <a:r>
              <a:rPr lang="en-US" dirty="0" smtClean="0"/>
              <a:t>: military conflict in which nations mobilize </a:t>
            </a:r>
            <a:r>
              <a:rPr lang="en-US" i="1" dirty="0" smtClean="0"/>
              <a:t>all available resources </a:t>
            </a:r>
            <a:r>
              <a:rPr lang="en-US" dirty="0" smtClean="0"/>
              <a:t>in order to destroy another nation’s ability to engage in war.</a:t>
            </a:r>
          </a:p>
          <a:p>
            <a:r>
              <a:rPr lang="en-US" i="1" dirty="0" smtClean="0"/>
              <a:t>Military and civilians </a:t>
            </a:r>
            <a:r>
              <a:rPr lang="en-US" dirty="0" smtClean="0"/>
              <a:t>working together</a:t>
            </a:r>
          </a:p>
          <a:p>
            <a:r>
              <a:rPr lang="en-US" i="1" dirty="0" smtClean="0"/>
              <a:t>Nationalistic</a:t>
            </a:r>
            <a:r>
              <a:rPr lang="en-US" dirty="0" smtClean="0"/>
              <a:t> feelings arise</a:t>
            </a:r>
          </a:p>
          <a:p>
            <a:r>
              <a:rPr lang="en-US" dirty="0" smtClean="0"/>
              <a:t>Young men became part of the military</a:t>
            </a:r>
          </a:p>
          <a:p>
            <a:r>
              <a:rPr lang="en-US" dirty="0" smtClean="0"/>
              <a:t>Women worked in factories</a:t>
            </a:r>
          </a:p>
          <a:p>
            <a:r>
              <a:rPr lang="en-US" dirty="0" smtClean="0"/>
              <a:t>Rationing</a:t>
            </a:r>
          </a:p>
          <a:p>
            <a:r>
              <a:rPr lang="en-US" dirty="0" smtClean="0"/>
              <a:t>Propaganda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6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60066"/>
                </a:solidFill>
              </a:rPr>
              <a:t>Technological Developments</a:t>
            </a:r>
            <a:endParaRPr lang="en-US" sz="48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Created </a:t>
            </a:r>
            <a:r>
              <a:rPr lang="en-US" sz="4000" b="1" dirty="0" smtClean="0"/>
              <a:t>competition</a:t>
            </a:r>
            <a:r>
              <a:rPr lang="en-US" sz="4000" dirty="0" smtClean="0"/>
              <a:t> between countries</a:t>
            </a:r>
          </a:p>
          <a:p>
            <a:pPr algn="ctr"/>
            <a:r>
              <a:rPr lang="en-US" sz="4000" dirty="0" smtClean="0"/>
              <a:t>Watch the video for further investigation.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415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10203763">
  <a:themeElements>
    <a:clrScheme name="Office Theme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 Them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TM10203763</Template>
  <TotalTime>6925</TotalTime>
  <Words>609</Words>
  <Application>Microsoft Macintosh PowerPoint</Application>
  <PresentationFormat>On-screen Show (4:3)</PresentationFormat>
  <Paragraphs>79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TM10203763</vt:lpstr>
      <vt:lpstr>1. Get out your do now</vt:lpstr>
      <vt:lpstr>2 Aha’s and 1 Huh? Aha = surprise, learned, new information, shocked Huh = question you have</vt:lpstr>
      <vt:lpstr>*Underlying causes of WWI*</vt:lpstr>
      <vt:lpstr>A- Assassination</vt:lpstr>
      <vt:lpstr>What was war like during WWI? How did it affect those involved?</vt:lpstr>
      <vt:lpstr>1. What is similar/different about warfare in the early 1800s and 1900s?  2. Why do you think warfare changed?</vt:lpstr>
      <vt:lpstr>Industrialization</vt:lpstr>
      <vt:lpstr>Total War</vt:lpstr>
      <vt:lpstr>Technological Developments</vt:lpstr>
      <vt:lpstr>Trench Warfare</vt:lpstr>
      <vt:lpstr>Remember…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Turn in your webquest if you didn’t finish it yesterday 2. Get out your do now</dc:title>
  <dc:subject/>
  <dc:creator/>
  <cp:keywords/>
  <dc:description/>
  <cp:lastModifiedBy>Julia Maurer</cp:lastModifiedBy>
  <cp:revision>67</cp:revision>
  <cp:lastPrinted>1601-01-01T00:00:00Z</cp:lastPrinted>
  <dcterms:created xsi:type="dcterms:W3CDTF">1601-01-01T00:00:00Z</dcterms:created>
  <dcterms:modified xsi:type="dcterms:W3CDTF">2019-05-14T18:40:00Z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TC102037631033</vt:lpwstr>
  </property>
</Properties>
</file>