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5" r:id="rId12"/>
    <p:sldId id="271" r:id="rId13"/>
    <p:sldId id="265" r:id="rId14"/>
    <p:sldId id="276" r:id="rId15"/>
    <p:sldId id="268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15" autoAdjust="0"/>
  </p:normalViewPr>
  <p:slideViewPr>
    <p:cSldViewPr snapToGrid="0" snapToObjects="1">
      <p:cViewPr varScale="1">
        <p:scale>
          <a:sx n="48" d="100"/>
          <a:sy n="48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B677C-5B00-FF4D-A3B6-B0622E64162F}" type="datetimeFigureOut">
              <a:rPr lang="en-US" smtClean="0"/>
              <a:t>3/10/19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06E4E-345E-6C49-BCEA-160554BD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Creativity and great change – shifting from agricultural to an urban society</a:t>
            </a:r>
          </a:p>
          <a:p>
            <a:r>
              <a:rPr lang="en-US" dirty="0" smtClean="0"/>
              <a:t>Revival of art and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06E4E-345E-6C49-BCEA-160554BDC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this is a small change it is still a cultural movement.</a:t>
            </a:r>
          </a:p>
          <a:p>
            <a:r>
              <a:rPr lang="en-US" dirty="0" smtClean="0"/>
              <a:t>Can you think of other cultural movements?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06E4E-345E-6C49-BCEA-160554BDC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 think</a:t>
            </a:r>
            <a:r>
              <a:rPr lang="en-US" baseline="0" dirty="0" smtClean="0"/>
              <a:t> it started in Italy?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06E4E-345E-6C49-BCEA-160554BDC8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Italy was a travel hub and connection between</a:t>
            </a:r>
            <a:r>
              <a:rPr lang="en-US" baseline="0" dirty="0" smtClean="0"/>
              <a:t> Western Europe and the Islamic Empires</a:t>
            </a:r>
          </a:p>
          <a:p>
            <a:r>
              <a:rPr lang="en-US" baseline="0" dirty="0" smtClean="0"/>
              <a:t>Italian cities became strong because the trade connections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SLIDE- prep students for images of nude man statue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06E4E-345E-6C49-BCEA-160554BDC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06E4E-345E-6C49-BCEA-160554BDC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write down</a:t>
            </a:r>
          </a:p>
          <a:p>
            <a:r>
              <a:rPr lang="en-US" dirty="0" smtClean="0"/>
              <a:t>1.3 things they SEE</a:t>
            </a:r>
          </a:p>
          <a:p>
            <a:r>
              <a:rPr lang="en-US" dirty="0" smtClean="0"/>
              <a:t>2. What do you think this is an image of? Why was it painted? What do the</a:t>
            </a:r>
            <a:r>
              <a:rPr lang="en-US" baseline="0" dirty="0" smtClean="0"/>
              <a:t> figures represent?</a:t>
            </a:r>
          </a:p>
          <a:p>
            <a:r>
              <a:rPr lang="en-US" baseline="0" dirty="0" smtClean="0"/>
              <a:t>3. 1 question about the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06E4E-345E-6C49-BCEA-160554BDC8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06E4E-345E-6C49-BCEA-160554BDC8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March 10,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b="1" dirty="0" smtClean="0"/>
              <a:t>1. Get out your Do Now</a:t>
            </a:r>
            <a:endParaRPr lang="en-US" sz="3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i="1" dirty="0" smtClean="0"/>
              <a:t>Happy Thursday</a:t>
            </a:r>
            <a:endParaRPr lang="en-US" sz="3300" i="1" dirty="0"/>
          </a:p>
        </p:txBody>
      </p:sp>
    </p:spTree>
    <p:extLst>
      <p:ext uri="{BB962C8B-B14F-4D97-AF65-F5344CB8AC3E}">
        <p14:creationId xmlns:p14="http://schemas.microsoft.com/office/powerpoint/2010/main" val="72861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42124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Trace the ideas that led to the renaissance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10222"/>
            <a:ext cx="9144000" cy="1539177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solidFill>
                  <a:srgbClr val="81955B"/>
                </a:solidFill>
              </a:rPr>
              <a:t>Part I: Examine the map and the information, then answer the follow up questions.</a:t>
            </a:r>
          </a:p>
          <a:p>
            <a:r>
              <a:rPr lang="en-US" sz="3300" b="1" dirty="0" smtClean="0">
                <a:solidFill>
                  <a:srgbClr val="81955B"/>
                </a:solidFill>
              </a:rPr>
              <a:t>Be ready to share your ideas – don’t jump ahead.</a:t>
            </a:r>
            <a:endParaRPr lang="en-US" sz="3300" b="1" dirty="0">
              <a:solidFill>
                <a:srgbClr val="8195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2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09 at 7.11.22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789"/>
            <a:ext cx="9144000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2020824"/>
            <a:ext cx="9144000" cy="407517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000" dirty="0" smtClean="0"/>
              <a:t>Golden Ages before the Renaissance.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Which civilization’s ideas were the foundations for collective learning in the Mediterranean world?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Innovations?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Which civilization’s knowledge most directly influenced the start of the Renaissance?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led to the renaissance?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42124"/>
          </a:xfrm>
        </p:spPr>
        <p:txBody>
          <a:bodyPr>
            <a:noAutofit/>
          </a:bodyPr>
          <a:lstStyle/>
          <a:p>
            <a:r>
              <a:rPr lang="en-US" sz="2400" dirty="0" smtClean="0"/>
              <a:t>Success and failure during the renaissance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370"/>
            <a:ext cx="9144000" cy="234863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1955B"/>
                </a:solidFill>
              </a:rPr>
              <a:t>We will read Mario and Giovanni’s stories</a:t>
            </a:r>
          </a:p>
          <a:p>
            <a:r>
              <a:rPr lang="en-US" sz="4000" b="1" i="1" dirty="0" smtClean="0">
                <a:solidFill>
                  <a:srgbClr val="81955B"/>
                </a:solidFill>
              </a:rPr>
              <a:t>Analyze</a:t>
            </a:r>
            <a:r>
              <a:rPr lang="en-US" sz="4000" b="1" dirty="0" smtClean="0">
                <a:solidFill>
                  <a:srgbClr val="81955B"/>
                </a:solidFill>
              </a:rPr>
              <a:t> the reasons for success and failure during the Renaissance.</a:t>
            </a:r>
            <a:endParaRPr lang="en-US" sz="4000" b="1" dirty="0">
              <a:solidFill>
                <a:srgbClr val="8195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0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09 at 7.12.52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3280"/>
            <a:ext cx="9144000" cy="35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5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76400"/>
            <a:ext cx="4397792" cy="51816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800" b="1" dirty="0" smtClean="0"/>
              <a:t>Medici</a:t>
            </a:r>
            <a:r>
              <a:rPr lang="en-US" sz="2800" dirty="0" smtClean="0"/>
              <a:t> family funds art by supporting new art/architecture in cities like Florence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Funded artists, architects, and scientists to study Greek and Roman buildings and texts 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Where did the Medici's get their money?</a:t>
            </a:r>
          </a:p>
          <a:p>
            <a:pPr marL="342900" lvl="2" indent="-342900" algn="l">
              <a:buFont typeface="Arial"/>
              <a:buChar char="•"/>
            </a:pPr>
            <a:r>
              <a:rPr lang="en-US" sz="2600" dirty="0" smtClean="0"/>
              <a:t>Wealth from the Medici bank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Wealthy Merchants</a:t>
            </a:r>
            <a:endParaRPr lang="en-US" dirty="0"/>
          </a:p>
        </p:txBody>
      </p:sp>
      <p:pic>
        <p:nvPicPr>
          <p:cNvPr id="4" name="Picture 3" descr="Screen Shot 2018-03-07 at 9.57.16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519" y="1676400"/>
            <a:ext cx="2632481" cy="2237213"/>
          </a:xfrm>
          <a:prstGeom prst="rect">
            <a:avLst/>
          </a:prstGeom>
        </p:spPr>
      </p:pic>
      <p:pic>
        <p:nvPicPr>
          <p:cNvPr id="5" name="Picture 4" descr="Screen Shot 2018-03-07 at 9.57.31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75" y="4144264"/>
            <a:ext cx="3115125" cy="27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7549" y="0"/>
            <a:ext cx="6039220" cy="11187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were the characteristics of the renaissance in Italy?</a:t>
            </a:r>
            <a:endParaRPr lang="en-US" sz="2400" dirty="0"/>
          </a:p>
        </p:txBody>
      </p:sp>
      <p:pic>
        <p:nvPicPr>
          <p:cNvPr id="4" name="Picture 3" descr="Screen Shot 2018-03-07 at 10.03.52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82" y="1118776"/>
            <a:ext cx="8538272" cy="57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7068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Characteristics of the Renaissance Activity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92850"/>
            <a:ext cx="9144000" cy="2265149"/>
          </a:xfrm>
        </p:spPr>
        <p:txBody>
          <a:bodyPr>
            <a:noAutofit/>
          </a:bodyPr>
          <a:lstStyle/>
          <a:p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  <a:t>Read to make sure you have a clear understanding of Greek/Roman influence, Humanism, Emphasis on the Individual, and the Celebration of Secular Achievements by answering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97873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500" dirty="0" smtClean="0"/>
              <a:t>Unit 3 vocab due tomorrow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76400"/>
            <a:ext cx="9144000" cy="4419600"/>
          </a:xfrm>
        </p:spPr>
        <p:txBody>
          <a:bodyPr>
            <a:noAutofit/>
          </a:bodyPr>
          <a:lstStyle/>
          <a:p>
            <a:r>
              <a:rPr lang="en-US" sz="4300" b="1" dirty="0" smtClean="0"/>
              <a:t>2 </a:t>
            </a:r>
            <a:r>
              <a:rPr lang="en-US" sz="4300" b="1" dirty="0" err="1" smtClean="0"/>
              <a:t>Aha’s</a:t>
            </a:r>
            <a:r>
              <a:rPr lang="en-US" sz="4300" b="1" dirty="0" smtClean="0"/>
              <a:t> and 1 Huh?</a:t>
            </a:r>
          </a:p>
          <a:p>
            <a:r>
              <a:rPr lang="en-US" sz="4300" b="1" dirty="0" smtClean="0"/>
              <a:t>Aha – surprise, interest, wow</a:t>
            </a:r>
          </a:p>
          <a:p>
            <a:r>
              <a:rPr lang="en-US" sz="4300" b="1" dirty="0" smtClean="0"/>
              <a:t>Huh – question, unsure, confused</a:t>
            </a:r>
          </a:p>
          <a:p>
            <a:endParaRPr lang="en-US" sz="4300" b="1" dirty="0" smtClean="0"/>
          </a:p>
          <a:p>
            <a:r>
              <a:rPr lang="en-US" sz="4300" b="1" i="1" dirty="0" smtClean="0"/>
              <a:t>World Connection: How will the closing of the GM plant impact the economy and society in Ohio?</a:t>
            </a:r>
            <a:endParaRPr lang="en-US" sz="43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CNN 10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40670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25754" y="822565"/>
            <a:ext cx="4981835" cy="42862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Renaissance and Reformation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Unit 3 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880"/>
          </a:xfrm>
        </p:spPr>
        <p:txBody>
          <a:bodyPr>
            <a:noAutofit/>
          </a:bodyPr>
          <a:lstStyle/>
          <a:p>
            <a:r>
              <a:rPr lang="en-US" sz="2100" b="0" dirty="0" smtClean="0"/>
              <a:t>Based on the information, images and your knowledge, make a </a:t>
            </a:r>
            <a:r>
              <a:rPr lang="en-US" sz="2100" b="0" i="1" dirty="0" smtClean="0"/>
              <a:t>claim</a:t>
            </a:r>
            <a:r>
              <a:rPr lang="en-US" sz="2100" b="0" dirty="0" smtClean="0"/>
              <a:t> and support it with </a:t>
            </a:r>
            <a:r>
              <a:rPr lang="en-US" sz="2100" b="0" i="1" dirty="0" smtClean="0"/>
              <a:t>evidence</a:t>
            </a:r>
            <a:r>
              <a:rPr lang="en-US" sz="2100" b="0" dirty="0" smtClean="0"/>
              <a:t> to answer the question: </a:t>
            </a:r>
            <a:r>
              <a:rPr lang="en-US" sz="2100" dirty="0" smtClean="0"/>
              <a:t>How could Europe have changed so much between the Middle Ages and the Renaissance?</a:t>
            </a:r>
            <a:endParaRPr lang="en-US" sz="2100" dirty="0"/>
          </a:p>
        </p:txBody>
      </p:sp>
      <p:pic>
        <p:nvPicPr>
          <p:cNvPr id="3" name="Picture 2" descr="Screen Shot 2018-03-06 at 9.14.31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9889"/>
            <a:ext cx="9144000" cy="47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1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272380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“</a:t>
            </a:r>
            <a:r>
              <a:rPr lang="en-US" sz="2800" b="1" dirty="0" smtClean="0"/>
              <a:t>Rebirth</a:t>
            </a:r>
            <a:r>
              <a:rPr lang="en-US" sz="2800" dirty="0" smtClean="0"/>
              <a:t>” in French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/>
              <a:t>Cultural movement 14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-17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centuries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/>
              <a:t>Rebirth of classical Greek and Roman achievements through art, science, and education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603" y="305715"/>
            <a:ext cx="7809153" cy="1370685"/>
          </a:xfrm>
        </p:spPr>
        <p:txBody>
          <a:bodyPr>
            <a:normAutofit/>
          </a:bodyPr>
          <a:lstStyle/>
          <a:p>
            <a:r>
              <a:rPr lang="en-US" sz="2600" u="sng" dirty="0" smtClean="0">
                <a:solidFill>
                  <a:srgbClr val="6A4F57"/>
                </a:solidFill>
              </a:rPr>
              <a:t>Re</a:t>
            </a:r>
            <a:r>
              <a:rPr lang="en-US" sz="2600" u="sng" dirty="0" smtClean="0"/>
              <a:t> + </a:t>
            </a: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</a:rPr>
              <a:t>naissance</a:t>
            </a:r>
            <a:r>
              <a:rPr lang="en-US" sz="2600" u="sng" dirty="0" smtClean="0"/>
              <a:t/>
            </a:r>
            <a:br>
              <a:rPr lang="en-US" sz="2600" u="sng" dirty="0" smtClean="0"/>
            </a:br>
            <a:r>
              <a:rPr lang="en-US" sz="2600" dirty="0" smtClean="0">
                <a:solidFill>
                  <a:srgbClr val="6A4F57"/>
                </a:solidFill>
              </a:rPr>
              <a:t>Again</a:t>
            </a:r>
            <a:r>
              <a:rPr lang="en-US" sz="2600" dirty="0" smtClean="0"/>
              <a:t> + </a:t>
            </a:r>
            <a:r>
              <a:rPr lang="en-US" sz="2600" dirty="0" smtClean="0">
                <a:solidFill>
                  <a:srgbClr val="81955B"/>
                </a:solidFill>
              </a:rPr>
              <a:t>“A birth, an origination as that of an idea, or a movement”</a:t>
            </a:r>
            <a:endParaRPr lang="en-US" sz="2600" dirty="0">
              <a:solidFill>
                <a:srgbClr val="81955B"/>
              </a:solidFill>
            </a:endParaRPr>
          </a:p>
        </p:txBody>
      </p:sp>
      <p:pic>
        <p:nvPicPr>
          <p:cNvPr id="4" name="Picture 3" descr="Screen Shot 2018-03-06 at 9.2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90608"/>
            <a:ext cx="9144000" cy="9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6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29902" y="1385711"/>
            <a:ext cx="4214096" cy="1971992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Culture</a:t>
            </a:r>
            <a:r>
              <a:rPr lang="en-US" sz="2600" dirty="0" smtClean="0"/>
              <a:t>: language, ideas, inventions, and art of a particular group of people</a:t>
            </a:r>
          </a:p>
          <a:p>
            <a:r>
              <a:rPr lang="en-US" sz="2600" b="1" dirty="0" smtClean="0"/>
              <a:t>Movement</a:t>
            </a:r>
            <a:r>
              <a:rPr lang="en-US" sz="2600" dirty="0" smtClean="0"/>
              <a:t>: a big change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0392" y="214306"/>
            <a:ext cx="6516510" cy="974729"/>
          </a:xfrm>
        </p:spPr>
        <p:txBody>
          <a:bodyPr>
            <a:noAutofit/>
          </a:bodyPr>
          <a:lstStyle/>
          <a:p>
            <a:r>
              <a:rPr lang="en-US" sz="3000" dirty="0" smtClean="0"/>
              <a:t>What is a cultural movement?</a:t>
            </a:r>
            <a:endParaRPr lang="en-US" sz="3000" dirty="0"/>
          </a:p>
        </p:txBody>
      </p:sp>
      <p:pic>
        <p:nvPicPr>
          <p:cNvPr id="4" name="Picture 3" descr="Screen Shot 2018-03-06 at 9.25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2180"/>
            <a:ext cx="5205820" cy="520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5820" y="4268894"/>
            <a:ext cx="3938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What kind of jeans would be pictured for 2019?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78396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3004" y="274320"/>
            <a:ext cx="5544408" cy="70104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i="1" dirty="0" smtClean="0"/>
              <a:t>European</a:t>
            </a:r>
            <a:r>
              <a:rPr lang="en-US" sz="2200" dirty="0" smtClean="0"/>
              <a:t> renaissance began in Florence, Italy</a:t>
            </a:r>
            <a:endParaRPr lang="en-US" sz="2200" dirty="0"/>
          </a:p>
        </p:txBody>
      </p:sp>
      <p:pic>
        <p:nvPicPr>
          <p:cNvPr id="4" name="Picture 3" descr="Screen Shot 2018-03-06 at 9.29.15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17" y="1359525"/>
            <a:ext cx="6853378" cy="5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Italy?</a:t>
            </a:r>
            <a:endParaRPr lang="en-US" dirty="0"/>
          </a:p>
        </p:txBody>
      </p:sp>
      <p:pic>
        <p:nvPicPr>
          <p:cNvPr id="3" name="Picture 2" descr="Screen Shot 2018-03-07 at 9.52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1967"/>
            <a:ext cx="8826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9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06 at 9.3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51312" cy="3434142"/>
          </a:xfrm>
          <a:prstGeom prst="rect">
            <a:avLst/>
          </a:prstGeom>
        </p:spPr>
      </p:pic>
      <p:pic>
        <p:nvPicPr>
          <p:cNvPr id="3" name="Picture 2" descr="Screen Shot 2018-03-06 at 9.3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885" y="3434142"/>
            <a:ext cx="5378115" cy="3423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1312" y="305648"/>
            <a:ext cx="38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What </a:t>
            </a:r>
            <a:r>
              <a:rPr lang="en-US" sz="3000" b="1" dirty="0" smtClean="0"/>
              <a:t>similarities</a:t>
            </a:r>
            <a:r>
              <a:rPr lang="en-US" sz="3000" dirty="0" smtClean="0"/>
              <a:t> do you notice between the </a:t>
            </a:r>
            <a:r>
              <a:rPr lang="en-US" sz="3000" i="1" dirty="0" smtClean="0"/>
              <a:t>Classical</a:t>
            </a:r>
            <a:r>
              <a:rPr lang="en-US" sz="3000" dirty="0" smtClean="0"/>
              <a:t> Greco-Roman art and architecture and the </a:t>
            </a:r>
            <a:r>
              <a:rPr lang="en-US" sz="3000" i="1" dirty="0" smtClean="0"/>
              <a:t>Renaissance</a:t>
            </a:r>
            <a:r>
              <a:rPr lang="en-US" sz="3000" dirty="0" smtClean="0"/>
              <a:t> art and architecture pictured?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1171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3589</TotalTime>
  <Words>514</Words>
  <Application>Microsoft Macintosh PowerPoint</Application>
  <PresentationFormat>On-screen Show (4:3)</PresentationFormat>
  <Paragraphs>63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 Tie</vt:lpstr>
      <vt:lpstr>Happy Thursday</vt:lpstr>
      <vt:lpstr>CNN 10</vt:lpstr>
      <vt:lpstr>Unit 3 </vt:lpstr>
      <vt:lpstr>Based on the information, images and your knowledge, make a claim and support it with evidence to answer the question: How could Europe have changed so much between the Middle Ages and the Renaissance?</vt:lpstr>
      <vt:lpstr>Re + naissance Again + “A birth, an origination as that of an idea, or a movement”</vt:lpstr>
      <vt:lpstr>What is a cultural movement?</vt:lpstr>
      <vt:lpstr>The European renaissance began in Florence, Italy</vt:lpstr>
      <vt:lpstr>Why Italy?</vt:lpstr>
      <vt:lpstr>PowerPoint Presentation</vt:lpstr>
      <vt:lpstr>Trace the ideas that led to the renaissance</vt:lpstr>
      <vt:lpstr>PowerPoint Presentation</vt:lpstr>
      <vt:lpstr>What led to the renaissance?</vt:lpstr>
      <vt:lpstr>Success and failure during the renaissance</vt:lpstr>
      <vt:lpstr>PowerPoint Presentation</vt:lpstr>
      <vt:lpstr>Wealthy Merchants</vt:lpstr>
      <vt:lpstr>What were the characteristics of the renaissance in Italy?</vt:lpstr>
      <vt:lpstr>Characteristics of the Renaissance Activity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FRIDAY</dc:title>
  <dc:creator>Julia Maurer</dc:creator>
  <cp:lastModifiedBy>Julia Maurer</cp:lastModifiedBy>
  <cp:revision>34</cp:revision>
  <dcterms:created xsi:type="dcterms:W3CDTF">2018-03-07T00:06:07Z</dcterms:created>
  <dcterms:modified xsi:type="dcterms:W3CDTF">2019-03-10T22:14:25Z</dcterms:modified>
</cp:coreProperties>
</file>