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72" r:id="rId3"/>
    <p:sldId id="277" r:id="rId4"/>
    <p:sldId id="257" r:id="rId5"/>
    <p:sldId id="278" r:id="rId6"/>
    <p:sldId id="258" r:id="rId7"/>
    <p:sldId id="259" r:id="rId8"/>
    <p:sldId id="260" r:id="rId9"/>
    <p:sldId id="261" r:id="rId10"/>
    <p:sldId id="262" r:id="rId11"/>
    <p:sldId id="263" r:id="rId12"/>
    <p:sldId id="274" r:id="rId13"/>
    <p:sldId id="265" r:id="rId14"/>
    <p:sldId id="269" r:id="rId15"/>
    <p:sldId id="268" r:id="rId16"/>
    <p:sldId id="267" r:id="rId17"/>
    <p:sldId id="266" r:id="rId18"/>
    <p:sldId id="279" r:id="rId19"/>
    <p:sldId id="280" r:id="rId20"/>
    <p:sldId id="281" r:id="rId21"/>
    <p:sldId id="282" r:id="rId22"/>
    <p:sldId id="283" r:id="rId23"/>
    <p:sldId id="28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66" autoAdjust="0"/>
  </p:normalViewPr>
  <p:slideViewPr>
    <p:cSldViewPr snapToGrid="0" snapToObjects="1">
      <p:cViewPr varScale="1">
        <p:scale>
          <a:sx n="51" d="100"/>
          <a:sy n="51" d="100"/>
        </p:scale>
        <p:origin x="-6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931BB-F24A-244A-8D44-3509C54D3FBF}" type="datetimeFigureOut">
              <a:rPr lang="en-US" smtClean="0"/>
              <a:t>11/6/19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CB792-CC90-2542-9552-BEE53B322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94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Bought from Napoleon –</a:t>
            </a:r>
            <a:r>
              <a:rPr lang="en-US" baseline="0" dirty="0" smtClean="0"/>
              <a:t> doubled America in size – issues of slave or none slave state</a:t>
            </a:r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Renewal of Jay’s Treaty – never actually</a:t>
            </a:r>
            <a:r>
              <a:rPr lang="en-US" baseline="0" dirty="0" smtClean="0"/>
              <a:t> happened because it was missing impressment issues</a:t>
            </a:r>
          </a:p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CB792-CC90-2542-9552-BEE53B3226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93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Treaty of Ghen</a:t>
            </a:r>
            <a:r>
              <a:rPr lang="en-US" baseline="0" dirty="0" smtClean="0"/>
              <a:t>t happened but there was still fighting going on because they didn't</a:t>
            </a:r>
            <a:r>
              <a:rPr lang="fr-FR" baseline="0" dirty="0" smtClean="0"/>
              <a:t>’</a:t>
            </a:r>
            <a:r>
              <a:rPr lang="en-US" baseline="0" dirty="0" smtClean="0"/>
              <a:t>t know about the treaty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123D6-9475-6443-AAC5-3532E9ACC42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19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2116525"/>
            <a:ext cx="8451146" cy="2963134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2">
                    <a:lumMod val="75000"/>
                  </a:schemeClr>
                </a:solidFill>
              </a:rPr>
              <a:t>1. Get out your Do </a:t>
            </a:r>
            <a:r>
              <a:rPr lang="en-US" sz="4400" dirty="0">
                <a:solidFill>
                  <a:schemeClr val="bg2">
                    <a:lumMod val="75000"/>
                  </a:schemeClr>
                </a:solidFill>
              </a:rPr>
              <a:t>N</a:t>
            </a:r>
            <a:r>
              <a:rPr lang="en-US" sz="4400" dirty="0" smtClean="0">
                <a:solidFill>
                  <a:schemeClr val="bg2">
                    <a:lumMod val="75000"/>
                  </a:schemeClr>
                </a:solidFill>
              </a:rPr>
              <a:t>ow </a:t>
            </a:r>
            <a:r>
              <a:rPr lang="en-US" sz="4400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n-US" sz="4400" dirty="0">
                <a:solidFill>
                  <a:schemeClr val="bg2">
                    <a:lumMod val="75000"/>
                  </a:schemeClr>
                </a:solidFill>
              </a:rPr>
            </a:br>
            <a:endParaRPr lang="en-US" sz="4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92129" y="949594"/>
            <a:ext cx="7754112" cy="484632"/>
          </a:xfrm>
        </p:spPr>
        <p:txBody>
          <a:bodyPr>
            <a:noAutofit/>
          </a:bodyPr>
          <a:lstStyle/>
          <a:p>
            <a:r>
              <a:rPr lang="en-US" sz="3300" dirty="0" smtClean="0"/>
              <a:t>Unit 4 Day 11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181569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/>
              <a:t>4</a:t>
            </a:r>
            <a:r>
              <a:rPr lang="en-US" sz="3300" dirty="0" smtClean="0"/>
              <a:t> Groups of Congress &amp; Concerned Citizens – 1st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56833"/>
            <a:ext cx="5375034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780002" y="2151063"/>
            <a:ext cx="3363998" cy="3975100"/>
          </a:xfrm>
        </p:spPr>
        <p:txBody>
          <a:bodyPr>
            <a:normAutofit/>
          </a:bodyPr>
          <a:lstStyle/>
          <a:p>
            <a:r>
              <a:rPr lang="en-US" dirty="0" smtClean="0"/>
              <a:t>Concerned </a:t>
            </a:r>
            <a:r>
              <a:rPr lang="en-US" dirty="0" smtClean="0"/>
              <a:t>Citizens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2950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Becoming an expert for your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61722"/>
            <a:ext cx="9144000" cy="5196277"/>
          </a:xfrm>
        </p:spPr>
        <p:txBody>
          <a:bodyPr>
            <a:noAutofit/>
          </a:bodyPr>
          <a:lstStyle/>
          <a:p>
            <a:r>
              <a:rPr lang="en-US" sz="2200" dirty="0" smtClean="0"/>
              <a:t>You are congress members with strong opinions about your designated option or concerned citizens with fears and worries.</a:t>
            </a:r>
          </a:p>
          <a:p>
            <a:r>
              <a:rPr lang="en-US" sz="2200" u="sng" dirty="0" smtClean="0"/>
              <a:t>Congress</a:t>
            </a:r>
            <a:r>
              <a:rPr lang="en-US" sz="2200" dirty="0" smtClean="0"/>
              <a:t> groups, your goal is to </a:t>
            </a:r>
            <a:r>
              <a:rPr lang="en-US" sz="2200" b="1" dirty="0" smtClean="0"/>
              <a:t>persuade</a:t>
            </a:r>
            <a:r>
              <a:rPr lang="en-US" sz="2200" dirty="0" smtClean="0"/>
              <a:t> the rest of congress to adopt your option and persuade the concerned citizens.</a:t>
            </a:r>
          </a:p>
          <a:p>
            <a:r>
              <a:rPr lang="en-US" sz="2200" u="sng" dirty="0" smtClean="0"/>
              <a:t>Concerned citizens</a:t>
            </a:r>
            <a:r>
              <a:rPr lang="en-US" sz="2200" dirty="0" smtClean="0"/>
              <a:t>, you will get together to develop questions for each option depending on your </a:t>
            </a:r>
            <a:r>
              <a:rPr lang="en-US" sz="2200" dirty="0" smtClean="0"/>
              <a:t>life.</a:t>
            </a:r>
            <a:endParaRPr lang="en-US" sz="2200" dirty="0" smtClean="0"/>
          </a:p>
          <a:p>
            <a:r>
              <a:rPr lang="en-US" sz="2200" dirty="0" smtClean="0"/>
              <a:t>You will all present your information to the rest of congress in a 3-5 minute presentation based on your packet of info</a:t>
            </a:r>
          </a:p>
          <a:p>
            <a:pPr lvl="1"/>
            <a:r>
              <a:rPr lang="en-US" sz="2000" b="1" dirty="0" smtClean="0"/>
              <a:t>Each person in the group must speak</a:t>
            </a:r>
          </a:p>
          <a:p>
            <a:pPr lvl="1"/>
            <a:r>
              <a:rPr lang="en-US" sz="2000" i="1" dirty="0" smtClean="0"/>
              <a:t>The other members of Congress and the concerned citizens will be able to challenge your arguments</a:t>
            </a:r>
            <a:r>
              <a:rPr lang="en-US" sz="2000" dirty="0" smtClean="0"/>
              <a:t>.</a:t>
            </a:r>
          </a:p>
          <a:p>
            <a:r>
              <a:rPr lang="en-US" sz="2200" dirty="0" smtClean="0"/>
              <a:t>You have </a:t>
            </a:r>
            <a:r>
              <a:rPr lang="en-US" sz="2200" dirty="0" smtClean="0"/>
              <a:t>20 </a:t>
            </a:r>
            <a:r>
              <a:rPr lang="en-US" sz="2200" dirty="0" smtClean="0"/>
              <a:t>minutes – GO!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80842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Debate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 the group present their side first</a:t>
            </a:r>
          </a:p>
          <a:p>
            <a:r>
              <a:rPr lang="en-US" sz="2800" dirty="0" smtClean="0"/>
              <a:t>Concerned Citizens will have priority to ask questions.</a:t>
            </a:r>
          </a:p>
          <a:p>
            <a:r>
              <a:rPr lang="en-US" sz="2800" dirty="0" smtClean="0"/>
              <a:t>Other groups of Congress may ask questions next.</a:t>
            </a:r>
          </a:p>
          <a:p>
            <a:r>
              <a:rPr lang="en-US" sz="2800" dirty="0" smtClean="0"/>
              <a:t>Be respectful, be kind, and listen.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5862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accent1"/>
                </a:solidFill>
              </a:rPr>
              <a:t>Concerned Citizen introductions</a:t>
            </a:r>
          </a:p>
        </p:txBody>
      </p:sp>
    </p:spTree>
    <p:extLst>
      <p:ext uri="{BB962C8B-B14F-4D97-AF65-F5344CB8AC3E}">
        <p14:creationId xmlns:p14="http://schemas.microsoft.com/office/powerpoint/2010/main" val="1441660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accent1"/>
                </a:solidFill>
              </a:rPr>
              <a:t>Option 1 </a:t>
            </a:r>
            <a:br>
              <a:rPr lang="en-US" sz="4400" dirty="0">
                <a:solidFill>
                  <a:schemeClr val="accent1"/>
                </a:solidFill>
              </a:rPr>
            </a:br>
            <a:endParaRPr lang="en-US" sz="4400" dirty="0" smtClean="0">
              <a:solidFill>
                <a:schemeClr val="accent1"/>
              </a:solidFill>
            </a:endParaRPr>
          </a:p>
          <a:p>
            <a:pPr algn="ctr"/>
            <a:r>
              <a:rPr lang="en-US" sz="4400" dirty="0" smtClean="0">
                <a:solidFill>
                  <a:schemeClr val="accent1"/>
                </a:solidFill>
              </a:rPr>
              <a:t>Defend </a:t>
            </a:r>
            <a:r>
              <a:rPr lang="en-US" sz="4400" dirty="0">
                <a:solidFill>
                  <a:schemeClr val="accent1"/>
                </a:solidFill>
              </a:rPr>
              <a:t>Rights &amp; Honor Through Unlimited War</a:t>
            </a:r>
          </a:p>
        </p:txBody>
      </p:sp>
    </p:spTree>
    <p:extLst>
      <p:ext uri="{BB962C8B-B14F-4D97-AF65-F5344CB8AC3E}">
        <p14:creationId xmlns:p14="http://schemas.microsoft.com/office/powerpoint/2010/main" val="1277301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C5986"/>
                </a:solidFill>
              </a:rPr>
              <a:t>Option 2</a:t>
            </a:r>
            <a:br>
              <a:rPr lang="en-US" sz="4400" dirty="0">
                <a:solidFill>
                  <a:srgbClr val="0C5986"/>
                </a:solidFill>
              </a:rPr>
            </a:br>
            <a:endParaRPr lang="en-US" sz="4400" dirty="0" smtClean="0">
              <a:solidFill>
                <a:srgbClr val="0C5986"/>
              </a:solidFill>
            </a:endParaRPr>
          </a:p>
          <a:p>
            <a:pPr algn="ctr"/>
            <a:r>
              <a:rPr lang="en-US" sz="4400" dirty="0" smtClean="0">
                <a:solidFill>
                  <a:srgbClr val="0C5986"/>
                </a:solidFill>
              </a:rPr>
              <a:t>Defend </a:t>
            </a:r>
            <a:r>
              <a:rPr lang="en-US" sz="4400" dirty="0">
                <a:solidFill>
                  <a:srgbClr val="0C5986"/>
                </a:solidFill>
              </a:rPr>
              <a:t>Rights and Honor Through Limited Maritime War</a:t>
            </a:r>
          </a:p>
        </p:txBody>
      </p:sp>
    </p:spTree>
    <p:extLst>
      <p:ext uri="{BB962C8B-B14F-4D97-AF65-F5344CB8AC3E}">
        <p14:creationId xmlns:p14="http://schemas.microsoft.com/office/powerpoint/2010/main" val="1776918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C5986"/>
                </a:solidFill>
              </a:rPr>
              <a:t>Option 3</a:t>
            </a:r>
            <a:br>
              <a:rPr lang="en-US" sz="4400" dirty="0">
                <a:solidFill>
                  <a:srgbClr val="0C5986"/>
                </a:solidFill>
              </a:rPr>
            </a:br>
            <a:endParaRPr lang="en-US" sz="4400" dirty="0" smtClean="0">
              <a:solidFill>
                <a:srgbClr val="0C5986"/>
              </a:solidFill>
            </a:endParaRPr>
          </a:p>
          <a:p>
            <a:pPr algn="ctr"/>
            <a:r>
              <a:rPr lang="en-US" sz="4400" dirty="0" smtClean="0">
                <a:solidFill>
                  <a:srgbClr val="0C5986"/>
                </a:solidFill>
              </a:rPr>
              <a:t>Delay </a:t>
            </a:r>
            <a:r>
              <a:rPr lang="en-US" sz="4400" dirty="0">
                <a:solidFill>
                  <a:srgbClr val="0C5986"/>
                </a:solidFill>
              </a:rPr>
              <a:t>Armed Conflict Until Prepared</a:t>
            </a:r>
          </a:p>
        </p:txBody>
      </p:sp>
    </p:spTree>
    <p:extLst>
      <p:ext uri="{BB962C8B-B14F-4D97-AF65-F5344CB8AC3E}">
        <p14:creationId xmlns:p14="http://schemas.microsoft.com/office/powerpoint/2010/main" val="2488981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C5986"/>
                </a:solidFill>
              </a:rPr>
              <a:t>Option 4</a:t>
            </a:r>
            <a:br>
              <a:rPr lang="en-US" sz="4400" dirty="0">
                <a:solidFill>
                  <a:srgbClr val="0C5986"/>
                </a:solidFill>
              </a:rPr>
            </a:br>
            <a:endParaRPr lang="en-US" sz="4400" dirty="0" smtClean="0">
              <a:solidFill>
                <a:srgbClr val="0C5986"/>
              </a:solidFill>
            </a:endParaRPr>
          </a:p>
          <a:p>
            <a:pPr algn="ctr"/>
            <a:r>
              <a:rPr lang="en-US" sz="4400" dirty="0" smtClean="0">
                <a:solidFill>
                  <a:srgbClr val="0C5986"/>
                </a:solidFill>
              </a:rPr>
              <a:t>Rights </a:t>
            </a:r>
            <a:r>
              <a:rPr lang="en-US" sz="4400" dirty="0">
                <a:solidFill>
                  <a:srgbClr val="0C5986"/>
                </a:solidFill>
              </a:rPr>
              <a:t>and Honor Are Not Worth Bloodshed</a:t>
            </a:r>
          </a:p>
        </p:txBody>
      </p:sp>
    </p:spTree>
    <p:extLst>
      <p:ext uri="{BB962C8B-B14F-4D97-AF65-F5344CB8AC3E}">
        <p14:creationId xmlns:p14="http://schemas.microsoft.com/office/powerpoint/2010/main" val="4200159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option did Congress ultimately pick?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3999" cy="4800600"/>
          </a:xfrm>
        </p:spPr>
        <p:txBody>
          <a:bodyPr>
            <a:noAutofit/>
          </a:bodyPr>
          <a:lstStyle/>
          <a:p>
            <a:r>
              <a:rPr lang="en-US" sz="3400" dirty="0" smtClean="0"/>
              <a:t>Option A</a:t>
            </a:r>
          </a:p>
          <a:p>
            <a:r>
              <a:rPr lang="en-US" sz="3400" dirty="0" smtClean="0"/>
              <a:t>In the end the </a:t>
            </a:r>
            <a:r>
              <a:rPr lang="en-US" sz="3400" b="1" dirty="0" smtClean="0"/>
              <a:t>Americans went to war </a:t>
            </a:r>
            <a:r>
              <a:rPr lang="en-US" sz="3400" dirty="0" smtClean="0"/>
              <a:t>and were able to end British invasions in New York, Baltimore, and New Orleans.</a:t>
            </a:r>
          </a:p>
          <a:p>
            <a:r>
              <a:rPr lang="en-US" sz="3400" dirty="0" smtClean="0"/>
              <a:t>This </a:t>
            </a:r>
            <a:r>
              <a:rPr lang="en-US" sz="3400" b="1" dirty="0" smtClean="0"/>
              <a:t>war boosted nationalism </a:t>
            </a:r>
            <a:r>
              <a:rPr lang="en-US" sz="3400" dirty="0" smtClean="0"/>
              <a:t>and a new spirit of patriotism</a:t>
            </a:r>
          </a:p>
          <a:p>
            <a:r>
              <a:rPr lang="en-US" sz="3400" dirty="0" smtClean="0"/>
              <a:t>“</a:t>
            </a:r>
            <a:r>
              <a:rPr lang="en-US" sz="3400" b="1" dirty="0" smtClean="0"/>
              <a:t>Second war of independence”</a:t>
            </a:r>
          </a:p>
          <a:p>
            <a:pPr marL="0" indent="0">
              <a:buNone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902603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of 1812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600200"/>
            <a:ext cx="9144000" cy="5117465"/>
          </a:xfrm>
        </p:spPr>
        <p:txBody>
          <a:bodyPr>
            <a:noAutofit/>
          </a:bodyPr>
          <a:lstStyle/>
          <a:p>
            <a:r>
              <a:rPr lang="en-US" sz="3200" dirty="0" smtClean="0"/>
              <a:t>Declared unlimited war on Great Britain</a:t>
            </a:r>
          </a:p>
          <a:p>
            <a:pPr lvl="1"/>
            <a:r>
              <a:rPr lang="en-US" sz="3200" dirty="0" smtClean="0"/>
              <a:t>HR: 79-49    Senate: 19-13</a:t>
            </a:r>
          </a:p>
          <a:p>
            <a:r>
              <a:rPr lang="en-US" sz="3200" b="1" dirty="0" smtClean="0"/>
              <a:t>Created further divisions in the U.S.</a:t>
            </a:r>
          </a:p>
          <a:p>
            <a:pPr lvl="1"/>
            <a:r>
              <a:rPr lang="en-US" sz="3200" dirty="0" smtClean="0"/>
              <a:t>Different regions had different interests</a:t>
            </a:r>
          </a:p>
          <a:p>
            <a:r>
              <a:rPr lang="en-US" sz="3200" dirty="0" smtClean="0"/>
              <a:t>Lasted 2.5 years – led to devastation and disaster</a:t>
            </a:r>
          </a:p>
          <a:p>
            <a:pPr lvl="1"/>
            <a:r>
              <a:rPr lang="en-US" sz="3200" dirty="0" smtClean="0"/>
              <a:t>Trade suffered</a:t>
            </a:r>
          </a:p>
          <a:p>
            <a:pPr lvl="1"/>
            <a:r>
              <a:rPr lang="en-US" sz="3200" dirty="0" smtClean="0"/>
              <a:t>British invaded Washington DC, Baltimore (Fort McHenry)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2754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327958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0882"/>
            <a:ext cx="8229600" cy="52251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War of 1812 – What happened?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3220"/>
            <a:ext cx="9144000" cy="5012380"/>
          </a:xfrm>
        </p:spPr>
        <p:txBody>
          <a:bodyPr>
            <a:normAutofit lnSpcReduction="10000"/>
          </a:bodyPr>
          <a:lstStyle/>
          <a:p>
            <a:r>
              <a:rPr lang="en-US" sz="3000" b="1" dirty="0" smtClean="0"/>
              <a:t>British General Ross led troops into Washington, D.C.</a:t>
            </a:r>
          </a:p>
          <a:p>
            <a:pPr lvl="1"/>
            <a:r>
              <a:rPr lang="en-US" sz="3000" dirty="0"/>
              <a:t>Ordered troops to destroy everything!</a:t>
            </a:r>
          </a:p>
          <a:p>
            <a:pPr lvl="1"/>
            <a:r>
              <a:rPr lang="en-US" sz="3000" dirty="0"/>
              <a:t>Set fire to the Capital Building, Library of Congress, Treasury building, and the Executive </a:t>
            </a:r>
            <a:r>
              <a:rPr lang="en-US" sz="3000" dirty="0" smtClean="0"/>
              <a:t>mansion</a:t>
            </a:r>
          </a:p>
          <a:p>
            <a:r>
              <a:rPr lang="en-US" sz="3000" b="1" dirty="0" smtClean="0"/>
              <a:t>Battle of Baltimore</a:t>
            </a:r>
          </a:p>
          <a:p>
            <a:pPr lvl="1"/>
            <a:r>
              <a:rPr lang="en-US" sz="3000" dirty="0" smtClean="0"/>
              <a:t>British marched 5,000 men from DC towards Baltimore</a:t>
            </a:r>
          </a:p>
          <a:p>
            <a:pPr lvl="1"/>
            <a:r>
              <a:rPr lang="en-US" sz="3000" dirty="0" smtClean="0"/>
              <a:t>Americans were able to halt advancement and eventually withdraw</a:t>
            </a:r>
          </a:p>
          <a:p>
            <a:pPr lvl="1"/>
            <a:r>
              <a:rPr lang="en-US" sz="3000" dirty="0" smtClean="0"/>
              <a:t>Francis Scott Key’s Star Spangled Banner</a:t>
            </a:r>
          </a:p>
        </p:txBody>
      </p:sp>
    </p:spTree>
    <p:extLst>
      <p:ext uri="{BB962C8B-B14F-4D97-AF65-F5344CB8AC3E}">
        <p14:creationId xmlns:p14="http://schemas.microsoft.com/office/powerpoint/2010/main" val="2440395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762000"/>
          </a:xfrm>
        </p:spPr>
        <p:txBody>
          <a:bodyPr/>
          <a:lstStyle/>
          <a:p>
            <a:r>
              <a:rPr lang="en-US" b="1" dirty="0" smtClean="0">
                <a:solidFill>
                  <a:srgbClr val="CAE67B"/>
                </a:solidFill>
              </a:rPr>
              <a:t>War of 1812 – What happened?</a:t>
            </a:r>
            <a:endParaRPr lang="en-US" b="1" dirty="0">
              <a:solidFill>
                <a:srgbClr val="CAE67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0814"/>
            <a:ext cx="9144000" cy="5264942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Treaty of Ghent (Belgium)</a:t>
            </a:r>
          </a:p>
          <a:p>
            <a:pPr lvl="1"/>
            <a:r>
              <a:rPr lang="en-US" dirty="0" smtClean="0"/>
              <a:t>December 24, 1814</a:t>
            </a:r>
          </a:p>
          <a:p>
            <a:pPr lvl="1"/>
            <a:r>
              <a:rPr lang="en-US" b="1" dirty="0" smtClean="0"/>
              <a:t>Restored conditions between the British and Americans (Status Quo)</a:t>
            </a:r>
          </a:p>
          <a:p>
            <a:pPr lvl="1"/>
            <a:r>
              <a:rPr lang="en-US" b="1" dirty="0" smtClean="0"/>
              <a:t>GB promised to return impressed sailors and captured slaves</a:t>
            </a:r>
          </a:p>
          <a:p>
            <a:pPr lvl="1"/>
            <a:r>
              <a:rPr lang="en-US" dirty="0" smtClean="0"/>
              <a:t>Americans agreed to respect Indian territory (OH/MI)</a:t>
            </a:r>
          </a:p>
          <a:p>
            <a:r>
              <a:rPr lang="en-US" sz="2200" b="1" dirty="0" smtClean="0"/>
              <a:t>Battle of New Orleans</a:t>
            </a:r>
          </a:p>
          <a:p>
            <a:pPr lvl="1"/>
            <a:r>
              <a:rPr lang="en-US" dirty="0" smtClean="0"/>
              <a:t>January 8, 1815</a:t>
            </a:r>
          </a:p>
          <a:p>
            <a:pPr lvl="1"/>
            <a:r>
              <a:rPr lang="en-US" b="1" dirty="0" smtClean="0"/>
              <a:t>Andrew Jackson </a:t>
            </a:r>
            <a:r>
              <a:rPr lang="en-US" dirty="0" smtClean="0"/>
              <a:t>and troops were able to defend a British attack and force them to retreat</a:t>
            </a:r>
          </a:p>
          <a:p>
            <a:pPr lvl="1"/>
            <a:r>
              <a:rPr lang="en-US" b="1" dirty="0" smtClean="0"/>
              <a:t>Technically the war was over</a:t>
            </a:r>
          </a:p>
          <a:p>
            <a:pPr lvl="1"/>
            <a:r>
              <a:rPr lang="en-US" b="1" dirty="0" smtClean="0"/>
              <a:t>New period of </a:t>
            </a:r>
            <a:r>
              <a:rPr lang="en-US" b="1" i="1" dirty="0" smtClean="0"/>
              <a:t>nationalism</a:t>
            </a:r>
            <a:r>
              <a:rPr lang="en-US" b="1" dirty="0" smtClean="0"/>
              <a:t> – Era of Good Feeling</a:t>
            </a:r>
          </a:p>
        </p:txBody>
      </p:sp>
    </p:spTree>
    <p:extLst>
      <p:ext uri="{BB962C8B-B14F-4D97-AF65-F5344CB8AC3E}">
        <p14:creationId xmlns:p14="http://schemas.microsoft.com/office/powerpoint/2010/main" val="1555937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884" y="829790"/>
            <a:ext cx="8001000" cy="60960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CAE67B"/>
                </a:solidFill>
              </a:rPr>
              <a:t>War of 1812 Results</a:t>
            </a:r>
            <a:endParaRPr lang="en-US" b="1" i="1" dirty="0">
              <a:solidFill>
                <a:srgbClr val="CAE67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11624"/>
            <a:ext cx="9144000" cy="476537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4"/>
                </a:solidFill>
              </a:rPr>
              <a:t>Respect of boarders – </a:t>
            </a:r>
            <a:r>
              <a:rPr lang="en-US" sz="3600" b="1" dirty="0" smtClean="0">
                <a:solidFill>
                  <a:schemeClr val="accent4"/>
                </a:solidFill>
              </a:rPr>
              <a:t>no land was gained</a:t>
            </a:r>
          </a:p>
          <a:p>
            <a:r>
              <a:rPr lang="en-US" sz="3600" dirty="0" smtClean="0">
                <a:solidFill>
                  <a:schemeClr val="accent4"/>
                </a:solidFill>
              </a:rPr>
              <a:t>Americans became more 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self-reliant </a:t>
            </a:r>
            <a:r>
              <a:rPr lang="en-US" sz="3600" dirty="0" smtClean="0">
                <a:solidFill>
                  <a:schemeClr val="accent4"/>
                </a:solidFill>
              </a:rPr>
              <a:t>(producing their own goods)</a:t>
            </a:r>
          </a:p>
          <a:p>
            <a:r>
              <a:rPr lang="en-US" sz="3600" dirty="0" smtClean="0">
                <a:solidFill>
                  <a:schemeClr val="accent4"/>
                </a:solidFill>
              </a:rPr>
              <a:t>Americans gained </a:t>
            </a:r>
            <a:r>
              <a:rPr lang="en-US" sz="3600" b="1" dirty="0" smtClean="0">
                <a:solidFill>
                  <a:schemeClr val="accent4"/>
                </a:solidFill>
              </a:rPr>
              <a:t>nationalistic</a:t>
            </a:r>
            <a:r>
              <a:rPr lang="en-US" sz="3600" dirty="0" smtClean="0">
                <a:solidFill>
                  <a:schemeClr val="accent4"/>
                </a:solidFill>
              </a:rPr>
              <a:t> pride</a:t>
            </a:r>
          </a:p>
          <a:p>
            <a:r>
              <a:rPr lang="en-US" sz="3600" b="1" dirty="0" smtClean="0">
                <a:solidFill>
                  <a:schemeClr val="accent4"/>
                </a:solidFill>
              </a:rPr>
              <a:t>Era of Good Feelings </a:t>
            </a:r>
            <a:r>
              <a:rPr lang="en-US" sz="3600" dirty="0" smtClean="0">
                <a:solidFill>
                  <a:schemeClr val="accent4"/>
                </a:solidFill>
              </a:rPr>
              <a:t>– Federalist party dies due to </a:t>
            </a:r>
            <a:r>
              <a:rPr lang="en-US" sz="3600" u="sng" dirty="0" smtClean="0">
                <a:solidFill>
                  <a:schemeClr val="accent4"/>
                </a:solidFill>
              </a:rPr>
              <a:t>not</a:t>
            </a:r>
            <a:r>
              <a:rPr lang="en-US" sz="3600" dirty="0" smtClean="0">
                <a:solidFill>
                  <a:schemeClr val="accent4"/>
                </a:solidFill>
              </a:rPr>
              <a:t> supporting the war and being viewed as unpatriotic</a:t>
            </a:r>
            <a:endParaRPr lang="en-US" sz="36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41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Crash Course: War of 1812</a:t>
            </a:r>
          </a:p>
          <a:p>
            <a:r>
              <a:rPr lang="en-US" sz="3500" dirty="0" smtClean="0"/>
              <a:t>Unit 4 Study Guide – due Day 13 – test day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202093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– Jefferson/Madison presidency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785244"/>
            <a:ext cx="8574087" cy="4340920"/>
          </a:xfrm>
        </p:spPr>
        <p:txBody>
          <a:bodyPr>
            <a:noAutofit/>
          </a:bodyPr>
          <a:lstStyle/>
          <a:p>
            <a:r>
              <a:rPr lang="en-US" sz="3300" dirty="0" smtClean="0"/>
              <a:t>Louisiana Purchase</a:t>
            </a:r>
          </a:p>
          <a:p>
            <a:r>
              <a:rPr lang="en-US" sz="3300" dirty="0" smtClean="0"/>
              <a:t>Monroe-</a:t>
            </a:r>
            <a:r>
              <a:rPr lang="en-US" sz="3300" dirty="0" err="1" smtClean="0"/>
              <a:t>Pinkney</a:t>
            </a:r>
            <a:r>
              <a:rPr lang="en-US" sz="3300" dirty="0" smtClean="0"/>
              <a:t> Treaty</a:t>
            </a:r>
          </a:p>
          <a:p>
            <a:r>
              <a:rPr lang="en-US" sz="3300" dirty="0" smtClean="0"/>
              <a:t>Embargo Act of 1807</a:t>
            </a:r>
          </a:p>
          <a:p>
            <a:r>
              <a:rPr lang="en-US" sz="3300" dirty="0" smtClean="0"/>
              <a:t>Macon’s Bill #2</a:t>
            </a:r>
          </a:p>
          <a:p>
            <a:r>
              <a:rPr lang="en-US" sz="3300" dirty="0" smtClean="0"/>
              <a:t>Battle at Tippecanoe</a:t>
            </a:r>
          </a:p>
          <a:p>
            <a:r>
              <a:rPr lang="en-US" sz="3300" dirty="0" smtClean="0"/>
              <a:t>Ninety-Day </a:t>
            </a:r>
            <a:r>
              <a:rPr lang="en-US" sz="3300" dirty="0" err="1" smtClean="0"/>
              <a:t>Emabargo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195372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of 1812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/>
          </a:bodyPr>
          <a:lstStyle/>
          <a:p>
            <a:r>
              <a:rPr lang="en-US" sz="3300" dirty="0" smtClean="0"/>
              <a:t>What were some reasons the Americans were unhappy with the British and were willing to go to war?</a:t>
            </a:r>
          </a:p>
          <a:p>
            <a:r>
              <a:rPr lang="en-US" sz="3300" dirty="0" smtClean="0"/>
              <a:t>Annotate as we read out loud and be able to provide a brief summary of the options</a:t>
            </a:r>
          </a:p>
        </p:txBody>
      </p:sp>
    </p:spTree>
    <p:extLst>
      <p:ext uri="{BB962C8B-B14F-4D97-AF65-F5344CB8AC3E}">
        <p14:creationId xmlns:p14="http://schemas.microsoft.com/office/powerpoint/2010/main" val="4196851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of 1812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/>
          </a:bodyPr>
          <a:lstStyle/>
          <a:p>
            <a:r>
              <a:rPr lang="en-US" dirty="0" smtClean="0"/>
              <a:t>Summaries</a:t>
            </a:r>
          </a:p>
          <a:p>
            <a:r>
              <a:rPr lang="en-US" dirty="0" smtClean="0"/>
              <a:t>Option 1</a:t>
            </a:r>
          </a:p>
          <a:p>
            <a:r>
              <a:rPr lang="en-US" dirty="0" smtClean="0"/>
              <a:t>Option 2</a:t>
            </a:r>
          </a:p>
          <a:p>
            <a:r>
              <a:rPr lang="en-US" dirty="0" smtClean="0"/>
              <a:t>Option 3</a:t>
            </a:r>
          </a:p>
          <a:p>
            <a:r>
              <a:rPr lang="en-US" dirty="0" smtClean="0"/>
              <a:t>Option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487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Option 1 </a:t>
            </a:r>
            <a:br>
              <a:rPr lang="en-US" sz="2800" dirty="0" smtClean="0"/>
            </a:br>
            <a:r>
              <a:rPr lang="en-US" sz="2800" dirty="0" smtClean="0"/>
              <a:t>Defend Rights &amp; Honor Through Unlimited War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Must use force to prove point</a:t>
            </a:r>
          </a:p>
          <a:p>
            <a:r>
              <a:rPr lang="en-US" sz="3300" dirty="0" smtClean="0"/>
              <a:t>Act now to prevent a risk of falling back under British rule</a:t>
            </a:r>
          </a:p>
          <a:p>
            <a:r>
              <a:rPr lang="en-US" sz="3300" dirty="0" smtClean="0"/>
              <a:t>Declare war</a:t>
            </a:r>
          </a:p>
          <a:p>
            <a:r>
              <a:rPr lang="en-US" sz="3300" dirty="0"/>
              <a:t>R</a:t>
            </a:r>
            <a:r>
              <a:rPr lang="en-US" sz="3300" dirty="0" smtClean="0"/>
              <a:t>eestablish independence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513809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Option 2</a:t>
            </a:r>
            <a:br>
              <a:rPr lang="en-US" sz="2800" dirty="0" smtClean="0"/>
            </a:br>
            <a:r>
              <a:rPr lang="en-US" sz="2800" dirty="0" smtClean="0"/>
              <a:t>Defend Rights and Honor Through Limited Maritime War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Response is required</a:t>
            </a:r>
          </a:p>
          <a:p>
            <a:r>
              <a:rPr lang="en-US" sz="3000" dirty="0" smtClean="0"/>
              <a:t>Limit the response to only the ocean</a:t>
            </a:r>
          </a:p>
          <a:p>
            <a:pPr lvl="1"/>
            <a:r>
              <a:rPr lang="en-US" sz="3000" dirty="0" smtClean="0"/>
              <a:t>This will prevent risking land and lives</a:t>
            </a:r>
          </a:p>
          <a:p>
            <a:r>
              <a:rPr lang="en-US" sz="3000" dirty="0" smtClean="0"/>
              <a:t>Aimed at the impressment and source of the issues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55673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Option 3</a:t>
            </a:r>
            <a:br>
              <a:rPr lang="en-US" sz="3500" dirty="0" smtClean="0"/>
            </a:br>
            <a:r>
              <a:rPr lang="en-US" sz="3500" dirty="0" smtClean="0"/>
              <a:t>Delay Armed Conflict Until Prepared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This is not the time for action</a:t>
            </a:r>
          </a:p>
          <a:p>
            <a:r>
              <a:rPr lang="en-US" sz="3300" dirty="0" smtClean="0"/>
              <a:t>Too risky, the US could lose everything it had gained</a:t>
            </a:r>
          </a:p>
          <a:p>
            <a:r>
              <a:rPr lang="en-US" sz="3300" dirty="0" smtClean="0"/>
              <a:t>Take time to prepare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17676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 smtClean="0"/>
              <a:t>Option 4</a:t>
            </a:r>
            <a:br>
              <a:rPr lang="en-US" sz="3300" dirty="0" smtClean="0"/>
            </a:br>
            <a:r>
              <a:rPr lang="en-US" sz="3300" dirty="0" smtClean="0"/>
              <a:t>Rights and Honor Are Not Worth Bloodshed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War is not necessary, too risky for the entire nation</a:t>
            </a:r>
          </a:p>
          <a:p>
            <a:r>
              <a:rPr lang="en-US" sz="3000" dirty="0" smtClean="0"/>
              <a:t>We can’t afford another war like the revolution</a:t>
            </a:r>
          </a:p>
          <a:p>
            <a:r>
              <a:rPr lang="en-US" sz="3000" dirty="0" smtClean="0"/>
              <a:t>If we go to war there could be more taxes, this was something we wanted to prevent.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13509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ectrum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4088</TotalTime>
  <Words>757</Words>
  <Application>Microsoft Macintosh PowerPoint</Application>
  <PresentationFormat>On-screen Show (4:3)</PresentationFormat>
  <Paragraphs>106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Spectrum</vt:lpstr>
      <vt:lpstr>1. Get out your Do Now  </vt:lpstr>
      <vt:lpstr>CNN 10</vt:lpstr>
      <vt:lpstr>Recap – Jefferson/Madison presidency</vt:lpstr>
      <vt:lpstr>War of 1812 reading</vt:lpstr>
      <vt:lpstr>War of 1812 reading</vt:lpstr>
      <vt:lpstr>Option 1  Defend Rights &amp; Honor Through Unlimited War</vt:lpstr>
      <vt:lpstr>Option 2 Defend Rights and Honor Through Limited Maritime War</vt:lpstr>
      <vt:lpstr>Option 3 Delay Armed Conflict Until Prepared</vt:lpstr>
      <vt:lpstr>Option 4 Rights and Honor Are Not Worth Bloodshed</vt:lpstr>
      <vt:lpstr>4 Groups of Congress &amp; Concerned Citizens – 1st</vt:lpstr>
      <vt:lpstr>Becoming an expert for your option</vt:lpstr>
      <vt:lpstr>Debate rules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option did Congress ultimately pick?</vt:lpstr>
      <vt:lpstr>War of 1812</vt:lpstr>
      <vt:lpstr>War of 1812 – What happened?</vt:lpstr>
      <vt:lpstr>War of 1812 – What happened?</vt:lpstr>
      <vt:lpstr>War of 1812 Results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Get out your Do now and War of 1812 reading</dc:title>
  <dc:creator>Julia Maurer</dc:creator>
  <cp:lastModifiedBy>Julia Maurer</cp:lastModifiedBy>
  <cp:revision>44</cp:revision>
  <dcterms:created xsi:type="dcterms:W3CDTF">2017-03-30T19:48:28Z</dcterms:created>
  <dcterms:modified xsi:type="dcterms:W3CDTF">2019-11-07T01:47:09Z</dcterms:modified>
</cp:coreProperties>
</file>