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61" r:id="rId3"/>
    <p:sldId id="273" r:id="rId4"/>
    <p:sldId id="274" r:id="rId5"/>
    <p:sldId id="279" r:id="rId6"/>
    <p:sldId id="280" r:id="rId7"/>
    <p:sldId id="275" r:id="rId8"/>
    <p:sldId id="276" r:id="rId9"/>
    <p:sldId id="277" r:id="rId10"/>
    <p:sldId id="278" r:id="rId11"/>
    <p:sldId id="281" r:id="rId12"/>
    <p:sldId id="282" r:id="rId13"/>
    <p:sldId id="283" r:id="rId14"/>
    <p:sldId id="284" r:id="rId15"/>
    <p:sldId id="285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A86B7-3C96-4845-ABEA-AACF84648DEA}" type="datetimeFigureOut">
              <a:rPr lang="en-US" smtClean="0"/>
              <a:t>4/1/19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EC9A1-EB39-BD4A-BCEE-9E27E5389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9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Elmina Slave Castle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41C125-AADC-9749-A386-F0B049BFCE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April 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April 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April 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8" y="6137275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4AF0131-EAF7-D04E-B8FD-ADBB10EFFEF6}" type="slidenum">
              <a:rPr lang="en-US" sz="1200" smtClean="0">
                <a:solidFill>
                  <a:srgbClr val="000000"/>
                </a:solidFill>
                <a:latin typeface="Lucida Sans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0" y="539285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April 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April 1,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April 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April 1,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April 1,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April 1,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April 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April 1,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April 1, 2019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856" y="73619"/>
            <a:ext cx="8908143" cy="520967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1. Turn in your roots questions and absolutism reading</a:t>
            </a:r>
            <a:br>
              <a:rPr lang="en-US" sz="4000" dirty="0" smtClean="0"/>
            </a:br>
            <a:r>
              <a:rPr lang="en-US" sz="4000" dirty="0" smtClean="0"/>
              <a:t>to the back</a:t>
            </a:r>
            <a:br>
              <a:rPr lang="en-US" sz="4000" dirty="0" smtClean="0"/>
            </a:br>
            <a:r>
              <a:rPr lang="en-US" sz="4000" dirty="0" smtClean="0"/>
              <a:t>2. Get out last weeks do now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0898" y="5375400"/>
            <a:ext cx="4522521" cy="1825625"/>
          </a:xfrm>
        </p:spPr>
        <p:txBody>
          <a:bodyPr>
            <a:normAutofit/>
          </a:bodyPr>
          <a:lstStyle/>
          <a:p>
            <a:pPr algn="r"/>
            <a:r>
              <a:rPr lang="en-US" sz="2900" dirty="0">
                <a:solidFill>
                  <a:schemeClr val="accent6"/>
                </a:solidFill>
              </a:rPr>
              <a:t>2 weeks until Spring </a:t>
            </a:r>
            <a:r>
              <a:rPr lang="en-US" sz="2900" dirty="0" smtClean="0">
                <a:solidFill>
                  <a:schemeClr val="accent6"/>
                </a:solidFill>
              </a:rPr>
              <a:t>Break</a:t>
            </a:r>
          </a:p>
          <a:p>
            <a:pPr algn="r"/>
            <a:r>
              <a:rPr lang="en-US" sz="2900" dirty="0" smtClean="0">
                <a:solidFill>
                  <a:schemeClr val="accent6"/>
                </a:solidFill>
              </a:rPr>
              <a:t>Happy Monday</a:t>
            </a:r>
          </a:p>
          <a:p>
            <a:pPr algn="r"/>
            <a:endParaRPr lang="en-US" sz="29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1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701675" y="29529"/>
            <a:ext cx="7658100" cy="944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+mj-lt"/>
                <a:cs typeface="Helvetica" charset="0"/>
              </a:rPr>
              <a:t>Last Bath</a:t>
            </a:r>
          </a:p>
        </p:txBody>
      </p:sp>
      <p:pic>
        <p:nvPicPr>
          <p:cNvPr id="20482" name="Picture 2" descr="IMG_435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75" y="811221"/>
            <a:ext cx="8062372" cy="604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916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What is absolutism?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315"/>
            <a:ext cx="9144000" cy="3252448"/>
          </a:xfrm>
        </p:spPr>
        <p:txBody>
          <a:bodyPr>
            <a:noAutofit/>
          </a:bodyPr>
          <a:lstStyle/>
          <a:p>
            <a:r>
              <a:rPr lang="en-US" sz="4500" b="1" dirty="0" smtClean="0"/>
              <a:t>Absolute</a:t>
            </a:r>
            <a:r>
              <a:rPr lang="en-US" sz="4500" dirty="0" smtClean="0"/>
              <a:t> = All powerful</a:t>
            </a:r>
          </a:p>
          <a:p>
            <a:r>
              <a:rPr lang="en-US" sz="4500" b="1" dirty="0" smtClean="0"/>
              <a:t>Monarch</a:t>
            </a:r>
            <a:r>
              <a:rPr lang="en-US" sz="4500" dirty="0" smtClean="0"/>
              <a:t> = King or Queen</a:t>
            </a:r>
          </a:p>
          <a:p>
            <a:r>
              <a:rPr lang="en-US" sz="4500" b="1" dirty="0" smtClean="0"/>
              <a:t>Absolute Monarch </a:t>
            </a:r>
            <a:r>
              <a:rPr lang="en-US" sz="4500" dirty="0" smtClean="0"/>
              <a:t>= An all powerful king or queen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80123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7467"/>
            <a:ext cx="8943825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Essential Understandings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6599"/>
            <a:ext cx="9144000" cy="4548884"/>
          </a:xfrm>
        </p:spPr>
        <p:txBody>
          <a:bodyPr>
            <a:noAutofit/>
          </a:bodyPr>
          <a:lstStyle/>
          <a:p>
            <a:pPr eaLnBrk="1" hangingPunct="1"/>
            <a:r>
              <a:rPr lang="en-US" sz="3800" dirty="0">
                <a:latin typeface="Corbel" charset="0"/>
              </a:rPr>
              <a:t>The Age of Absolutism takes its name from a series of European monarchs who </a:t>
            </a:r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charset="0"/>
              </a:rPr>
              <a:t>increased the power of their central governments.</a:t>
            </a:r>
          </a:p>
          <a:p>
            <a:pPr eaLnBrk="1" hangingPunct="1"/>
            <a:r>
              <a:rPr lang="en-US" sz="3800" dirty="0">
                <a:latin typeface="Corbel" charset="0"/>
              </a:rPr>
              <a:t>Characteristics of Absolute Monarchies:</a:t>
            </a:r>
          </a:p>
          <a:p>
            <a:pPr lvl="1" eaLnBrk="1" hangingPunct="1"/>
            <a:r>
              <a:rPr lang="en-US" sz="3800" b="1" dirty="0">
                <a:latin typeface="Corbel" charset="0"/>
              </a:rPr>
              <a:t>Centralization</a:t>
            </a:r>
            <a:r>
              <a:rPr lang="en-US" sz="3800" dirty="0">
                <a:latin typeface="Corbel" charset="0"/>
              </a:rPr>
              <a:t> of power</a:t>
            </a:r>
          </a:p>
          <a:p>
            <a:pPr lvl="1" eaLnBrk="1" hangingPunct="1"/>
            <a:r>
              <a:rPr lang="en-US" sz="3800" dirty="0">
                <a:latin typeface="Corbel" charset="0"/>
              </a:rPr>
              <a:t>Concept of rule by </a:t>
            </a:r>
            <a:r>
              <a:rPr lang="en-US" sz="3800" b="1" dirty="0">
                <a:latin typeface="Corbel" charset="0"/>
              </a:rPr>
              <a:t>divine right</a:t>
            </a:r>
          </a:p>
        </p:txBody>
      </p:sp>
    </p:spTree>
    <p:extLst>
      <p:ext uri="{BB962C8B-B14F-4D97-AF65-F5344CB8AC3E}">
        <p14:creationId xmlns:p14="http://schemas.microsoft.com/office/powerpoint/2010/main" val="189574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Power of a Monarch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180176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 dirty="0">
                <a:latin typeface="Corbel" charset="0"/>
              </a:rPr>
              <a:t>In the 17</a:t>
            </a:r>
            <a:r>
              <a:rPr lang="en-US" sz="2800" baseline="30000" dirty="0">
                <a:latin typeface="Corbel" charset="0"/>
              </a:rPr>
              <a:t>th</a:t>
            </a:r>
            <a:r>
              <a:rPr lang="en-US" sz="2800" dirty="0">
                <a:latin typeface="Corbel" charset="0"/>
              </a:rPr>
              <a:t> Century, people looked to the monarch for </a:t>
            </a:r>
            <a:r>
              <a:rPr lang="en-US" sz="2800" b="1" dirty="0">
                <a:latin typeface="Corbel" charset="0"/>
              </a:rPr>
              <a:t>political </a:t>
            </a:r>
            <a:r>
              <a:rPr lang="en-US" sz="2800" b="1" dirty="0" smtClean="0">
                <a:latin typeface="Corbel" charset="0"/>
              </a:rPr>
              <a:t>stability</a:t>
            </a:r>
            <a:endParaRPr lang="en-US" sz="2800" dirty="0">
              <a:latin typeface="Corbel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800" dirty="0">
                <a:latin typeface="Corbel" charset="0"/>
              </a:rPr>
              <a:t>Absolute monarchs had tremendous powers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orbel" charset="0"/>
              </a:rPr>
              <a:t>Make laws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orbel" charset="0"/>
              </a:rPr>
              <a:t>Levy taxes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orbel" charset="0"/>
              </a:rPr>
              <a:t>Administer justice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orbel" charset="0"/>
              </a:rPr>
              <a:t>Control the state’s officials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orbel" charset="0"/>
              </a:rPr>
              <a:t>Determine foreign </a:t>
            </a:r>
            <a:r>
              <a:rPr lang="en-US" sz="2800" dirty="0" smtClean="0">
                <a:latin typeface="Corbel" charset="0"/>
              </a:rPr>
              <a:t>policy</a:t>
            </a:r>
            <a:endParaRPr lang="en-US" sz="2800" dirty="0">
              <a:latin typeface="Corbel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orbel" charset="0"/>
              </a:rPr>
              <a:t>No written Constitution or Bill of </a:t>
            </a:r>
            <a:r>
              <a:rPr 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rbel" charset="0"/>
              </a:rPr>
              <a:t>Rights</a:t>
            </a:r>
            <a:endParaRPr lang="en-US" sz="2800" dirty="0">
              <a:solidFill>
                <a:schemeClr val="accent2">
                  <a:lumMod val="20000"/>
                  <a:lumOff val="80000"/>
                </a:schemeClr>
              </a:solidFill>
              <a:latin typeface="Corbel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rbel" charset="0"/>
              </a:rPr>
              <a:t>Most people did not have any rights at all</a:t>
            </a:r>
          </a:p>
        </p:txBody>
      </p:sp>
    </p:spTree>
    <p:extLst>
      <p:ext uri="{BB962C8B-B14F-4D97-AF65-F5344CB8AC3E}">
        <p14:creationId xmlns:p14="http://schemas.microsoft.com/office/powerpoint/2010/main" val="257354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81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Cooler Ruler research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1141"/>
            <a:ext cx="9144000" cy="4483454"/>
          </a:xfrm>
        </p:spPr>
        <p:txBody>
          <a:bodyPr>
            <a:noAutofit/>
          </a:bodyPr>
          <a:lstStyle/>
          <a:p>
            <a:r>
              <a:rPr lang="en-US" sz="3000" b="1" dirty="0"/>
              <a:t>Objective</a:t>
            </a:r>
            <a:r>
              <a:rPr lang="en-US" sz="3000" dirty="0"/>
              <a:t>: Use historical info and creativity to make your ruler “cooler” than all </a:t>
            </a:r>
            <a:r>
              <a:rPr lang="en-US" sz="3000" dirty="0" smtClean="0"/>
              <a:t>of the </a:t>
            </a:r>
            <a:r>
              <a:rPr lang="en-US" sz="3000" dirty="0"/>
              <a:t>other rulers in their day and </a:t>
            </a:r>
            <a:r>
              <a:rPr lang="en-US" sz="3000" dirty="0" smtClean="0"/>
              <a:t>age through a rap/poem!</a:t>
            </a:r>
          </a:p>
          <a:p>
            <a:r>
              <a:rPr lang="en-US" sz="3000" dirty="0" smtClean="0"/>
              <a:t>Create a rap/poem that includes information about your ruler’s life/reign.</a:t>
            </a:r>
          </a:p>
          <a:p>
            <a:r>
              <a:rPr lang="en-US" sz="3000" dirty="0" smtClean="0"/>
              <a:t>Competition will be done through a rap off/poetry slam tomorrow.</a:t>
            </a:r>
          </a:p>
          <a:p>
            <a:r>
              <a:rPr lang="en-US" sz="3000" dirty="0" smtClean="0"/>
              <a:t>You will have the rest of class to work on your research along with an additional 30-35 minutes in class tomorrow.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4775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81"/>
            <a:ext cx="9144000" cy="87226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 smtClean="0">
                <a:solidFill>
                  <a:schemeClr val="accent3"/>
                </a:solidFill>
              </a:rPr>
              <a:t>Cooler Ruler research Requirements</a:t>
            </a:r>
            <a:endParaRPr lang="en-US" sz="3100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898"/>
            <a:ext cx="9144000" cy="4831447"/>
          </a:xfrm>
        </p:spPr>
        <p:txBody>
          <a:bodyPr>
            <a:noAutofit/>
          </a:bodyPr>
          <a:lstStyle/>
          <a:p>
            <a:pPr marL="582930" lvl="0" indent="-514350">
              <a:buFont typeface="+mj-lt"/>
              <a:buAutoNum type="arabicPeriod"/>
            </a:pPr>
            <a:r>
              <a:rPr lang="en-US" sz="2700" dirty="0"/>
              <a:t>Major </a:t>
            </a:r>
            <a:r>
              <a:rPr lang="en-US" sz="2700" b="1" dirty="0"/>
              <a:t>achievements</a:t>
            </a:r>
            <a:r>
              <a:rPr lang="en-US" sz="2700" dirty="0"/>
              <a:t> in the ruling country during reign (must include minimum of </a:t>
            </a:r>
            <a:r>
              <a:rPr lang="en-US" sz="2700" dirty="0" smtClean="0"/>
              <a:t>2 – make sure it is clear what the person did)</a:t>
            </a:r>
            <a:endParaRPr lang="en-US" sz="2700" dirty="0"/>
          </a:p>
          <a:p>
            <a:pPr marL="582930" lvl="0" indent="-514350">
              <a:buFont typeface="+mj-lt"/>
              <a:buAutoNum type="arabicPeriod"/>
            </a:pPr>
            <a:r>
              <a:rPr lang="en-US" sz="2700" dirty="0"/>
              <a:t>Relationships - who they </a:t>
            </a:r>
            <a:r>
              <a:rPr lang="en-US" sz="2700" b="1" dirty="0"/>
              <a:t>loved</a:t>
            </a:r>
            <a:r>
              <a:rPr lang="en-US" sz="2700" dirty="0"/>
              <a:t>, were married to, and/or other members of their family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700" b="1" dirty="0"/>
              <a:t>Major problems/challenges</a:t>
            </a:r>
            <a:r>
              <a:rPr lang="en-US" sz="2700" dirty="0"/>
              <a:t> to overcome; think about issues the ruler ran into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700" dirty="0"/>
              <a:t>Major </a:t>
            </a:r>
            <a:r>
              <a:rPr lang="en-US" sz="2700" b="1" dirty="0"/>
              <a:t>events</a:t>
            </a:r>
            <a:r>
              <a:rPr lang="en-US" sz="2700" dirty="0"/>
              <a:t> of the rulers reign (at least 4 major events – these can be positive or negative)</a:t>
            </a:r>
          </a:p>
          <a:p>
            <a:pPr marL="582930" lvl="0" indent="-514350">
              <a:buFont typeface="+mj-lt"/>
              <a:buAutoNum type="arabicPeriod"/>
            </a:pPr>
            <a:r>
              <a:rPr lang="en-US" sz="2700" dirty="0"/>
              <a:t>The ruler’s lasting </a:t>
            </a:r>
            <a:r>
              <a:rPr lang="en-US" sz="2700" b="1" dirty="0"/>
              <a:t>legacy</a:t>
            </a:r>
            <a:r>
              <a:rPr lang="en-US" sz="2700" dirty="0"/>
              <a:t> or </a:t>
            </a:r>
            <a:r>
              <a:rPr lang="en-US" sz="2700" b="1" dirty="0"/>
              <a:t>impact</a:t>
            </a:r>
            <a:r>
              <a:rPr lang="en-US" sz="2700" dirty="0"/>
              <a:t> on their country and/or the world</a:t>
            </a:r>
          </a:p>
        </p:txBody>
      </p:sp>
    </p:spTree>
    <p:extLst>
      <p:ext uri="{BB962C8B-B14F-4D97-AF65-F5344CB8AC3E}">
        <p14:creationId xmlns:p14="http://schemas.microsoft.com/office/powerpoint/2010/main" val="32443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3733800"/>
          </a:xfrm>
        </p:spPr>
        <p:txBody>
          <a:bodyPr>
            <a:noAutofit/>
          </a:bodyPr>
          <a:lstStyle/>
          <a:p>
            <a:r>
              <a:rPr lang="en-US" sz="4400" dirty="0" smtClean="0"/>
              <a:t>Finish working on your research</a:t>
            </a:r>
          </a:p>
          <a:p>
            <a:r>
              <a:rPr lang="en-US" sz="4400" dirty="0" smtClean="0"/>
              <a:t>You will have 30-35 minutes in class tomorrow to create your rap/poem and prepare for the battle!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2330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CNN 10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32972"/>
            <a:ext cx="9144000" cy="46648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2 </a:t>
            </a:r>
            <a:r>
              <a:rPr lang="en-US" sz="4000" dirty="0" err="1" smtClean="0"/>
              <a:t>Aha’s</a:t>
            </a:r>
            <a:r>
              <a:rPr lang="en-US" sz="4000" dirty="0" smtClean="0"/>
              <a:t> and a Huh?</a:t>
            </a:r>
          </a:p>
          <a:p>
            <a:r>
              <a:rPr lang="en-US" sz="4000" dirty="0" smtClean="0"/>
              <a:t>Aha = moment you understood something or learned something new</a:t>
            </a:r>
          </a:p>
          <a:p>
            <a:pPr lvl="1"/>
            <a:r>
              <a:rPr lang="en-US" sz="3600" dirty="0" smtClean="0"/>
              <a:t>I learned…I was surprised by…I was shocked by…I didn’t know about…</a:t>
            </a:r>
          </a:p>
          <a:p>
            <a:r>
              <a:rPr lang="en-US" sz="4000" dirty="0" smtClean="0"/>
              <a:t>Huh = question</a:t>
            </a:r>
          </a:p>
          <a:p>
            <a:pPr lvl="1"/>
            <a:r>
              <a:rPr lang="en-US" sz="3600" dirty="0" smtClean="0"/>
              <a:t>Who, what, when, where, why, I wonder…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51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233363" y="0"/>
            <a:ext cx="8677275" cy="5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500" b="0" dirty="0">
                <a:cs typeface="Helvetica" charset="0"/>
              </a:rPr>
              <a:t>What do you see here? What strikes you about this image?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 bwMode="auto">
          <a:xfrm>
            <a:off x="1044575" y="726081"/>
            <a:ext cx="6629400" cy="66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" charset="0"/>
                <a:cs typeface="Helvetica" charset="0"/>
              </a:rPr>
              <a:t>The Door of No Return</a:t>
            </a:r>
          </a:p>
        </p:txBody>
      </p:sp>
      <p:pic>
        <p:nvPicPr>
          <p:cNvPr id="14339" name="Picture 3" descr="ghana2-015_t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47" y="1396006"/>
            <a:ext cx="7283932" cy="546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34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701675" y="8237"/>
            <a:ext cx="7658100" cy="1262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" charset="0"/>
                <a:cs typeface="Helvetica" charset="0"/>
              </a:rPr>
              <a:t>Elmina Slave Castle</a:t>
            </a:r>
          </a:p>
        </p:txBody>
      </p:sp>
      <p:pic>
        <p:nvPicPr>
          <p:cNvPr id="16386" name="Picture 3" descr="IMG_436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7844"/>
            <a:ext cx="9280589" cy="55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57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701675" y="46001"/>
            <a:ext cx="7658100" cy="1262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" charset="0"/>
                <a:cs typeface="Helvetica" charset="0"/>
              </a:rPr>
              <a:t>Elmina Slave Castle</a:t>
            </a:r>
          </a:p>
        </p:txBody>
      </p:sp>
      <p:pic>
        <p:nvPicPr>
          <p:cNvPr id="2" name="Picture 1" descr="34469_1343157584422_3058090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422" y="944913"/>
            <a:ext cx="8635745" cy="591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9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701675" y="96822"/>
            <a:ext cx="7658100" cy="1262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" charset="0"/>
                <a:cs typeface="Helvetica" charset="0"/>
              </a:rPr>
              <a:t>Elmina Slave Castle</a:t>
            </a:r>
          </a:p>
        </p:txBody>
      </p:sp>
      <p:pic>
        <p:nvPicPr>
          <p:cNvPr id="3" name="Picture 2" descr="34676_1343173424818_2498533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675" y="1114425"/>
            <a:ext cx="76581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2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G_44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9138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IMG_445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1463" y="1801813"/>
            <a:ext cx="3792537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10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701675" y="539750"/>
            <a:ext cx="7658100" cy="1262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pic>
        <p:nvPicPr>
          <p:cNvPr id="18434" name="Picture 2" descr="IMG_445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0575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IMG_446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863" y="-12700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IMG_446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1288" y="3449638"/>
            <a:ext cx="4375151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76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05899" cy="10925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sz="2800" b="0" dirty="0">
                <a:latin typeface="+mj-lt"/>
                <a:cs typeface="Helvetica" charset="0"/>
              </a:rPr>
              <a:t>Before going to slave castles </a:t>
            </a:r>
            <a:r>
              <a:rPr lang="en-US" sz="2800" b="0" dirty="0" smtClean="0">
                <a:latin typeface="+mj-lt"/>
                <a:cs typeface="Helvetica" charset="0"/>
              </a:rPr>
              <a:t>slaves </a:t>
            </a:r>
            <a:r>
              <a:rPr lang="en-US" sz="2800" b="0" dirty="0">
                <a:latin typeface="+mj-lt"/>
                <a:cs typeface="Helvetica" charset="0"/>
              </a:rPr>
              <a:t>were shackled and forced to walk many miles</a:t>
            </a:r>
          </a:p>
        </p:txBody>
      </p:sp>
      <p:pic>
        <p:nvPicPr>
          <p:cNvPr id="19458" name="Picture 2" descr="IMG_43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6638" y="1801813"/>
            <a:ext cx="6370638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IMG_435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927" y="1293285"/>
            <a:ext cx="4173973" cy="556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87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3865</TotalTime>
  <Words>436</Words>
  <Application>Microsoft Macintosh PowerPoint</Application>
  <PresentationFormat>On-screen Show (4:3)</PresentationFormat>
  <Paragraphs>51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 Pop</vt:lpstr>
      <vt:lpstr>1. Turn in your roots questions and absolutism reading to the back 2. Get out last weeks do now </vt:lpstr>
      <vt:lpstr>CNN 10</vt:lpstr>
      <vt:lpstr>What do you see here? What strikes you about this image?</vt:lpstr>
      <vt:lpstr>Elmina Slave Castle</vt:lpstr>
      <vt:lpstr>Elmina Slave Castle</vt:lpstr>
      <vt:lpstr>Elmina Slave Castle</vt:lpstr>
      <vt:lpstr>PowerPoint Presentation</vt:lpstr>
      <vt:lpstr>PowerPoint Presentation</vt:lpstr>
      <vt:lpstr>Before going to slave castles slaves were shackled and forced to walk many miles</vt:lpstr>
      <vt:lpstr>Last Bath</vt:lpstr>
      <vt:lpstr>What is absolutism?</vt:lpstr>
      <vt:lpstr>Essential Understandings</vt:lpstr>
      <vt:lpstr>Power of a Monarch</vt:lpstr>
      <vt:lpstr>Cooler Ruler research</vt:lpstr>
      <vt:lpstr>Cooler Ruler research Requirements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Turn in test corrections to the back – staple it all together  2. pick up a do now sheet from the back  3. Get our your roots discussion questions</dc:title>
  <dc:creator>Julia Maurer</dc:creator>
  <cp:lastModifiedBy>Julia Maurer</cp:lastModifiedBy>
  <cp:revision>26</cp:revision>
  <cp:lastPrinted>2016-11-07T15:29:03Z</cp:lastPrinted>
  <dcterms:created xsi:type="dcterms:W3CDTF">2016-11-07T02:41:52Z</dcterms:created>
  <dcterms:modified xsi:type="dcterms:W3CDTF">2019-04-01T21:34:16Z</dcterms:modified>
</cp:coreProperties>
</file>