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02" r:id="rId3"/>
    <p:sldId id="303" r:id="rId4"/>
    <p:sldId id="304" r:id="rId5"/>
    <p:sldId id="305" r:id="rId6"/>
    <p:sldId id="306" r:id="rId7"/>
    <p:sldId id="307" r:id="rId8"/>
    <p:sldId id="308" r:id="rId9"/>
    <p:sldId id="278" r:id="rId10"/>
    <p:sldId id="309" r:id="rId11"/>
    <p:sldId id="279" r:id="rId12"/>
    <p:sldId id="280" r:id="rId13"/>
    <p:sldId id="312" r:id="rId14"/>
    <p:sldId id="310" r:id="rId15"/>
    <p:sldId id="311" r:id="rId16"/>
    <p:sldId id="282" r:id="rId17"/>
    <p:sldId id="285" r:id="rId18"/>
    <p:sldId id="283" r:id="rId19"/>
    <p:sldId id="284" r:id="rId20"/>
    <p:sldId id="313"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37" autoAdjust="0"/>
  </p:normalViewPr>
  <p:slideViewPr>
    <p:cSldViewPr snapToGrid="0" snapToObjects="1">
      <p:cViewPr varScale="1">
        <p:scale>
          <a:sx n="54" d="100"/>
          <a:sy n="54" d="100"/>
        </p:scale>
        <p:origin x="-9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EEA48-551B-A741-ACAD-B90A9B0BE808}" type="datetimeFigureOut">
              <a:rPr lang="en-US" smtClean="0"/>
              <a:t>1/14/20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3F554-31E4-C54A-A30D-C7B1E1FA920C}" type="slidenum">
              <a:rPr lang="en-US" smtClean="0"/>
              <a:t>‹#›</a:t>
            </a:fld>
            <a:endParaRPr lang="en-US"/>
          </a:p>
        </p:txBody>
      </p:sp>
    </p:spTree>
    <p:extLst>
      <p:ext uri="{BB962C8B-B14F-4D97-AF65-F5344CB8AC3E}">
        <p14:creationId xmlns:p14="http://schemas.microsoft.com/office/powerpoint/2010/main" val="2307230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youtube.com/watch?v=8buF2t0VMF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1</a:t>
            </a:r>
            <a:r>
              <a:rPr lang="en-US" baseline="30000" dirty="0" smtClean="0"/>
              <a:t>st</a:t>
            </a:r>
            <a:r>
              <a:rPr lang="en-US" dirty="0" smtClean="0"/>
              <a:t> here</a:t>
            </a:r>
            <a:endParaRPr lang="en-US" dirty="0"/>
          </a:p>
        </p:txBody>
      </p:sp>
      <p:sp>
        <p:nvSpPr>
          <p:cNvPr id="4" name="Slide Number Placeholder 3"/>
          <p:cNvSpPr>
            <a:spLocks noGrp="1"/>
          </p:cNvSpPr>
          <p:nvPr>
            <p:ph type="sldNum" sz="quarter" idx="10"/>
          </p:nvPr>
        </p:nvSpPr>
        <p:spPr/>
        <p:txBody>
          <a:bodyPr/>
          <a:lstStyle/>
          <a:p>
            <a:fld id="{C843F554-31E4-C54A-A30D-C7B1E1FA920C}" type="slidenum">
              <a:rPr lang="en-US" smtClean="0"/>
              <a:t>2</a:t>
            </a:fld>
            <a:endParaRPr lang="en-US"/>
          </a:p>
        </p:txBody>
      </p:sp>
    </p:spTree>
    <p:extLst>
      <p:ext uri="{BB962C8B-B14F-4D97-AF65-F5344CB8AC3E}">
        <p14:creationId xmlns:p14="http://schemas.microsoft.com/office/powerpoint/2010/main" val="383028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Sharecropping</a:t>
            </a:r>
          </a:p>
          <a:p>
            <a:r>
              <a:rPr lang="en-US" dirty="0" smtClean="0"/>
              <a:t>KKK</a:t>
            </a:r>
          </a:p>
          <a:p>
            <a:r>
              <a:rPr lang="en-US" dirty="0" smtClean="0"/>
              <a:t>Jim Crow Laws</a:t>
            </a:r>
          </a:p>
          <a:p>
            <a:r>
              <a:rPr lang="en-US" dirty="0" smtClean="0"/>
              <a:t>Voter suppression</a:t>
            </a:r>
            <a:endParaRPr lang="en-US" dirty="0"/>
          </a:p>
        </p:txBody>
      </p:sp>
      <p:sp>
        <p:nvSpPr>
          <p:cNvPr id="4" name="Slide Number Placeholder 3"/>
          <p:cNvSpPr>
            <a:spLocks noGrp="1"/>
          </p:cNvSpPr>
          <p:nvPr>
            <p:ph type="sldNum" sz="quarter" idx="10"/>
          </p:nvPr>
        </p:nvSpPr>
        <p:spPr/>
        <p:txBody>
          <a:bodyPr/>
          <a:lstStyle/>
          <a:p>
            <a:fld id="{F20839EE-EA6B-DC48-87CF-C0D3BE09DC2B}" type="slidenum">
              <a:rPr lang="en-US" smtClean="0"/>
              <a:t>18</a:t>
            </a:fld>
            <a:endParaRPr lang="en-US"/>
          </a:p>
        </p:txBody>
      </p:sp>
    </p:spTree>
    <p:extLst>
      <p:ext uri="{BB962C8B-B14F-4D97-AF65-F5344CB8AC3E}">
        <p14:creationId xmlns:p14="http://schemas.microsoft.com/office/powerpoint/2010/main" val="187408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13</a:t>
            </a:r>
            <a:r>
              <a:rPr lang="en-US" baseline="30000" dirty="0" smtClean="0"/>
              <a:t>th</a:t>
            </a:r>
            <a:r>
              <a:rPr lang="en-US" dirty="0" smtClean="0"/>
              <a:t> trailer</a:t>
            </a:r>
            <a:endParaRPr lang="en-US" dirty="0"/>
          </a:p>
        </p:txBody>
      </p:sp>
      <p:sp>
        <p:nvSpPr>
          <p:cNvPr id="4" name="Slide Number Placeholder 3"/>
          <p:cNvSpPr>
            <a:spLocks noGrp="1"/>
          </p:cNvSpPr>
          <p:nvPr>
            <p:ph type="sldNum" sz="quarter" idx="10"/>
          </p:nvPr>
        </p:nvSpPr>
        <p:spPr/>
        <p:txBody>
          <a:bodyPr/>
          <a:lstStyle/>
          <a:p>
            <a:fld id="{F20839EE-EA6B-DC48-87CF-C0D3BE09DC2B}" type="slidenum">
              <a:rPr lang="en-US" smtClean="0"/>
              <a:t>21</a:t>
            </a:fld>
            <a:endParaRPr lang="en-US"/>
          </a:p>
        </p:txBody>
      </p:sp>
    </p:spTree>
    <p:extLst>
      <p:ext uri="{BB962C8B-B14F-4D97-AF65-F5344CB8AC3E}">
        <p14:creationId xmlns:p14="http://schemas.microsoft.com/office/powerpoint/2010/main" val="113333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war raging and the fate of the country hanging in the balance, the 1864 election had particular significance.  Abraham Lincoln sought reelection in his campaign against  former Union General George B. McClellan. </a:t>
            </a:r>
          </a:p>
          <a:p>
            <a:endParaRPr lang="en-US" dirty="0"/>
          </a:p>
          <a:p>
            <a:r>
              <a:rPr lang="en-US" b="1" dirty="0"/>
              <a:t>Image information:</a:t>
            </a:r>
          </a:p>
          <a:p>
            <a:r>
              <a:rPr lang="en-US" dirty="0" smtClean="0"/>
              <a:t>Right– </a:t>
            </a:r>
            <a:r>
              <a:rPr lang="en-US" b="1" dirty="0"/>
              <a:t>Democratic</a:t>
            </a:r>
            <a:r>
              <a:rPr lang="en-US" dirty="0"/>
              <a:t> Candidates</a:t>
            </a:r>
          </a:p>
          <a:p>
            <a:r>
              <a:rPr lang="en-US" dirty="0" smtClean="0"/>
              <a:t>Left– </a:t>
            </a:r>
            <a:r>
              <a:rPr lang="en-US" b="1" dirty="0"/>
              <a:t>Republican</a:t>
            </a:r>
            <a:r>
              <a:rPr lang="en-US" dirty="0"/>
              <a:t> Candidates</a:t>
            </a:r>
          </a:p>
        </p:txBody>
      </p:sp>
      <p:sp>
        <p:nvSpPr>
          <p:cNvPr id="4" name="Slide Number Placeholder 3"/>
          <p:cNvSpPr>
            <a:spLocks noGrp="1"/>
          </p:cNvSpPr>
          <p:nvPr>
            <p:ph type="sldNum" sz="quarter" idx="10"/>
          </p:nvPr>
        </p:nvSpPr>
        <p:spPr/>
        <p:txBody>
          <a:bodyPr/>
          <a:lstStyle/>
          <a:p>
            <a:fld id="{228FC243-2014-4402-87CA-0DC73722FDEA}" type="slidenum">
              <a:rPr lang="en-US" smtClean="0"/>
              <a:pPr/>
              <a:t>3</a:t>
            </a:fld>
            <a:endParaRPr lang="en-US"/>
          </a:p>
        </p:txBody>
      </p:sp>
    </p:spTree>
    <p:extLst>
      <p:ext uri="{BB962C8B-B14F-4D97-AF65-F5344CB8AC3E}">
        <p14:creationId xmlns:p14="http://schemas.microsoft.com/office/powerpoint/2010/main" val="335828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Lincoln argued that the war must be won, the slaves freed, and the Union preserved at all costs.</a:t>
            </a:r>
          </a:p>
          <a:p>
            <a:r>
              <a:rPr lang="en-US" dirty="0" smtClean="0"/>
              <a:t>Republicans were also against immigrants,</a:t>
            </a:r>
            <a:r>
              <a:rPr lang="en-US" baseline="0" dirty="0" smtClean="0"/>
              <a:t> alcohol, </a:t>
            </a:r>
            <a:endParaRPr lang="en-US" dirty="0" smtClean="0"/>
          </a:p>
          <a:p>
            <a:endParaRPr lang="en-US" dirty="0" smtClean="0"/>
          </a:p>
          <a:p>
            <a:pPr defTabSz="914350">
              <a:defRPr/>
            </a:pPr>
            <a:r>
              <a:rPr lang="en-US" dirty="0"/>
              <a:t>McClellan argued that the war had gone on long enough and that the South should be allowed to secede in order to save American lives.  This meant that slavery would continue in the Southern states</a:t>
            </a:r>
            <a:r>
              <a:rPr lang="en-US" dirty="0" smtClean="0"/>
              <a:t>.</a:t>
            </a:r>
          </a:p>
          <a:p>
            <a:pPr defTabSz="914350">
              <a:defRPr/>
            </a:pPr>
            <a:r>
              <a:rPr lang="en-US" dirty="0" smtClean="0"/>
              <a:t>Democrats more welcome to immigrants and pro alcohol,</a:t>
            </a:r>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4</a:t>
            </a:fld>
            <a:endParaRPr lang="en-US"/>
          </a:p>
        </p:txBody>
      </p:sp>
    </p:spTree>
    <p:extLst>
      <p:ext uri="{BB962C8B-B14F-4D97-AF65-F5344CB8AC3E}">
        <p14:creationId xmlns:p14="http://schemas.microsoft.com/office/powerpoint/2010/main" val="375135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in the war, many Americans asked why the war was being fought and whether it was worth it</a:t>
            </a:r>
            <a:r>
              <a:rPr lang="en-US" dirty="0" smtClean="0"/>
              <a:t>.</a:t>
            </a:r>
          </a:p>
          <a:p>
            <a:endParaRPr lang="en-US" dirty="0" smtClean="0"/>
          </a:p>
          <a:p>
            <a:r>
              <a:rPr lang="en-US" dirty="0" smtClean="0"/>
              <a:t>Was</a:t>
            </a:r>
            <a:r>
              <a:rPr lang="en-US" baseline="0" dirty="0" smtClean="0"/>
              <a:t> it worth fighting for? North/South perspective</a:t>
            </a:r>
          </a:p>
          <a:p>
            <a:endParaRPr lang="en-US" baseline="0" dirty="0" smtClean="0"/>
          </a:p>
          <a:p>
            <a:r>
              <a:rPr lang="en-US" baseline="0" dirty="0" smtClean="0"/>
              <a:t>Image – left Lincoln, middle </a:t>
            </a:r>
            <a:r>
              <a:rPr lang="en-US" baseline="0" dirty="0" err="1" smtClean="0"/>
              <a:t>McCllelan</a:t>
            </a:r>
            <a:r>
              <a:rPr lang="en-US" baseline="0" dirty="0" smtClean="0"/>
              <a:t>, right Jefferson Davis</a:t>
            </a:r>
          </a:p>
          <a:p>
            <a:r>
              <a:rPr lang="en-US" baseline="0" dirty="0" smtClean="0"/>
              <a:t>“No peace without abolition”  The Union must be preserved at all hazards”  “No leave without separation”</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5</a:t>
            </a:fld>
            <a:endParaRPr lang="en-US"/>
          </a:p>
        </p:txBody>
      </p:sp>
    </p:spTree>
    <p:extLst>
      <p:ext uri="{BB962C8B-B14F-4D97-AF65-F5344CB8AC3E}">
        <p14:creationId xmlns:p14="http://schemas.microsoft.com/office/powerpoint/2010/main" val="392794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Richmond in ruins.</a:t>
            </a:r>
          </a:p>
          <a:p>
            <a:endParaRPr lang="en-US" dirty="0" smtClean="0"/>
          </a:p>
          <a:p>
            <a:r>
              <a:rPr lang="en-US" dirty="0" smtClean="0"/>
              <a:t>Finish</a:t>
            </a:r>
            <a:r>
              <a:rPr lang="en-US" baseline="0" dirty="0" smtClean="0"/>
              <a:t> tomorrow</a:t>
            </a:r>
            <a:endParaRPr lang="en-US" dirty="0"/>
          </a:p>
        </p:txBody>
      </p:sp>
      <p:sp>
        <p:nvSpPr>
          <p:cNvPr id="4" name="Slide Number Placeholder 3"/>
          <p:cNvSpPr>
            <a:spLocks noGrp="1"/>
          </p:cNvSpPr>
          <p:nvPr>
            <p:ph type="sldNum" sz="quarter" idx="10"/>
          </p:nvPr>
        </p:nvSpPr>
        <p:spPr/>
        <p:txBody>
          <a:bodyPr/>
          <a:lstStyle/>
          <a:p>
            <a:fld id="{228FC243-2014-4402-87CA-0DC73722FDEA}" type="slidenum">
              <a:rPr lang="en-US" smtClean="0"/>
              <a:pPr/>
              <a:t>9</a:t>
            </a:fld>
            <a:endParaRPr lang="en-US"/>
          </a:p>
        </p:txBody>
      </p:sp>
    </p:spTree>
    <p:extLst>
      <p:ext uri="{BB962C8B-B14F-4D97-AF65-F5344CB8AC3E}">
        <p14:creationId xmlns:p14="http://schemas.microsoft.com/office/powerpoint/2010/main" val="30998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Radical – extreme decision/action, typically out of the norm</a:t>
            </a:r>
          </a:p>
          <a:p>
            <a:r>
              <a:rPr lang="en-US" dirty="0" smtClean="0"/>
              <a:t>What do you see? </a:t>
            </a:r>
          </a:p>
          <a:p>
            <a:r>
              <a:rPr lang="en-US" dirty="0" smtClean="0"/>
              <a:t>What do you think because of what you see?</a:t>
            </a:r>
          </a:p>
          <a:p>
            <a:endParaRPr lang="en-US" dirty="0" smtClean="0"/>
          </a:p>
          <a:p>
            <a:r>
              <a:rPr lang="en-US" sz="1200" u="sng" kern="1200" dirty="0" smtClean="0">
                <a:solidFill>
                  <a:schemeClr val="tx1"/>
                </a:solidFill>
                <a:latin typeface="+mn-lt"/>
                <a:ea typeface="+mn-ea"/>
                <a:cs typeface="+mn-cs"/>
                <a:hlinkClick r:id="rId3"/>
              </a:rPr>
              <a:t>https://www.youtube.com/watch?v=8buF2t0VMFs</a:t>
            </a:r>
            <a:endParaRPr lang="en-US" dirty="0"/>
          </a:p>
        </p:txBody>
      </p:sp>
      <p:sp>
        <p:nvSpPr>
          <p:cNvPr id="4" name="Slide Number Placeholder 3"/>
          <p:cNvSpPr>
            <a:spLocks noGrp="1"/>
          </p:cNvSpPr>
          <p:nvPr>
            <p:ph type="sldNum" sz="quarter" idx="10"/>
          </p:nvPr>
        </p:nvSpPr>
        <p:spPr/>
        <p:txBody>
          <a:bodyPr/>
          <a:lstStyle/>
          <a:p>
            <a:fld id="{F20839EE-EA6B-DC48-87CF-C0D3BE09DC2B}" type="slidenum">
              <a:rPr lang="en-US" smtClean="0"/>
              <a:t>11</a:t>
            </a:fld>
            <a:endParaRPr lang="en-US"/>
          </a:p>
        </p:txBody>
      </p:sp>
    </p:spTree>
    <p:extLst>
      <p:ext uri="{BB962C8B-B14F-4D97-AF65-F5344CB8AC3E}">
        <p14:creationId xmlns:p14="http://schemas.microsoft.com/office/powerpoint/2010/main" val="8522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Lincoln</a:t>
            </a:r>
            <a:r>
              <a:rPr lang="en-US" dirty="0" smtClean="0"/>
              <a:t>: Lenient Reconstruction policy. The government would pardon all confederates</a:t>
            </a:r>
            <a:r>
              <a:rPr lang="en-US" baseline="0" dirty="0" smtClean="0"/>
              <a:t> who swore allegiance to the Union, except high ranking officials – After 10% of those who voted in 1860 took the oath and wrote a constitution they could form a new state government and gain representation in Congress –immediate restoration</a:t>
            </a:r>
          </a:p>
          <a:p>
            <a:endParaRPr lang="en-US" baseline="0" dirty="0" smtClean="0"/>
          </a:p>
          <a:p>
            <a:r>
              <a:rPr lang="en-US" b="1" baseline="0" dirty="0" smtClean="0"/>
              <a:t>Radical Republicans </a:t>
            </a:r>
            <a:r>
              <a:rPr lang="en-US" baseline="0" dirty="0" smtClean="0"/>
              <a:t>(Lincolns side but more extreme): majority of white male citizens declare their allegiance and that only those who swore an “ironclad” oath  could vote or serve in the state constitutional conventions. Abolish slavery, deny political rights , reject war debts.</a:t>
            </a:r>
          </a:p>
          <a:p>
            <a:endParaRPr lang="en-US" baseline="0" dirty="0" smtClean="0"/>
          </a:p>
          <a:p>
            <a:r>
              <a:rPr lang="en-US" b="1" baseline="0" dirty="0" smtClean="0"/>
              <a:t>Johnson</a:t>
            </a:r>
            <a:r>
              <a:rPr lang="en-US" baseline="0" dirty="0" smtClean="0"/>
              <a:t>: Native to the South. No pardons for high Confederate officials and those owning more than $20,000 in property. Each confederate state could be readmitted to the Union if it would meet several conditions – each would have to withdraw its secession, swear allegiance to the Union, annual Confederate war debts, and ratify the 13</a:t>
            </a:r>
            <a:r>
              <a:rPr lang="en-US" baseline="30000" dirty="0" smtClean="0"/>
              <a:t>th</a:t>
            </a:r>
            <a:r>
              <a:rPr lang="en-US" baseline="0" dirty="0" smtClean="0"/>
              <a:t> amendment.</a:t>
            </a:r>
          </a:p>
          <a:p>
            <a:endParaRPr lang="en-US" dirty="0"/>
          </a:p>
        </p:txBody>
      </p:sp>
      <p:sp>
        <p:nvSpPr>
          <p:cNvPr id="4" name="Slide Number Placeholder 3"/>
          <p:cNvSpPr>
            <a:spLocks noGrp="1"/>
          </p:cNvSpPr>
          <p:nvPr>
            <p:ph type="sldNum" sz="quarter" idx="10"/>
          </p:nvPr>
        </p:nvSpPr>
        <p:spPr/>
        <p:txBody>
          <a:bodyPr/>
          <a:lstStyle/>
          <a:p>
            <a:fld id="{F20839EE-EA6B-DC48-87CF-C0D3BE09DC2B}" type="slidenum">
              <a:rPr lang="en-US" smtClean="0"/>
              <a:t>14</a:t>
            </a:fld>
            <a:endParaRPr lang="en-US"/>
          </a:p>
        </p:txBody>
      </p:sp>
    </p:spTree>
    <p:extLst>
      <p:ext uri="{BB962C8B-B14F-4D97-AF65-F5344CB8AC3E}">
        <p14:creationId xmlns:p14="http://schemas.microsoft.com/office/powerpoint/2010/main" val="325600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839EE-EA6B-DC48-87CF-C0D3BE09DC2B}" type="slidenum">
              <a:rPr lang="en-US" smtClean="0"/>
              <a:t>15</a:t>
            </a:fld>
            <a:endParaRPr lang="en-US"/>
          </a:p>
        </p:txBody>
      </p:sp>
    </p:spTree>
    <p:extLst>
      <p:ext uri="{BB962C8B-B14F-4D97-AF65-F5344CB8AC3E}">
        <p14:creationId xmlns:p14="http://schemas.microsoft.com/office/powerpoint/2010/main" val="259864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3F554-31E4-C54A-A30D-C7B1E1FA920C}" type="slidenum">
              <a:rPr lang="en-US" smtClean="0"/>
              <a:t>17</a:t>
            </a:fld>
            <a:endParaRPr lang="en-US"/>
          </a:p>
        </p:txBody>
      </p:sp>
    </p:spTree>
    <p:extLst>
      <p:ext uri="{BB962C8B-B14F-4D97-AF65-F5344CB8AC3E}">
        <p14:creationId xmlns:p14="http://schemas.microsoft.com/office/powerpoint/2010/main" val="33770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1/14/20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1/14/20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1/14/20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1/14/20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1/14/20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1/14/20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1/14/20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1/14/20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1/14/20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source=images&amp;cd=&amp;cad=rja&amp;docid=czVTVeJ0k1ZQQM&amp;tbnid=X7caoR4XtVDvUM:&amp;ved=0CAgQjRw4BA&amp;url=http://www.nps.gov/civilwar/reconstruction.htm&amp;ei=l76tUrDNL43NsQS9sYKwDA&amp;psig=AFQjCNEAxwOOYUiBKgTzen7smSF8HJd-zA&amp;ust=1387204631847503" TargetMode="Externa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hyperlink" Target="http://www.google.com/url?sa=i&amp;rct=j&amp;q=carpetbaggers&amp;source=images&amp;cd=&amp;cad=rja&amp;docid=3-OYL6I1H-P7GM&amp;tbnid=Yd7JhCLjySJCmM:&amp;ved=&amp;url=http://www.tredegar.org/richmond-sols/jim-crow-scalawags.aspx&amp;ei=oi5tUcT2DsWa0QHA6YHYDg&amp;bvm=bv.45175338,d.dmQ&amp;psig=AFQjCNHwlL6lLe2cJG-Z_Jiz40JxcrZQaw&amp;ust=1366196258558713" TargetMode="External"/><Relationship Id="rId5" Type="http://schemas.openxmlformats.org/officeDocument/2006/relationships/image" Target="../media/image12.jpeg"/><Relationship Id="rId6" Type="http://schemas.openxmlformats.org/officeDocument/2006/relationships/hyperlink" Target="http://cwmemory.com/wp-content/uploads/2012/02/Corbis-BE037561.jpg" TargetMode="External"/><Relationship Id="rId7"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749" y="1155007"/>
            <a:ext cx="4038600" cy="3205325"/>
          </a:xfrm>
        </p:spPr>
        <p:txBody>
          <a:bodyPr>
            <a:noAutofit/>
          </a:bodyPr>
          <a:lstStyle/>
          <a:p>
            <a:r>
              <a:rPr lang="en-US" sz="3300" dirty="0" smtClean="0">
                <a:solidFill>
                  <a:schemeClr val="accent4">
                    <a:lumMod val="20000"/>
                    <a:lumOff val="80000"/>
                  </a:schemeClr>
                </a:solidFill>
              </a:rPr>
              <a:t>Get out your NCFE review</a:t>
            </a:r>
            <a:endParaRPr lang="en-US" sz="3300" dirty="0">
              <a:solidFill>
                <a:schemeClr val="accent4">
                  <a:lumMod val="20000"/>
                  <a:lumOff val="80000"/>
                </a:schemeClr>
              </a:solidFill>
            </a:endParaRPr>
          </a:p>
        </p:txBody>
      </p:sp>
      <p:sp>
        <p:nvSpPr>
          <p:cNvPr id="3" name="Subtitle 2"/>
          <p:cNvSpPr>
            <a:spLocks noGrp="1"/>
          </p:cNvSpPr>
          <p:nvPr>
            <p:ph type="subTitle" idx="1"/>
          </p:nvPr>
        </p:nvSpPr>
        <p:spPr>
          <a:xfrm>
            <a:off x="1016000" y="4910667"/>
            <a:ext cx="7823200" cy="1400485"/>
          </a:xfrm>
        </p:spPr>
        <p:txBody>
          <a:bodyPr>
            <a:normAutofit/>
          </a:bodyPr>
          <a:lstStyle/>
          <a:p>
            <a:r>
              <a:rPr lang="en-US" sz="5500" b="1" dirty="0" smtClean="0"/>
              <a:t>Happy Tuesday</a:t>
            </a:r>
            <a:endParaRPr lang="en-US" sz="5500" b="1" dirty="0"/>
          </a:p>
        </p:txBody>
      </p:sp>
    </p:spTree>
    <p:extLst>
      <p:ext uri="{BB962C8B-B14F-4D97-AF65-F5344CB8AC3E}">
        <p14:creationId xmlns:p14="http://schemas.microsoft.com/office/powerpoint/2010/main" val="33827531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98474" y="53619"/>
            <a:ext cx="7556313" cy="1116106"/>
          </a:xfrm>
        </p:spPr>
        <p:txBody>
          <a:bodyPr>
            <a:normAutofit/>
          </a:bodyPr>
          <a:lstStyle/>
          <a:p>
            <a:r>
              <a:rPr lang="en-US" altLang="en-US" dirty="0" smtClean="0"/>
              <a:t>Reconstruction </a:t>
            </a:r>
            <a:r>
              <a:rPr lang="en-US" dirty="0"/>
              <a:t>(1865-1877)</a:t>
            </a:r>
            <a:endParaRPr lang="en-US" altLang="en-US" dirty="0" smtClean="0"/>
          </a:p>
        </p:txBody>
      </p:sp>
      <p:sp>
        <p:nvSpPr>
          <p:cNvPr id="6147" name="Content Placeholder 2"/>
          <p:cNvSpPr>
            <a:spLocks noGrp="1"/>
          </p:cNvSpPr>
          <p:nvPr>
            <p:ph idx="1"/>
          </p:nvPr>
        </p:nvSpPr>
        <p:spPr>
          <a:xfrm>
            <a:off x="0" y="810994"/>
            <a:ext cx="8245208" cy="2046514"/>
          </a:xfrm>
        </p:spPr>
        <p:txBody>
          <a:bodyPr>
            <a:noAutofit/>
          </a:bodyPr>
          <a:lstStyle/>
          <a:p>
            <a:r>
              <a:rPr lang="en-US" altLang="en-US" sz="2400" dirty="0"/>
              <a:t>T</a:t>
            </a:r>
            <a:r>
              <a:rPr lang="en-US" altLang="en-US" sz="2400" dirty="0" smtClean="0"/>
              <a:t>he term used to describe the period in which the US began </a:t>
            </a:r>
            <a:r>
              <a:rPr lang="en-US" altLang="en-US" sz="2400" b="1" dirty="0" smtClean="0"/>
              <a:t>rebuilding after the Civil War from 1865-1877</a:t>
            </a:r>
          </a:p>
          <a:p>
            <a:r>
              <a:rPr lang="en-US" altLang="en-US" sz="2400" dirty="0"/>
              <a:t>I</a:t>
            </a:r>
            <a:r>
              <a:rPr lang="en-US" altLang="en-US" sz="2400" dirty="0" smtClean="0"/>
              <a:t>t was also the process used to </a:t>
            </a:r>
            <a:r>
              <a:rPr lang="en-US" altLang="en-US" sz="2400" b="1" dirty="0" smtClean="0"/>
              <a:t>readmit Confederate states back into the Union</a:t>
            </a:r>
          </a:p>
        </p:txBody>
      </p:sp>
      <p:pic>
        <p:nvPicPr>
          <p:cNvPr id="6148" name="Picture 2" descr="http://t2.gstatic.com/images?q=tbn:ANd9GcSrlONE7OOJRMNKW2SqLzqrBXyt353DMLZJ3h0nqRYPoaALgk39t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684" y="2657417"/>
            <a:ext cx="5613415" cy="420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7210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a:t>
            </a:r>
            <a:endParaRPr lang="en-US" dirty="0"/>
          </a:p>
        </p:txBody>
      </p:sp>
      <p:sp>
        <p:nvSpPr>
          <p:cNvPr id="3" name="Content Placeholder 2"/>
          <p:cNvSpPr>
            <a:spLocks noGrp="1"/>
          </p:cNvSpPr>
          <p:nvPr>
            <p:ph idx="1"/>
          </p:nvPr>
        </p:nvSpPr>
        <p:spPr>
          <a:xfrm>
            <a:off x="0" y="1249393"/>
            <a:ext cx="8054787" cy="537077"/>
          </a:xfrm>
        </p:spPr>
        <p:txBody>
          <a:bodyPr/>
          <a:lstStyle/>
          <a:p>
            <a:pPr marL="0" indent="0" algn="ctr">
              <a:buNone/>
            </a:pPr>
            <a:r>
              <a:rPr lang="en-US" i="1" dirty="0" smtClean="0">
                <a:solidFill>
                  <a:schemeClr val="accent5">
                    <a:lumMod val="75000"/>
                  </a:schemeClr>
                </a:solidFill>
              </a:rPr>
              <a:t>What were the plans for Reconstruction after the Civil War?</a:t>
            </a:r>
            <a:endParaRPr lang="en-US" i="1" dirty="0">
              <a:solidFill>
                <a:schemeClr val="accent5">
                  <a:lumMod val="75000"/>
                </a:schemeClr>
              </a:solidFill>
            </a:endParaRPr>
          </a:p>
        </p:txBody>
      </p:sp>
      <p:pic>
        <p:nvPicPr>
          <p:cNvPr id="10" name="Picture 9" descr="size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19" y="1720752"/>
            <a:ext cx="7381104" cy="5137248"/>
          </a:xfrm>
          <a:prstGeom prst="rect">
            <a:avLst/>
          </a:prstGeom>
        </p:spPr>
      </p:pic>
    </p:spTree>
    <p:extLst>
      <p:ext uri="{BB962C8B-B14F-4D97-AF65-F5344CB8AC3E}">
        <p14:creationId xmlns:p14="http://schemas.microsoft.com/office/powerpoint/2010/main" val="8937955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Historical Context</a:t>
            </a:r>
            <a:endParaRPr lang="en-US" dirty="0"/>
          </a:p>
        </p:txBody>
      </p:sp>
      <p:sp>
        <p:nvSpPr>
          <p:cNvPr id="3" name="Content Placeholder 2"/>
          <p:cNvSpPr>
            <a:spLocks noGrp="1"/>
          </p:cNvSpPr>
          <p:nvPr>
            <p:ph idx="1"/>
          </p:nvPr>
        </p:nvSpPr>
        <p:spPr>
          <a:xfrm>
            <a:off x="0" y="1981200"/>
            <a:ext cx="9144000" cy="4144963"/>
          </a:xfrm>
        </p:spPr>
        <p:txBody>
          <a:bodyPr>
            <a:normAutofit/>
          </a:bodyPr>
          <a:lstStyle/>
          <a:p>
            <a:r>
              <a:rPr lang="en-US" sz="3500" b="1" dirty="0" smtClean="0"/>
              <a:t>What should the government do to support the transition of former slaves into free American citizens?</a:t>
            </a:r>
          </a:p>
          <a:p>
            <a:pPr lvl="1"/>
            <a:r>
              <a:rPr lang="en-US" sz="3500" i="1" dirty="0" smtClean="0"/>
              <a:t>Remember – slaves often had no education and no job training.</a:t>
            </a:r>
          </a:p>
        </p:txBody>
      </p:sp>
    </p:spTree>
    <p:extLst>
      <p:ext uri="{BB962C8B-B14F-4D97-AF65-F5344CB8AC3E}">
        <p14:creationId xmlns:p14="http://schemas.microsoft.com/office/powerpoint/2010/main" val="33219073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Historical Context</a:t>
            </a:r>
            <a:endParaRPr lang="en-US" dirty="0"/>
          </a:p>
        </p:txBody>
      </p:sp>
      <p:sp>
        <p:nvSpPr>
          <p:cNvPr id="3" name="Content Placeholder 2"/>
          <p:cNvSpPr>
            <a:spLocks noGrp="1"/>
          </p:cNvSpPr>
          <p:nvPr>
            <p:ph idx="1"/>
          </p:nvPr>
        </p:nvSpPr>
        <p:spPr>
          <a:xfrm>
            <a:off x="0" y="1981200"/>
            <a:ext cx="9144000" cy="4144963"/>
          </a:xfrm>
        </p:spPr>
        <p:txBody>
          <a:bodyPr>
            <a:noAutofit/>
          </a:bodyPr>
          <a:lstStyle/>
          <a:p>
            <a:r>
              <a:rPr lang="en-US" sz="3200" b="1" dirty="0" smtClean="0"/>
              <a:t>Should the states who rebelled and their citizens be let back into the nation with no restrictions, or should they be “punished” in some manner for rebelling and starting a civil war?</a:t>
            </a:r>
          </a:p>
          <a:p>
            <a:pPr lvl="1"/>
            <a:r>
              <a:rPr lang="en-US" sz="3200" i="1" dirty="0" smtClean="0"/>
              <a:t>Pay a fine? Be readmitted? Pledge loyalty? What should happen to the citizens in the Confederacy who fought or those who didn’t fight against the US?</a:t>
            </a:r>
            <a:endParaRPr lang="en-US" sz="3200" i="1" dirty="0"/>
          </a:p>
        </p:txBody>
      </p:sp>
    </p:spTree>
    <p:extLst>
      <p:ext uri="{BB962C8B-B14F-4D97-AF65-F5344CB8AC3E}">
        <p14:creationId xmlns:p14="http://schemas.microsoft.com/office/powerpoint/2010/main" val="3272285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82" y="0"/>
            <a:ext cx="8541217" cy="1143000"/>
          </a:xfrm>
        </p:spPr>
        <p:txBody>
          <a:bodyPr>
            <a:noAutofit/>
          </a:bodyPr>
          <a:lstStyle/>
          <a:p>
            <a:r>
              <a:rPr lang="en-US" sz="4800" b="1" dirty="0" smtClean="0"/>
              <a:t>Reconstruction Plans</a:t>
            </a:r>
            <a:endParaRPr lang="en-US" sz="4800" b="1" dirty="0"/>
          </a:p>
        </p:txBody>
      </p:sp>
      <p:sp>
        <p:nvSpPr>
          <p:cNvPr id="6" name="Text Placeholder 5"/>
          <p:cNvSpPr>
            <a:spLocks noGrp="1"/>
          </p:cNvSpPr>
          <p:nvPr>
            <p:ph type="body" idx="1"/>
          </p:nvPr>
        </p:nvSpPr>
        <p:spPr>
          <a:xfrm>
            <a:off x="-1589" y="1143000"/>
            <a:ext cx="4497388" cy="3117859"/>
          </a:xfrm>
        </p:spPr>
        <p:txBody>
          <a:bodyPr>
            <a:normAutofit/>
          </a:bodyPr>
          <a:lstStyle/>
          <a:p>
            <a:r>
              <a:rPr lang="en-US" sz="2600" u="sng" dirty="0" smtClean="0">
                <a:solidFill>
                  <a:schemeClr val="tx1"/>
                </a:solidFill>
              </a:rPr>
              <a:t>Lincoln’s Plan</a:t>
            </a:r>
            <a:r>
              <a:rPr lang="en-US" sz="2600" dirty="0" smtClean="0">
                <a:solidFill>
                  <a:schemeClr val="tx1"/>
                </a:solidFill>
              </a:rPr>
              <a:t>- (10% Plan)</a:t>
            </a:r>
          </a:p>
          <a:p>
            <a:r>
              <a:rPr lang="en-US" sz="2600" dirty="0" smtClean="0">
                <a:solidFill>
                  <a:schemeClr val="tx1"/>
                </a:solidFill>
              </a:rPr>
              <a:t>Amnesty</a:t>
            </a:r>
            <a:r>
              <a:rPr lang="en-US" sz="2600" b="0" dirty="0" smtClean="0">
                <a:solidFill>
                  <a:schemeClr val="tx1"/>
                </a:solidFill>
              </a:rPr>
              <a:t> for Oath of Loyalty</a:t>
            </a:r>
          </a:p>
          <a:p>
            <a:r>
              <a:rPr lang="en-US" sz="2600" dirty="0" smtClean="0">
                <a:solidFill>
                  <a:schemeClr val="tx1"/>
                </a:solidFill>
              </a:rPr>
              <a:t>Emancipate</a:t>
            </a:r>
            <a:r>
              <a:rPr lang="en-US" sz="2600" b="0" dirty="0" smtClean="0">
                <a:solidFill>
                  <a:schemeClr val="tx1"/>
                </a:solidFill>
              </a:rPr>
              <a:t> the Slaves</a:t>
            </a:r>
          </a:p>
          <a:p>
            <a:r>
              <a:rPr lang="en-US" sz="2600" b="0" dirty="0" smtClean="0">
                <a:solidFill>
                  <a:schemeClr val="tx1"/>
                </a:solidFill>
              </a:rPr>
              <a:t>New Gov’t after </a:t>
            </a:r>
            <a:r>
              <a:rPr lang="en-US" sz="2600" dirty="0" smtClean="0">
                <a:solidFill>
                  <a:schemeClr val="tx1"/>
                </a:solidFill>
              </a:rPr>
              <a:t>10% </a:t>
            </a:r>
            <a:r>
              <a:rPr lang="en-US" sz="2600" b="0" dirty="0" smtClean="0">
                <a:solidFill>
                  <a:schemeClr val="tx1"/>
                </a:solidFill>
              </a:rPr>
              <a:t>take oath</a:t>
            </a:r>
          </a:p>
          <a:p>
            <a:r>
              <a:rPr lang="en-US" sz="2600" dirty="0" smtClean="0">
                <a:solidFill>
                  <a:schemeClr val="tx1"/>
                </a:solidFill>
              </a:rPr>
              <a:t>No</a:t>
            </a:r>
            <a:r>
              <a:rPr lang="en-US" sz="2600" b="0" dirty="0" smtClean="0">
                <a:solidFill>
                  <a:schemeClr val="tx1"/>
                </a:solidFill>
              </a:rPr>
              <a:t> Confed. officers or officials </a:t>
            </a:r>
            <a:endParaRPr lang="en-US" sz="2600" b="0" dirty="0">
              <a:solidFill>
                <a:schemeClr val="tx1"/>
              </a:solidFill>
            </a:endParaRPr>
          </a:p>
        </p:txBody>
      </p:sp>
      <p:sp>
        <p:nvSpPr>
          <p:cNvPr id="7" name="Content Placeholder 6"/>
          <p:cNvSpPr>
            <a:spLocks noGrp="1"/>
          </p:cNvSpPr>
          <p:nvPr>
            <p:ph sz="half" idx="2"/>
          </p:nvPr>
        </p:nvSpPr>
        <p:spPr>
          <a:xfrm>
            <a:off x="972167" y="4260859"/>
            <a:ext cx="7682072" cy="2574271"/>
          </a:xfrm>
        </p:spPr>
        <p:txBody>
          <a:bodyPr>
            <a:normAutofit/>
          </a:bodyPr>
          <a:lstStyle/>
          <a:p>
            <a:pPr algn="ctr">
              <a:buNone/>
            </a:pPr>
            <a:r>
              <a:rPr lang="en-US" b="1" dirty="0" smtClean="0"/>
              <a:t>Johnson’s Plan (Presidential Reconstruction)</a:t>
            </a:r>
          </a:p>
          <a:p>
            <a:pPr algn="ctr">
              <a:buNone/>
            </a:pPr>
            <a:r>
              <a:rPr lang="en-US" b="1" dirty="0" smtClean="0"/>
              <a:t>Amnesty</a:t>
            </a:r>
            <a:r>
              <a:rPr lang="en-US" dirty="0" smtClean="0"/>
              <a:t> for all except wealthy</a:t>
            </a:r>
          </a:p>
          <a:p>
            <a:pPr algn="ctr">
              <a:buNone/>
            </a:pPr>
            <a:r>
              <a:rPr lang="en-US" b="1" dirty="0" smtClean="0"/>
              <a:t>Revoke</a:t>
            </a:r>
            <a:r>
              <a:rPr lang="en-US" dirty="0" smtClean="0"/>
              <a:t> ordinance of </a:t>
            </a:r>
            <a:r>
              <a:rPr lang="en-US" b="1" dirty="0" smtClean="0"/>
              <a:t>secession</a:t>
            </a:r>
          </a:p>
          <a:p>
            <a:pPr algn="ctr">
              <a:buNone/>
            </a:pPr>
            <a:r>
              <a:rPr lang="en-US" dirty="0" smtClean="0"/>
              <a:t>Ratify the </a:t>
            </a:r>
            <a:r>
              <a:rPr lang="en-US" b="1" dirty="0" smtClean="0"/>
              <a:t>13</a:t>
            </a:r>
            <a:r>
              <a:rPr lang="en-US" b="1" baseline="30000" dirty="0" smtClean="0"/>
              <a:t>th</a:t>
            </a:r>
            <a:r>
              <a:rPr lang="en-US" b="1" dirty="0" smtClean="0"/>
              <a:t> Amendment (abolish slavery)</a:t>
            </a:r>
          </a:p>
          <a:p>
            <a:pPr algn="ctr">
              <a:buNone/>
            </a:pPr>
            <a:r>
              <a:rPr lang="en-US" b="1" dirty="0" smtClean="0"/>
              <a:t>Reject</a:t>
            </a:r>
            <a:r>
              <a:rPr lang="en-US" dirty="0" smtClean="0"/>
              <a:t> Confederate War </a:t>
            </a:r>
            <a:r>
              <a:rPr lang="en-US" b="1" dirty="0" smtClean="0"/>
              <a:t>debts</a:t>
            </a:r>
            <a:endParaRPr lang="en-US" b="1" dirty="0"/>
          </a:p>
        </p:txBody>
      </p:sp>
      <p:sp>
        <p:nvSpPr>
          <p:cNvPr id="8" name="Text Placeholder 7"/>
          <p:cNvSpPr>
            <a:spLocks noGrp="1"/>
          </p:cNvSpPr>
          <p:nvPr>
            <p:ph type="body" sz="quarter" idx="3"/>
          </p:nvPr>
        </p:nvSpPr>
        <p:spPr>
          <a:xfrm>
            <a:off x="4495799" y="1143000"/>
            <a:ext cx="4648201" cy="3117859"/>
          </a:xfrm>
        </p:spPr>
        <p:txBody>
          <a:bodyPr>
            <a:normAutofit/>
          </a:bodyPr>
          <a:lstStyle/>
          <a:p>
            <a:r>
              <a:rPr lang="en-US" sz="2400" u="sng" dirty="0" smtClean="0">
                <a:solidFill>
                  <a:srgbClr val="000000"/>
                </a:solidFill>
              </a:rPr>
              <a:t>Mod/Radicals</a:t>
            </a:r>
            <a:r>
              <a:rPr lang="en-US" sz="2400" dirty="0" smtClean="0">
                <a:solidFill>
                  <a:srgbClr val="000000"/>
                </a:solidFill>
              </a:rPr>
              <a:t>- Wade Davis Bill (51% of population)</a:t>
            </a:r>
          </a:p>
          <a:p>
            <a:r>
              <a:rPr lang="en-US" sz="2400" dirty="0" smtClean="0">
                <a:solidFill>
                  <a:srgbClr val="000000"/>
                </a:solidFill>
              </a:rPr>
              <a:t>Majority</a:t>
            </a:r>
            <a:r>
              <a:rPr lang="en-US" sz="2400" b="0" dirty="0" smtClean="0">
                <a:solidFill>
                  <a:srgbClr val="000000"/>
                </a:solidFill>
              </a:rPr>
              <a:t> of voters must take </a:t>
            </a:r>
            <a:r>
              <a:rPr lang="en-US" sz="2400" dirty="0" smtClean="0">
                <a:solidFill>
                  <a:srgbClr val="000000"/>
                </a:solidFill>
              </a:rPr>
              <a:t>oath</a:t>
            </a:r>
          </a:p>
          <a:p>
            <a:r>
              <a:rPr lang="en-US" sz="2400" b="0" dirty="0" smtClean="0">
                <a:solidFill>
                  <a:srgbClr val="000000"/>
                </a:solidFill>
              </a:rPr>
              <a:t>New States must </a:t>
            </a:r>
            <a:r>
              <a:rPr lang="en-US" sz="2400" dirty="0" smtClean="0">
                <a:solidFill>
                  <a:srgbClr val="000000"/>
                </a:solidFill>
              </a:rPr>
              <a:t>abolish slavery</a:t>
            </a:r>
          </a:p>
          <a:p>
            <a:r>
              <a:rPr lang="en-US" sz="2400" b="0" dirty="0" smtClean="0">
                <a:solidFill>
                  <a:srgbClr val="000000"/>
                </a:solidFill>
              </a:rPr>
              <a:t>Must </a:t>
            </a:r>
            <a:r>
              <a:rPr lang="en-US" sz="2400" dirty="0" smtClean="0">
                <a:solidFill>
                  <a:srgbClr val="000000"/>
                </a:solidFill>
              </a:rPr>
              <a:t>reject</a:t>
            </a:r>
            <a:r>
              <a:rPr lang="en-US" sz="2400" b="0" dirty="0" smtClean="0">
                <a:solidFill>
                  <a:srgbClr val="000000"/>
                </a:solidFill>
              </a:rPr>
              <a:t> Confed. War </a:t>
            </a:r>
            <a:r>
              <a:rPr lang="en-US" sz="2400" dirty="0" smtClean="0">
                <a:solidFill>
                  <a:srgbClr val="000000"/>
                </a:solidFill>
              </a:rPr>
              <a:t>debts</a:t>
            </a:r>
          </a:p>
          <a:p>
            <a:r>
              <a:rPr lang="en-US" sz="2400" dirty="0" smtClean="0">
                <a:solidFill>
                  <a:srgbClr val="000000"/>
                </a:solidFill>
              </a:rPr>
              <a:t>Deny</a:t>
            </a:r>
            <a:r>
              <a:rPr lang="en-US" sz="2400" b="0" dirty="0" smtClean="0">
                <a:solidFill>
                  <a:srgbClr val="000000"/>
                </a:solidFill>
              </a:rPr>
              <a:t> officers/officials </a:t>
            </a:r>
            <a:r>
              <a:rPr lang="en-US" sz="2400" dirty="0" smtClean="0">
                <a:solidFill>
                  <a:srgbClr val="000000"/>
                </a:solidFill>
              </a:rPr>
              <a:t>vote &amp; office</a:t>
            </a:r>
            <a:endParaRPr lang="en-US" sz="2400" dirty="0">
              <a:solidFill>
                <a:srgbClr val="000000"/>
              </a:solidFill>
            </a:endParaRPr>
          </a:p>
        </p:txBody>
      </p:sp>
    </p:spTree>
    <p:extLst>
      <p:ext uri="{BB962C8B-B14F-4D97-AF65-F5344CB8AC3E}">
        <p14:creationId xmlns:p14="http://schemas.microsoft.com/office/powerpoint/2010/main" val="1892988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 calcmode="lin" valueType="num">
                                      <p:cBhvr additive="base">
                                        <p:cTn id="4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 calcmode="lin" valueType="num">
                                      <p:cBhvr additive="base">
                                        <p:cTn id="5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additive="base">
                                        <p:cTn id="5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 calcmode="lin" valueType="num">
                                      <p:cBhvr additive="base">
                                        <p:cTn id="5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 calcmode="lin" valueType="num">
                                      <p:cBhvr additive="base">
                                        <p:cTn id="6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additive="base">
                                        <p:cTn id="6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950" y="236760"/>
            <a:ext cx="8412049" cy="753839"/>
          </a:xfrm>
        </p:spPr>
        <p:txBody>
          <a:bodyPr>
            <a:noAutofit/>
          </a:bodyPr>
          <a:lstStyle/>
          <a:p>
            <a:r>
              <a:rPr lang="en-US" sz="3300" b="1" dirty="0" smtClean="0"/>
              <a:t>Carpetbaggers &amp; </a:t>
            </a:r>
            <a:r>
              <a:rPr lang="en-US" sz="3300" b="1" dirty="0" smtClean="0">
                <a:solidFill>
                  <a:schemeClr val="accent5"/>
                </a:solidFill>
              </a:rPr>
              <a:t>Scalawags</a:t>
            </a:r>
            <a:endParaRPr lang="en-US" sz="3300" b="1" dirty="0">
              <a:solidFill>
                <a:schemeClr val="accent5"/>
              </a:solidFill>
            </a:endParaRPr>
          </a:p>
        </p:txBody>
      </p:sp>
      <p:sp>
        <p:nvSpPr>
          <p:cNvPr id="4" name="Content Placeholder 3"/>
          <p:cNvSpPr>
            <a:spLocks noGrp="1"/>
          </p:cNvSpPr>
          <p:nvPr>
            <p:ph sz="half" idx="1"/>
          </p:nvPr>
        </p:nvSpPr>
        <p:spPr>
          <a:xfrm>
            <a:off x="0" y="990598"/>
            <a:ext cx="4724400" cy="2514602"/>
          </a:xfrm>
        </p:spPr>
        <p:txBody>
          <a:bodyPr>
            <a:normAutofit/>
          </a:bodyPr>
          <a:lstStyle/>
          <a:p>
            <a:pPr>
              <a:buNone/>
            </a:pPr>
            <a:r>
              <a:rPr lang="en-US" sz="2000" b="1" dirty="0" smtClean="0"/>
              <a:t>1</a:t>
            </a:r>
            <a:r>
              <a:rPr lang="en-US" sz="2000" b="1" dirty="0" smtClean="0">
                <a:solidFill>
                  <a:srgbClr val="663366"/>
                </a:solidFill>
              </a:rPr>
              <a:t>. </a:t>
            </a:r>
            <a:r>
              <a:rPr lang="en-US" sz="2000" dirty="0" smtClean="0">
                <a:solidFill>
                  <a:srgbClr val="663366"/>
                </a:solidFill>
              </a:rPr>
              <a:t>A </a:t>
            </a:r>
            <a:r>
              <a:rPr lang="en-US" sz="2000" b="1" dirty="0" smtClean="0">
                <a:solidFill>
                  <a:srgbClr val="663366"/>
                </a:solidFill>
              </a:rPr>
              <a:t>Northerner</a:t>
            </a:r>
            <a:r>
              <a:rPr lang="en-US" sz="2000" dirty="0" smtClean="0">
                <a:solidFill>
                  <a:srgbClr val="663366"/>
                </a:solidFill>
              </a:rPr>
              <a:t> who went to the </a:t>
            </a:r>
            <a:r>
              <a:rPr lang="en-US" sz="2000" b="1" dirty="0" smtClean="0">
                <a:solidFill>
                  <a:srgbClr val="663366"/>
                </a:solidFill>
              </a:rPr>
              <a:t>South</a:t>
            </a:r>
            <a:r>
              <a:rPr lang="en-US" sz="2000" dirty="0" smtClean="0">
                <a:solidFill>
                  <a:srgbClr val="663366"/>
                </a:solidFill>
              </a:rPr>
              <a:t> after the Civil War for political or financial advantage.</a:t>
            </a:r>
          </a:p>
          <a:p>
            <a:pPr>
              <a:buNone/>
            </a:pPr>
            <a:r>
              <a:rPr lang="en-US" sz="2000" b="1" dirty="0" smtClean="0">
                <a:solidFill>
                  <a:srgbClr val="663366"/>
                </a:solidFill>
              </a:rPr>
              <a:t>2. </a:t>
            </a:r>
            <a:r>
              <a:rPr lang="en-US" sz="2000" dirty="0" smtClean="0">
                <a:solidFill>
                  <a:srgbClr val="663366"/>
                </a:solidFill>
              </a:rPr>
              <a:t>An outsider, especially a politician, who seeks a position or success in a new locality.</a:t>
            </a:r>
          </a:p>
        </p:txBody>
      </p:sp>
      <p:sp>
        <p:nvSpPr>
          <p:cNvPr id="5" name="Content Placeholder 4"/>
          <p:cNvSpPr>
            <a:spLocks noGrp="1"/>
          </p:cNvSpPr>
          <p:nvPr>
            <p:ph sz="half" idx="2"/>
          </p:nvPr>
        </p:nvSpPr>
        <p:spPr>
          <a:xfrm>
            <a:off x="4648199" y="990598"/>
            <a:ext cx="3937163" cy="2743201"/>
          </a:xfrm>
        </p:spPr>
        <p:txBody>
          <a:bodyPr>
            <a:normAutofit/>
          </a:bodyPr>
          <a:lstStyle/>
          <a:p>
            <a:pPr marL="0" indent="0">
              <a:buNone/>
            </a:pPr>
            <a:r>
              <a:rPr lang="en-US" sz="2000" dirty="0" smtClean="0">
                <a:solidFill>
                  <a:srgbClr val="F7901E"/>
                </a:solidFill>
              </a:rPr>
              <a:t>1. a scamp; rascal. </a:t>
            </a:r>
          </a:p>
          <a:p>
            <a:pPr>
              <a:buNone/>
            </a:pPr>
            <a:r>
              <a:rPr lang="en-US" sz="2000" b="1" dirty="0" smtClean="0">
                <a:solidFill>
                  <a:srgbClr val="F7901E"/>
                </a:solidFill>
              </a:rPr>
              <a:t>2. </a:t>
            </a:r>
            <a:r>
              <a:rPr lang="en-US" sz="2000" dirty="0">
                <a:solidFill>
                  <a:srgbClr val="F7901E"/>
                </a:solidFill>
              </a:rPr>
              <a:t>A</a:t>
            </a:r>
            <a:r>
              <a:rPr lang="en-US" sz="2000" dirty="0" smtClean="0">
                <a:solidFill>
                  <a:srgbClr val="F7901E"/>
                </a:solidFill>
              </a:rPr>
              <a:t> </a:t>
            </a:r>
            <a:r>
              <a:rPr lang="en-US" sz="2000" b="1" dirty="0" smtClean="0">
                <a:solidFill>
                  <a:srgbClr val="F7901E"/>
                </a:solidFill>
              </a:rPr>
              <a:t>white</a:t>
            </a:r>
            <a:r>
              <a:rPr lang="en-US" sz="2000" dirty="0" smtClean="0">
                <a:solidFill>
                  <a:srgbClr val="F7901E"/>
                </a:solidFill>
              </a:rPr>
              <a:t> </a:t>
            </a:r>
            <a:r>
              <a:rPr lang="en-US" sz="2000" b="1" dirty="0" smtClean="0">
                <a:solidFill>
                  <a:srgbClr val="F7901E"/>
                </a:solidFill>
              </a:rPr>
              <a:t>Southerner</a:t>
            </a:r>
            <a:r>
              <a:rPr lang="en-US" sz="2000" dirty="0" smtClean="0">
                <a:solidFill>
                  <a:srgbClr val="F7901E"/>
                </a:solidFill>
              </a:rPr>
              <a:t> who supported Republican policy during Reconstruction, often for personal gain.</a:t>
            </a:r>
          </a:p>
        </p:txBody>
      </p:sp>
      <p:pic>
        <p:nvPicPr>
          <p:cNvPr id="1026" name="Picture 2" descr="http://miscellany101.files.wordpress.com/2010/07/carpetbagger.gif?w=630"/>
          <p:cNvPicPr>
            <a:picLocks noChangeAspect="1" noChangeArrowheads="1"/>
          </p:cNvPicPr>
          <p:nvPr/>
        </p:nvPicPr>
        <p:blipFill>
          <a:blip r:embed="rId3" cstate="print"/>
          <a:srcRect/>
          <a:stretch>
            <a:fillRect/>
          </a:stretch>
        </p:blipFill>
        <p:spPr bwMode="auto">
          <a:xfrm>
            <a:off x="2895600" y="3505200"/>
            <a:ext cx="3200400" cy="3352800"/>
          </a:xfrm>
          <a:prstGeom prst="rect">
            <a:avLst/>
          </a:prstGeom>
          <a:noFill/>
        </p:spPr>
      </p:pic>
      <p:pic>
        <p:nvPicPr>
          <p:cNvPr id="1028" name="Picture 4" descr="http://www.tredegar.org/resources/internal/file_views/465/2_Carpetbagger-sm.jpg">
            <a:hlinkClick r:id="rId4"/>
          </p:cNvPr>
          <p:cNvPicPr>
            <a:picLocks noChangeAspect="1" noChangeArrowheads="1"/>
          </p:cNvPicPr>
          <p:nvPr/>
        </p:nvPicPr>
        <p:blipFill>
          <a:blip r:embed="rId5" cstate="print"/>
          <a:srcRect/>
          <a:stretch>
            <a:fillRect/>
          </a:stretch>
        </p:blipFill>
        <p:spPr bwMode="auto">
          <a:xfrm>
            <a:off x="0" y="3524250"/>
            <a:ext cx="2895600" cy="3333750"/>
          </a:xfrm>
          <a:prstGeom prst="rect">
            <a:avLst/>
          </a:prstGeom>
          <a:noFill/>
        </p:spPr>
      </p:pic>
      <p:pic>
        <p:nvPicPr>
          <p:cNvPr id="1030" name="Picture 6" descr="http://cwmemory.com/wp-content/uploads/2012/02/Corbis-BE037561.jpg">
            <a:hlinkClick r:id="rId6"/>
          </p:cNvPr>
          <p:cNvPicPr>
            <a:picLocks noChangeAspect="1" noChangeArrowheads="1"/>
          </p:cNvPicPr>
          <p:nvPr/>
        </p:nvPicPr>
        <p:blipFill>
          <a:blip r:embed="rId7" cstate="print"/>
          <a:srcRect/>
          <a:stretch>
            <a:fillRect/>
          </a:stretch>
        </p:blipFill>
        <p:spPr bwMode="auto">
          <a:xfrm>
            <a:off x="6067425" y="3505201"/>
            <a:ext cx="3076575" cy="3352800"/>
          </a:xfrm>
          <a:prstGeom prst="rect">
            <a:avLst/>
          </a:prstGeom>
          <a:noFill/>
        </p:spPr>
      </p:pic>
    </p:spTree>
    <p:extLst>
      <p:ext uri="{BB962C8B-B14F-4D97-AF65-F5344CB8AC3E}">
        <p14:creationId xmlns:p14="http://schemas.microsoft.com/office/powerpoint/2010/main" val="1268169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b="1" dirty="0" smtClean="0">
                <a:solidFill>
                  <a:schemeClr val="accent2">
                    <a:lumMod val="50000"/>
                    <a:lumOff val="50000"/>
                  </a:schemeClr>
                </a:solidFill>
              </a:rPr>
              <a:t>Civil War Amendments</a:t>
            </a:r>
            <a:endParaRPr lang="en-US" sz="3900" b="1" dirty="0">
              <a:solidFill>
                <a:schemeClr val="accent2">
                  <a:lumMod val="50000"/>
                  <a:lumOff val="50000"/>
                </a:schemeClr>
              </a:solidFill>
            </a:endParaRPr>
          </a:p>
        </p:txBody>
      </p:sp>
      <p:sp>
        <p:nvSpPr>
          <p:cNvPr id="3" name="Content Placeholder 2"/>
          <p:cNvSpPr>
            <a:spLocks noGrp="1"/>
          </p:cNvSpPr>
          <p:nvPr>
            <p:ph idx="1"/>
          </p:nvPr>
        </p:nvSpPr>
        <p:spPr>
          <a:xfrm>
            <a:off x="0" y="1981200"/>
            <a:ext cx="9144000" cy="4144963"/>
          </a:xfrm>
        </p:spPr>
        <p:txBody>
          <a:bodyPr>
            <a:normAutofit/>
          </a:bodyPr>
          <a:lstStyle/>
          <a:p>
            <a:r>
              <a:rPr lang="en-US" sz="3500" b="1" dirty="0" smtClean="0"/>
              <a:t>The US government decided to help the south </a:t>
            </a:r>
            <a:r>
              <a:rPr lang="en-US" sz="3500" dirty="0" smtClean="0"/>
              <a:t>and make some changes that would help the freed slaves and make America a better place to live after the civil war.</a:t>
            </a:r>
          </a:p>
          <a:p>
            <a:r>
              <a:rPr lang="en-US" sz="3500" i="1" u="sng" dirty="0" smtClean="0"/>
              <a:t>Amendment</a:t>
            </a:r>
            <a:r>
              <a:rPr lang="en-US" sz="3500" dirty="0" smtClean="0"/>
              <a:t> = a change to the constitution</a:t>
            </a:r>
            <a:endParaRPr lang="en-US" sz="3500" dirty="0"/>
          </a:p>
        </p:txBody>
      </p:sp>
    </p:spTree>
    <p:extLst>
      <p:ext uri="{BB962C8B-B14F-4D97-AF65-F5344CB8AC3E}">
        <p14:creationId xmlns:p14="http://schemas.microsoft.com/office/powerpoint/2010/main" val="7292792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Era Amendments</a:t>
            </a:r>
            <a:endParaRPr lang="en-US" dirty="0"/>
          </a:p>
        </p:txBody>
      </p:sp>
      <p:sp>
        <p:nvSpPr>
          <p:cNvPr id="3" name="Content Placeholder 2"/>
          <p:cNvSpPr>
            <a:spLocks noGrp="1"/>
          </p:cNvSpPr>
          <p:nvPr>
            <p:ph sz="half" idx="1"/>
          </p:nvPr>
        </p:nvSpPr>
        <p:spPr>
          <a:xfrm>
            <a:off x="2861138" y="2844023"/>
            <a:ext cx="3657600" cy="1965960"/>
          </a:xfrm>
        </p:spPr>
        <p:txBody>
          <a:bodyPr/>
          <a:lstStyle/>
          <a:p>
            <a:r>
              <a:rPr lang="en-US" b="1" dirty="0" smtClean="0">
                <a:solidFill>
                  <a:schemeClr val="accent4">
                    <a:lumMod val="75000"/>
                  </a:schemeClr>
                </a:solidFill>
              </a:rPr>
              <a:t>14</a:t>
            </a:r>
            <a:r>
              <a:rPr lang="en-US" b="1" baseline="30000" dirty="0" smtClean="0">
                <a:solidFill>
                  <a:schemeClr val="accent4">
                    <a:lumMod val="75000"/>
                  </a:schemeClr>
                </a:solidFill>
              </a:rPr>
              <a:t>th</a:t>
            </a:r>
            <a:r>
              <a:rPr lang="en-US" b="1" dirty="0" smtClean="0">
                <a:solidFill>
                  <a:schemeClr val="accent4">
                    <a:lumMod val="75000"/>
                  </a:schemeClr>
                </a:solidFill>
              </a:rPr>
              <a:t> amendment</a:t>
            </a:r>
            <a:endParaRPr lang="en-US" b="1" dirty="0">
              <a:solidFill>
                <a:schemeClr val="accent4">
                  <a:lumMod val="75000"/>
                </a:schemeClr>
              </a:solidFill>
            </a:endParaRPr>
          </a:p>
        </p:txBody>
      </p:sp>
      <p:sp>
        <p:nvSpPr>
          <p:cNvPr id="4" name="Content Placeholder 3"/>
          <p:cNvSpPr>
            <a:spLocks noGrp="1"/>
          </p:cNvSpPr>
          <p:nvPr>
            <p:ph sz="half" idx="15"/>
          </p:nvPr>
        </p:nvSpPr>
        <p:spPr>
          <a:xfrm>
            <a:off x="498518" y="1386188"/>
            <a:ext cx="3657600" cy="1199550"/>
          </a:xfrm>
        </p:spPr>
        <p:txBody>
          <a:bodyPr/>
          <a:lstStyle/>
          <a:p>
            <a:r>
              <a:rPr lang="en-US" b="1" dirty="0" smtClean="0">
                <a:solidFill>
                  <a:schemeClr val="accent3">
                    <a:lumMod val="75000"/>
                  </a:schemeClr>
                </a:solidFill>
              </a:rPr>
              <a:t>13</a:t>
            </a:r>
            <a:r>
              <a:rPr lang="en-US" b="1" baseline="30000" dirty="0" smtClean="0">
                <a:solidFill>
                  <a:schemeClr val="accent3">
                    <a:lumMod val="75000"/>
                  </a:schemeClr>
                </a:solidFill>
              </a:rPr>
              <a:t>th</a:t>
            </a:r>
            <a:r>
              <a:rPr lang="en-US" b="1" dirty="0" smtClean="0">
                <a:solidFill>
                  <a:schemeClr val="accent3">
                    <a:lumMod val="75000"/>
                  </a:schemeClr>
                </a:solidFill>
              </a:rPr>
              <a:t> amendment</a:t>
            </a:r>
            <a:endParaRPr lang="en-US" b="1" dirty="0">
              <a:solidFill>
                <a:schemeClr val="accent3">
                  <a:lumMod val="75000"/>
                </a:schemeClr>
              </a:solidFill>
            </a:endParaRPr>
          </a:p>
        </p:txBody>
      </p:sp>
      <p:sp>
        <p:nvSpPr>
          <p:cNvPr id="5" name="Content Placeholder 4"/>
          <p:cNvSpPr>
            <a:spLocks noGrp="1"/>
          </p:cNvSpPr>
          <p:nvPr>
            <p:ph sz="half" idx="16"/>
          </p:nvPr>
        </p:nvSpPr>
        <p:spPr>
          <a:xfrm>
            <a:off x="5658696" y="4551698"/>
            <a:ext cx="3657600" cy="1965960"/>
          </a:xfrm>
        </p:spPr>
        <p:txBody>
          <a:bodyPr/>
          <a:lstStyle/>
          <a:p>
            <a:r>
              <a:rPr lang="en-US" b="1" dirty="0" smtClean="0">
                <a:solidFill>
                  <a:schemeClr val="accent5">
                    <a:lumMod val="75000"/>
                  </a:schemeClr>
                </a:solidFill>
              </a:rPr>
              <a:t>15</a:t>
            </a:r>
            <a:r>
              <a:rPr lang="en-US" b="1" baseline="30000" dirty="0" smtClean="0">
                <a:solidFill>
                  <a:schemeClr val="accent5">
                    <a:lumMod val="75000"/>
                  </a:schemeClr>
                </a:solidFill>
              </a:rPr>
              <a:t>th</a:t>
            </a:r>
            <a:r>
              <a:rPr lang="en-US" b="1" dirty="0" smtClean="0">
                <a:solidFill>
                  <a:schemeClr val="accent5">
                    <a:lumMod val="75000"/>
                  </a:schemeClr>
                </a:solidFill>
              </a:rPr>
              <a:t> amendment</a:t>
            </a:r>
            <a:endParaRPr lang="en-US" b="1" dirty="0">
              <a:solidFill>
                <a:schemeClr val="accent5">
                  <a:lumMod val="75000"/>
                </a:schemeClr>
              </a:solidFill>
            </a:endParaRPr>
          </a:p>
        </p:txBody>
      </p:sp>
    </p:spTree>
    <p:extLst>
      <p:ext uri="{BB962C8B-B14F-4D97-AF65-F5344CB8AC3E}">
        <p14:creationId xmlns:p14="http://schemas.microsoft.com/office/powerpoint/2010/main" val="41959197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Causes and Effects for amendment activity</a:t>
            </a:r>
            <a:endParaRPr lang="en-US" sz="4000" b="1" dirty="0"/>
          </a:p>
        </p:txBody>
      </p:sp>
      <p:sp>
        <p:nvSpPr>
          <p:cNvPr id="3" name="Content Placeholder 2"/>
          <p:cNvSpPr>
            <a:spLocks noGrp="1"/>
          </p:cNvSpPr>
          <p:nvPr>
            <p:ph idx="1"/>
          </p:nvPr>
        </p:nvSpPr>
        <p:spPr>
          <a:xfrm>
            <a:off x="0" y="1981200"/>
            <a:ext cx="4068785" cy="4144963"/>
          </a:xfrm>
        </p:spPr>
        <p:txBody>
          <a:bodyPr>
            <a:normAutofit/>
          </a:bodyPr>
          <a:lstStyle/>
          <a:p>
            <a:r>
              <a:rPr lang="en-US" sz="2500" b="1" dirty="0" smtClean="0">
                <a:solidFill>
                  <a:schemeClr val="accent1">
                    <a:lumMod val="60000"/>
                    <a:lumOff val="40000"/>
                  </a:schemeClr>
                </a:solidFill>
              </a:rPr>
              <a:t>Causes</a:t>
            </a:r>
          </a:p>
          <a:p>
            <a:pPr lvl="1"/>
            <a:r>
              <a:rPr lang="en-US" sz="2500" dirty="0" smtClean="0"/>
              <a:t>Abolition movement</a:t>
            </a:r>
          </a:p>
          <a:p>
            <a:pPr lvl="1"/>
            <a:r>
              <a:rPr lang="en-US" sz="2500" dirty="0" smtClean="0"/>
              <a:t>Civil War</a:t>
            </a:r>
          </a:p>
          <a:p>
            <a:pPr lvl="1"/>
            <a:r>
              <a:rPr lang="en-US" sz="2500" dirty="0" smtClean="0"/>
              <a:t>Emancipation Proclamation</a:t>
            </a:r>
          </a:p>
          <a:p>
            <a:pPr lvl="1"/>
            <a:r>
              <a:rPr lang="en-US" sz="2500" dirty="0" smtClean="0"/>
              <a:t>Radical Reconstruction</a:t>
            </a:r>
          </a:p>
          <a:p>
            <a:pPr lvl="1"/>
            <a:r>
              <a:rPr lang="en-US" sz="2500" dirty="0" smtClean="0"/>
              <a:t>Plantation System became a strong economic system</a:t>
            </a:r>
          </a:p>
        </p:txBody>
      </p:sp>
      <p:sp>
        <p:nvSpPr>
          <p:cNvPr id="4" name="TextBox 3"/>
          <p:cNvSpPr txBox="1"/>
          <p:nvPr/>
        </p:nvSpPr>
        <p:spPr>
          <a:xfrm>
            <a:off x="4068786" y="1981200"/>
            <a:ext cx="5075214" cy="5093702"/>
          </a:xfrm>
          <a:prstGeom prst="rect">
            <a:avLst/>
          </a:prstGeom>
          <a:noFill/>
        </p:spPr>
        <p:txBody>
          <a:bodyPr wrap="square" rtlCol="0">
            <a:spAutoFit/>
          </a:bodyPr>
          <a:lstStyle/>
          <a:p>
            <a:pPr marL="285750" indent="-285750">
              <a:buFont typeface="Arial"/>
              <a:buChar char="•"/>
            </a:pPr>
            <a:r>
              <a:rPr lang="en-US" sz="2500" b="1" dirty="0" smtClean="0">
                <a:solidFill>
                  <a:srgbClr val="B870B8"/>
                </a:solidFill>
              </a:rPr>
              <a:t>Effects</a:t>
            </a:r>
          </a:p>
          <a:p>
            <a:pPr marL="742950" lvl="1" indent="-285750">
              <a:buFont typeface="Arial"/>
              <a:buChar char="•"/>
            </a:pPr>
            <a:r>
              <a:rPr lang="en-US" sz="2500" dirty="0" smtClean="0">
                <a:solidFill>
                  <a:schemeClr val="tx1">
                    <a:lumMod val="65000"/>
                    <a:lumOff val="35000"/>
                  </a:schemeClr>
                </a:solidFill>
              </a:rPr>
              <a:t>African Americans granted full citizenship</a:t>
            </a:r>
          </a:p>
          <a:p>
            <a:pPr marL="742950" lvl="1" indent="-285750">
              <a:buFont typeface="Arial"/>
              <a:buChar char="•"/>
            </a:pPr>
            <a:r>
              <a:rPr lang="en-US" sz="2500" dirty="0" smtClean="0">
                <a:solidFill>
                  <a:schemeClr val="tx1">
                    <a:lumMod val="65000"/>
                    <a:lumOff val="35000"/>
                  </a:schemeClr>
                </a:solidFill>
              </a:rPr>
              <a:t>Slavery was banned</a:t>
            </a:r>
          </a:p>
          <a:p>
            <a:pPr marL="742950" lvl="1" indent="-285750">
              <a:buFont typeface="Arial"/>
              <a:buChar char="•"/>
            </a:pPr>
            <a:r>
              <a:rPr lang="en-US" sz="2500" dirty="0" smtClean="0">
                <a:solidFill>
                  <a:schemeClr val="tx1">
                    <a:lumMod val="65000"/>
                    <a:lumOff val="35000"/>
                  </a:schemeClr>
                </a:solidFill>
              </a:rPr>
              <a:t>African American men could vote</a:t>
            </a:r>
          </a:p>
          <a:p>
            <a:pPr marL="742950" lvl="1" indent="-285750">
              <a:buFont typeface="Arial"/>
              <a:buChar char="•"/>
            </a:pPr>
            <a:r>
              <a:rPr lang="en-US" sz="2500" dirty="0" smtClean="0">
                <a:solidFill>
                  <a:schemeClr val="tx1">
                    <a:lumMod val="65000"/>
                    <a:lumOff val="35000"/>
                  </a:schemeClr>
                </a:solidFill>
              </a:rPr>
              <a:t>Women’s rights movements</a:t>
            </a:r>
          </a:p>
          <a:p>
            <a:pPr marL="742950" lvl="1" indent="-285750">
              <a:buFont typeface="Arial"/>
              <a:buChar char="•"/>
            </a:pPr>
            <a:r>
              <a:rPr lang="en-US" sz="2500" dirty="0" smtClean="0">
                <a:solidFill>
                  <a:schemeClr val="tx1">
                    <a:lumMod val="65000"/>
                    <a:lumOff val="35000"/>
                  </a:schemeClr>
                </a:solidFill>
              </a:rPr>
              <a:t>Plantation were disbanded</a:t>
            </a:r>
          </a:p>
          <a:p>
            <a:pPr marL="742950" lvl="1" indent="-285750">
              <a:buFont typeface="Arial"/>
              <a:buChar char="•"/>
            </a:pPr>
            <a:r>
              <a:rPr lang="en-US" sz="2500" dirty="0" smtClean="0">
                <a:solidFill>
                  <a:schemeClr val="tx1">
                    <a:lumMod val="65000"/>
                    <a:lumOff val="35000"/>
                  </a:schemeClr>
                </a:solidFill>
              </a:rPr>
              <a:t>Sharecropping </a:t>
            </a:r>
          </a:p>
          <a:p>
            <a:pPr marL="742950" lvl="1" indent="-285750">
              <a:buFont typeface="Arial"/>
              <a:buChar char="•"/>
            </a:pPr>
            <a:r>
              <a:rPr lang="en-US" sz="2500" dirty="0" smtClean="0">
                <a:solidFill>
                  <a:schemeClr val="tx1">
                    <a:lumMod val="65000"/>
                    <a:lumOff val="35000"/>
                  </a:schemeClr>
                </a:solidFill>
              </a:rPr>
              <a:t>KKK</a:t>
            </a:r>
          </a:p>
          <a:p>
            <a:pPr marL="742950" lvl="1" indent="-285750">
              <a:buFont typeface="Arial"/>
              <a:buChar char="•"/>
            </a:pPr>
            <a:r>
              <a:rPr lang="en-US" sz="2500" dirty="0" smtClean="0">
                <a:solidFill>
                  <a:schemeClr val="tx1">
                    <a:lumMod val="65000"/>
                    <a:lumOff val="35000"/>
                  </a:schemeClr>
                </a:solidFill>
              </a:rPr>
              <a:t>Jim Crow Laws</a:t>
            </a:r>
          </a:p>
          <a:p>
            <a:pPr marL="742950" lvl="1" indent="-285750">
              <a:buFont typeface="Arial"/>
              <a:buChar char="•"/>
            </a:pPr>
            <a:r>
              <a:rPr lang="en-US" sz="2500" dirty="0" smtClean="0">
                <a:solidFill>
                  <a:schemeClr val="tx1">
                    <a:lumMod val="65000"/>
                    <a:lumOff val="35000"/>
                  </a:schemeClr>
                </a:solidFill>
              </a:rPr>
              <a:t>Voter suppression</a:t>
            </a:r>
          </a:p>
          <a:p>
            <a:pPr marL="285750" indent="-285750">
              <a:buFont typeface="Arial"/>
              <a:buChar char="•"/>
            </a:pPr>
            <a:endParaRPr lang="en-US" sz="2500" dirty="0"/>
          </a:p>
        </p:txBody>
      </p:sp>
    </p:spTree>
    <p:extLst>
      <p:ext uri="{BB962C8B-B14F-4D97-AF65-F5344CB8AC3E}">
        <p14:creationId xmlns:p14="http://schemas.microsoft.com/office/powerpoint/2010/main" val="1895874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Reconstruction Era Amendments</a:t>
            </a:r>
            <a:endParaRPr lang="en-US" sz="3800" dirty="0"/>
          </a:p>
        </p:txBody>
      </p:sp>
      <p:sp>
        <p:nvSpPr>
          <p:cNvPr id="3" name="Content Placeholder 2"/>
          <p:cNvSpPr>
            <a:spLocks noGrp="1"/>
          </p:cNvSpPr>
          <p:nvPr>
            <p:ph idx="1"/>
          </p:nvPr>
        </p:nvSpPr>
        <p:spPr>
          <a:xfrm>
            <a:off x="0" y="1981200"/>
            <a:ext cx="9144000" cy="4144963"/>
          </a:xfrm>
        </p:spPr>
        <p:txBody>
          <a:bodyPr>
            <a:normAutofit lnSpcReduction="10000"/>
          </a:bodyPr>
          <a:lstStyle/>
          <a:p>
            <a:pPr marL="457200" indent="-457200">
              <a:buFont typeface="+mj-lt"/>
              <a:buAutoNum type="arabicPeriod"/>
            </a:pPr>
            <a:r>
              <a:rPr lang="en-US" sz="3600" b="1" dirty="0" smtClean="0">
                <a:solidFill>
                  <a:srgbClr val="C96D07"/>
                </a:solidFill>
              </a:rPr>
              <a:t>List</a:t>
            </a:r>
            <a:r>
              <a:rPr lang="en-US" sz="3600" dirty="0" smtClean="0">
                <a:solidFill>
                  <a:srgbClr val="C96D07"/>
                </a:solidFill>
              </a:rPr>
              <a:t> </a:t>
            </a:r>
            <a:r>
              <a:rPr lang="en-US" sz="3600" dirty="0" smtClean="0"/>
              <a:t>the appropriate causes and effects for each amendment (</a:t>
            </a:r>
            <a:r>
              <a:rPr lang="en-US" sz="3600" i="1" dirty="0" smtClean="0"/>
              <a:t>you may use a cause or effect more than once and add your own if you want</a:t>
            </a:r>
            <a:r>
              <a:rPr lang="en-US" sz="3600" dirty="0" smtClean="0"/>
              <a:t>)</a:t>
            </a:r>
          </a:p>
          <a:p>
            <a:pPr marL="457200" indent="-457200">
              <a:buFont typeface="+mj-lt"/>
              <a:buAutoNum type="arabicPeriod"/>
            </a:pPr>
            <a:r>
              <a:rPr lang="en-US" sz="3600" b="1" u="sng" dirty="0" smtClean="0">
                <a:solidFill>
                  <a:schemeClr val="accent5">
                    <a:lumMod val="75000"/>
                  </a:schemeClr>
                </a:solidFill>
              </a:rPr>
              <a:t>Explain</a:t>
            </a:r>
            <a:r>
              <a:rPr lang="en-US" sz="3600" dirty="0" smtClean="0"/>
              <a:t> why this was a cause or effect of the listed amendment using complete sentences.</a:t>
            </a:r>
          </a:p>
          <a:p>
            <a:pPr marL="457200" indent="-457200">
              <a:buFont typeface="+mj-lt"/>
              <a:buAutoNum type="arabicPeriod"/>
            </a:pPr>
            <a:endParaRPr lang="en-US" sz="3600" dirty="0"/>
          </a:p>
        </p:txBody>
      </p:sp>
    </p:spTree>
    <p:extLst>
      <p:ext uri="{BB962C8B-B14F-4D97-AF65-F5344CB8AC3E}">
        <p14:creationId xmlns:p14="http://schemas.microsoft.com/office/powerpoint/2010/main" val="27127961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745178" cy="1116106"/>
          </a:xfrm>
        </p:spPr>
        <p:txBody>
          <a:bodyPr/>
          <a:lstStyle/>
          <a:p>
            <a:r>
              <a:rPr lang="en-US" sz="3400" dirty="0">
                <a:solidFill>
                  <a:schemeClr val="accent3"/>
                </a:solidFill>
              </a:rPr>
              <a:t>1864-1865: Bringing the War to an End</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260" y="1237150"/>
            <a:ext cx="7742527" cy="5428798"/>
          </a:xfrm>
          <a:prstGeom prst="rect">
            <a:avLst/>
          </a:prstGeom>
          <a:noFill/>
          <a:ln w="9525">
            <a:noFill/>
            <a:miter lim="800000"/>
            <a:headEnd/>
            <a:tailEnd/>
          </a:ln>
        </p:spPr>
      </p:pic>
    </p:spTree>
    <p:extLst>
      <p:ext uri="{BB962C8B-B14F-4D97-AF65-F5344CB8AC3E}">
        <p14:creationId xmlns:p14="http://schemas.microsoft.com/office/powerpoint/2010/main" val="30149105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Era Amendments</a:t>
            </a:r>
            <a:endParaRPr lang="en-US" dirty="0"/>
          </a:p>
        </p:txBody>
      </p:sp>
      <p:sp>
        <p:nvSpPr>
          <p:cNvPr id="3" name="Content Placeholder 2"/>
          <p:cNvSpPr>
            <a:spLocks noGrp="1"/>
          </p:cNvSpPr>
          <p:nvPr>
            <p:ph sz="half" idx="1"/>
          </p:nvPr>
        </p:nvSpPr>
        <p:spPr>
          <a:xfrm>
            <a:off x="2861138" y="2844023"/>
            <a:ext cx="3657600" cy="1965960"/>
          </a:xfrm>
        </p:spPr>
        <p:txBody>
          <a:bodyPr/>
          <a:lstStyle/>
          <a:p>
            <a:r>
              <a:rPr lang="en-US" b="1" dirty="0" smtClean="0">
                <a:solidFill>
                  <a:schemeClr val="accent4">
                    <a:lumMod val="75000"/>
                  </a:schemeClr>
                </a:solidFill>
              </a:rPr>
              <a:t>14</a:t>
            </a:r>
            <a:r>
              <a:rPr lang="en-US" b="1" baseline="30000" dirty="0" smtClean="0">
                <a:solidFill>
                  <a:schemeClr val="accent4">
                    <a:lumMod val="75000"/>
                  </a:schemeClr>
                </a:solidFill>
              </a:rPr>
              <a:t>th</a:t>
            </a:r>
            <a:r>
              <a:rPr lang="en-US" b="1" dirty="0" smtClean="0">
                <a:solidFill>
                  <a:schemeClr val="accent4">
                    <a:lumMod val="75000"/>
                  </a:schemeClr>
                </a:solidFill>
              </a:rPr>
              <a:t> amendment</a:t>
            </a:r>
            <a:endParaRPr lang="en-US" b="1" dirty="0">
              <a:solidFill>
                <a:schemeClr val="accent4">
                  <a:lumMod val="75000"/>
                </a:schemeClr>
              </a:solidFill>
            </a:endParaRPr>
          </a:p>
        </p:txBody>
      </p:sp>
      <p:sp>
        <p:nvSpPr>
          <p:cNvPr id="4" name="Content Placeholder 3"/>
          <p:cNvSpPr>
            <a:spLocks noGrp="1"/>
          </p:cNvSpPr>
          <p:nvPr>
            <p:ph sz="half" idx="15"/>
          </p:nvPr>
        </p:nvSpPr>
        <p:spPr>
          <a:xfrm>
            <a:off x="498518" y="1386188"/>
            <a:ext cx="3657600" cy="1199550"/>
          </a:xfrm>
        </p:spPr>
        <p:txBody>
          <a:bodyPr/>
          <a:lstStyle/>
          <a:p>
            <a:r>
              <a:rPr lang="en-US" b="1" dirty="0" smtClean="0">
                <a:solidFill>
                  <a:schemeClr val="accent3">
                    <a:lumMod val="75000"/>
                  </a:schemeClr>
                </a:solidFill>
              </a:rPr>
              <a:t>13</a:t>
            </a:r>
            <a:r>
              <a:rPr lang="en-US" b="1" baseline="30000" dirty="0" smtClean="0">
                <a:solidFill>
                  <a:schemeClr val="accent3">
                    <a:lumMod val="75000"/>
                  </a:schemeClr>
                </a:solidFill>
              </a:rPr>
              <a:t>th</a:t>
            </a:r>
            <a:r>
              <a:rPr lang="en-US" b="1" dirty="0" smtClean="0">
                <a:solidFill>
                  <a:schemeClr val="accent3">
                    <a:lumMod val="75000"/>
                  </a:schemeClr>
                </a:solidFill>
              </a:rPr>
              <a:t> amendment</a:t>
            </a:r>
            <a:endParaRPr lang="en-US" b="1" dirty="0">
              <a:solidFill>
                <a:schemeClr val="accent3">
                  <a:lumMod val="75000"/>
                </a:schemeClr>
              </a:solidFill>
            </a:endParaRPr>
          </a:p>
        </p:txBody>
      </p:sp>
      <p:sp>
        <p:nvSpPr>
          <p:cNvPr id="5" name="Content Placeholder 4"/>
          <p:cNvSpPr>
            <a:spLocks noGrp="1"/>
          </p:cNvSpPr>
          <p:nvPr>
            <p:ph sz="half" idx="16"/>
          </p:nvPr>
        </p:nvSpPr>
        <p:spPr>
          <a:xfrm>
            <a:off x="5658696" y="4551698"/>
            <a:ext cx="3657600" cy="1965960"/>
          </a:xfrm>
        </p:spPr>
        <p:txBody>
          <a:bodyPr/>
          <a:lstStyle/>
          <a:p>
            <a:r>
              <a:rPr lang="en-US" b="1" dirty="0" smtClean="0">
                <a:solidFill>
                  <a:schemeClr val="accent5">
                    <a:lumMod val="75000"/>
                  </a:schemeClr>
                </a:solidFill>
              </a:rPr>
              <a:t>15</a:t>
            </a:r>
            <a:r>
              <a:rPr lang="en-US" b="1" baseline="30000" dirty="0" smtClean="0">
                <a:solidFill>
                  <a:schemeClr val="accent5">
                    <a:lumMod val="75000"/>
                  </a:schemeClr>
                </a:solidFill>
              </a:rPr>
              <a:t>th</a:t>
            </a:r>
            <a:r>
              <a:rPr lang="en-US" b="1" dirty="0" smtClean="0">
                <a:solidFill>
                  <a:schemeClr val="accent5">
                    <a:lumMod val="75000"/>
                  </a:schemeClr>
                </a:solidFill>
              </a:rPr>
              <a:t> amendment</a:t>
            </a:r>
            <a:endParaRPr lang="en-US" b="1" dirty="0">
              <a:solidFill>
                <a:schemeClr val="accent5">
                  <a:lumMod val="75000"/>
                </a:schemeClr>
              </a:solidFill>
            </a:endParaRPr>
          </a:p>
        </p:txBody>
      </p:sp>
    </p:spTree>
    <p:extLst>
      <p:ext uri="{BB962C8B-B14F-4D97-AF65-F5344CB8AC3E}">
        <p14:creationId xmlns:p14="http://schemas.microsoft.com/office/powerpoint/2010/main" val="13144687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13</a:t>
            </a:r>
            <a:r>
              <a:rPr lang="en-US" baseline="30000" dirty="0" smtClean="0">
                <a:solidFill>
                  <a:srgbClr val="FF0000"/>
                </a:solidFill>
              </a:rPr>
              <a:t>th</a:t>
            </a:r>
            <a:r>
              <a:rPr lang="en-US" dirty="0" smtClean="0">
                <a:solidFill>
                  <a:srgbClr val="FF0000"/>
                </a:solidFill>
              </a:rPr>
              <a:t> documentary</a:t>
            </a:r>
            <a:endParaRPr lang="en-US" dirty="0">
              <a:solidFill>
                <a:srgbClr val="FF0000"/>
              </a:solidFill>
            </a:endParaRPr>
          </a:p>
        </p:txBody>
      </p:sp>
      <p:sp>
        <p:nvSpPr>
          <p:cNvPr id="3" name="Content Placeholder 2"/>
          <p:cNvSpPr>
            <a:spLocks noGrp="1"/>
          </p:cNvSpPr>
          <p:nvPr>
            <p:ph idx="1"/>
          </p:nvPr>
        </p:nvSpPr>
        <p:spPr>
          <a:xfrm>
            <a:off x="0" y="1163298"/>
            <a:ext cx="7556313" cy="1333455"/>
          </a:xfrm>
        </p:spPr>
        <p:txBody>
          <a:bodyPr>
            <a:normAutofit/>
          </a:bodyPr>
          <a:lstStyle/>
          <a:p>
            <a:pPr algn="ctr"/>
            <a:r>
              <a:rPr lang="en-US" sz="3500" dirty="0" smtClean="0">
                <a:solidFill>
                  <a:schemeClr val="tx1">
                    <a:lumMod val="75000"/>
                    <a:lumOff val="25000"/>
                  </a:schemeClr>
                </a:solidFill>
              </a:rPr>
              <a:t>How does the 13</a:t>
            </a:r>
            <a:r>
              <a:rPr lang="en-US" sz="3500" baseline="30000" dirty="0" smtClean="0">
                <a:solidFill>
                  <a:schemeClr val="tx1">
                    <a:lumMod val="75000"/>
                    <a:lumOff val="25000"/>
                  </a:schemeClr>
                </a:solidFill>
              </a:rPr>
              <a:t>th</a:t>
            </a:r>
            <a:r>
              <a:rPr lang="en-US" sz="3500" dirty="0" smtClean="0">
                <a:solidFill>
                  <a:schemeClr val="tx1">
                    <a:lumMod val="75000"/>
                    <a:lumOff val="25000"/>
                  </a:schemeClr>
                </a:solidFill>
              </a:rPr>
              <a:t> amendment impact society today?</a:t>
            </a:r>
            <a:endParaRPr lang="en-US" sz="3500" dirty="0">
              <a:solidFill>
                <a:schemeClr val="tx1">
                  <a:lumMod val="75000"/>
                  <a:lumOff val="25000"/>
                </a:schemeClr>
              </a:solidFill>
            </a:endParaRPr>
          </a:p>
        </p:txBody>
      </p:sp>
      <p:pic>
        <p:nvPicPr>
          <p:cNvPr id="4" name="Picture 3" descr="13th-netflix-documentary-traile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6753"/>
            <a:ext cx="5851507" cy="3293132"/>
          </a:xfrm>
          <a:prstGeom prst="rect">
            <a:avLst/>
          </a:prstGeom>
        </p:spPr>
      </p:pic>
      <p:sp>
        <p:nvSpPr>
          <p:cNvPr id="5" name="TextBox 4"/>
          <p:cNvSpPr txBox="1"/>
          <p:nvPr/>
        </p:nvSpPr>
        <p:spPr>
          <a:xfrm>
            <a:off x="5851507" y="2496753"/>
            <a:ext cx="3292493" cy="4339650"/>
          </a:xfrm>
          <a:prstGeom prst="rect">
            <a:avLst/>
          </a:prstGeom>
          <a:noFill/>
        </p:spPr>
        <p:txBody>
          <a:bodyPr wrap="square" rtlCol="0">
            <a:spAutoFit/>
          </a:bodyPr>
          <a:lstStyle/>
          <a:p>
            <a:pPr algn="ctr"/>
            <a:r>
              <a:rPr lang="en-US" sz="2300" dirty="0"/>
              <a:t>Neither slavery nor involuntary servitude, except as a punishment for crime whereof the party shall have been duly convicted, shall exist within the United States, or any place subject to their jurisdiction.</a:t>
            </a:r>
          </a:p>
          <a:p>
            <a:pPr algn="ctr"/>
            <a:endParaRPr lang="en-US" sz="2300" dirty="0"/>
          </a:p>
        </p:txBody>
      </p:sp>
    </p:spTree>
    <p:extLst>
      <p:ext uri="{BB962C8B-B14F-4D97-AF65-F5344CB8AC3E}">
        <p14:creationId xmlns:p14="http://schemas.microsoft.com/office/powerpoint/2010/main" val="33176148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Election of 1864</a:t>
            </a:r>
            <a:endParaRPr lang="en-US" dirty="0"/>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48946" y="1442151"/>
            <a:ext cx="3721454" cy="5243286"/>
          </a:xfrm>
        </p:spPr>
      </p:pic>
      <p:sp>
        <p:nvSpPr>
          <p:cNvPr id="4" name="TextBox 3"/>
          <p:cNvSpPr txBox="1"/>
          <p:nvPr/>
        </p:nvSpPr>
        <p:spPr>
          <a:xfrm>
            <a:off x="4470400" y="2738313"/>
            <a:ext cx="4673600" cy="2862322"/>
          </a:xfrm>
          <a:prstGeom prst="rect">
            <a:avLst/>
          </a:prstGeom>
          <a:noFill/>
        </p:spPr>
        <p:txBody>
          <a:bodyPr wrap="square" rtlCol="0">
            <a:spAutoFit/>
          </a:bodyPr>
          <a:lstStyle/>
          <a:p>
            <a:r>
              <a:rPr lang="en-US" sz="3000" dirty="0" smtClean="0"/>
              <a:t>Republicans VS Democrats</a:t>
            </a:r>
          </a:p>
          <a:p>
            <a:endParaRPr lang="en-US" sz="3000" dirty="0" smtClean="0"/>
          </a:p>
          <a:p>
            <a:r>
              <a:rPr lang="en-US" sz="3000" dirty="0" smtClean="0"/>
              <a:t>Lincoln VS McClellan</a:t>
            </a:r>
          </a:p>
          <a:p>
            <a:endParaRPr lang="en-US" sz="3000" dirty="0"/>
          </a:p>
          <a:p>
            <a:r>
              <a:rPr lang="en-US" sz="3000" dirty="0" smtClean="0"/>
              <a:t>Wartime election</a:t>
            </a:r>
            <a:endParaRPr lang="en-US" sz="3000" dirty="0"/>
          </a:p>
        </p:txBody>
      </p:sp>
    </p:spTree>
    <p:extLst>
      <p:ext uri="{BB962C8B-B14F-4D97-AF65-F5344CB8AC3E}">
        <p14:creationId xmlns:p14="http://schemas.microsoft.com/office/powerpoint/2010/main" val="30017053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rPr>
              <a:t>Election of 1864</a:t>
            </a:r>
            <a:endParaRPr lang="en-US" sz="4000" dirty="0">
              <a:solidFill>
                <a:srgbClr val="4D4D4D"/>
              </a:solidFill>
            </a:endParaRPr>
          </a:p>
        </p:txBody>
      </p:sp>
      <p:sp>
        <p:nvSpPr>
          <p:cNvPr id="5" name="Text Placeholder 4"/>
          <p:cNvSpPr>
            <a:spLocks noGrp="1"/>
          </p:cNvSpPr>
          <p:nvPr>
            <p:ph type="body" idx="1"/>
          </p:nvPr>
        </p:nvSpPr>
        <p:spPr>
          <a:xfrm>
            <a:off x="0" y="4877561"/>
            <a:ext cx="4259740" cy="1553401"/>
          </a:xfrm>
        </p:spPr>
        <p:txBody>
          <a:bodyPr/>
          <a:lstStyle/>
          <a:p>
            <a:pPr algn="ctr"/>
            <a:r>
              <a:rPr lang="en-US" sz="2200" b="1" dirty="0">
                <a:solidFill>
                  <a:srgbClr val="225790"/>
                </a:solidFill>
              </a:rPr>
              <a:t>Abraham Lincoln </a:t>
            </a:r>
            <a:r>
              <a:rPr lang="en-US" sz="2200" dirty="0">
                <a:solidFill>
                  <a:schemeClr val="tx2">
                    <a:lumMod val="75000"/>
                  </a:schemeClr>
                </a:solidFill>
              </a:rPr>
              <a:t>argued that the </a:t>
            </a:r>
            <a:r>
              <a:rPr lang="en-US" sz="2200" i="1" dirty="0">
                <a:solidFill>
                  <a:schemeClr val="tx2">
                    <a:lumMod val="75000"/>
                  </a:schemeClr>
                </a:solidFill>
              </a:rPr>
              <a:t>war must be won</a:t>
            </a:r>
            <a:r>
              <a:rPr lang="en-US" sz="2200" dirty="0">
                <a:solidFill>
                  <a:schemeClr val="tx2">
                    <a:lumMod val="75000"/>
                  </a:schemeClr>
                </a:solidFill>
              </a:rPr>
              <a:t>, the slaves freed, and the Union preserved at all costs</a:t>
            </a:r>
            <a:r>
              <a:rPr lang="en-US" sz="2200" dirty="0" smtClean="0">
                <a:solidFill>
                  <a:schemeClr val="tx2">
                    <a:lumMod val="75000"/>
                  </a:schemeClr>
                </a:solidFill>
              </a:rPr>
              <a:t>.</a:t>
            </a:r>
            <a:endParaRPr lang="en-US" sz="2200" dirty="0">
              <a:solidFill>
                <a:schemeClr val="tx2">
                  <a:lumMod val="75000"/>
                </a:schemeClr>
              </a:solidFill>
            </a:endParaRPr>
          </a:p>
        </p:txBody>
      </p:sp>
      <p:pic>
        <p:nvPicPr>
          <p:cNvPr id="11" name="Content Placeholder 10"/>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447800" y="1591469"/>
            <a:ext cx="2286000" cy="3214282"/>
          </a:xfrm>
        </p:spPr>
      </p:pic>
      <p:sp>
        <p:nvSpPr>
          <p:cNvPr id="9" name="Text Placeholder 8"/>
          <p:cNvSpPr>
            <a:spLocks noGrp="1"/>
          </p:cNvSpPr>
          <p:nvPr>
            <p:ph type="body" sz="quarter" idx="3"/>
          </p:nvPr>
        </p:nvSpPr>
        <p:spPr>
          <a:xfrm>
            <a:off x="4259740" y="3977307"/>
            <a:ext cx="4884260" cy="2453655"/>
          </a:xfrm>
        </p:spPr>
        <p:txBody>
          <a:bodyPr/>
          <a:lstStyle/>
          <a:p>
            <a:pPr algn="ctr"/>
            <a:r>
              <a:rPr lang="en-US" sz="2200" b="1" dirty="0" smtClean="0">
                <a:solidFill>
                  <a:srgbClr val="225790"/>
                </a:solidFill>
              </a:rPr>
              <a:t>George McClellan </a:t>
            </a:r>
            <a:r>
              <a:rPr lang="en-US" sz="2200" dirty="0">
                <a:solidFill>
                  <a:schemeClr val="accent4">
                    <a:lumMod val="50000"/>
                  </a:schemeClr>
                </a:solidFill>
              </a:rPr>
              <a:t>argued </a:t>
            </a:r>
            <a:r>
              <a:rPr lang="en-US" sz="2200" i="1" dirty="0">
                <a:solidFill>
                  <a:schemeClr val="accent4">
                    <a:lumMod val="50000"/>
                  </a:schemeClr>
                </a:solidFill>
              </a:rPr>
              <a:t>that the war had gone on long enough</a:t>
            </a:r>
            <a:r>
              <a:rPr lang="en-US" sz="2200" dirty="0">
                <a:solidFill>
                  <a:schemeClr val="accent4">
                    <a:lumMod val="50000"/>
                  </a:schemeClr>
                </a:solidFill>
              </a:rPr>
              <a:t> and that the South should be allowed to secede in order to save American lives.  This meant</a:t>
            </a:r>
            <a:r>
              <a:rPr lang="en-US" sz="2200" dirty="0" smtClean="0">
                <a:solidFill>
                  <a:schemeClr val="accent4">
                    <a:lumMod val="50000"/>
                  </a:schemeClr>
                </a:solidFill>
              </a:rPr>
              <a:t> that </a:t>
            </a:r>
            <a:r>
              <a:rPr lang="en-US" sz="2200" dirty="0">
                <a:solidFill>
                  <a:schemeClr val="accent4">
                    <a:lumMod val="50000"/>
                  </a:schemeClr>
                </a:solidFill>
              </a:rPr>
              <a:t>slavery </a:t>
            </a:r>
            <a:r>
              <a:rPr lang="en-US" sz="2200" dirty="0" smtClean="0">
                <a:solidFill>
                  <a:schemeClr val="accent4">
                    <a:lumMod val="50000"/>
                  </a:schemeClr>
                </a:solidFill>
              </a:rPr>
              <a:t>would continue </a:t>
            </a:r>
            <a:r>
              <a:rPr lang="en-US" sz="2200" dirty="0">
                <a:solidFill>
                  <a:schemeClr val="accent4">
                    <a:lumMod val="50000"/>
                  </a:schemeClr>
                </a:solidFill>
              </a:rPr>
              <a:t>in the</a:t>
            </a:r>
            <a:r>
              <a:rPr lang="en-US" sz="2200" dirty="0" smtClean="0">
                <a:solidFill>
                  <a:schemeClr val="accent4">
                    <a:lumMod val="50000"/>
                  </a:schemeClr>
                </a:solidFill>
              </a:rPr>
              <a:t> Southern </a:t>
            </a:r>
            <a:r>
              <a:rPr lang="en-US" sz="2200" dirty="0">
                <a:solidFill>
                  <a:schemeClr val="accent4">
                    <a:lumMod val="50000"/>
                  </a:schemeClr>
                </a:solidFill>
              </a:rPr>
              <a:t>states</a:t>
            </a:r>
            <a:r>
              <a:rPr lang="en-US" sz="2200" dirty="0" smtClean="0">
                <a:solidFill>
                  <a:schemeClr val="accent4">
                    <a:lumMod val="50000"/>
                  </a:schemeClr>
                </a:solidFill>
              </a:rPr>
              <a:t>.</a:t>
            </a:r>
            <a:endParaRPr lang="en-US" sz="2200" dirty="0">
              <a:solidFill>
                <a:schemeClr val="accent4">
                  <a:lumMod val="50000"/>
                </a:schemeClr>
              </a:solidFill>
            </a:endParaRPr>
          </a:p>
        </p:txBody>
      </p:sp>
      <p:pic>
        <p:nvPicPr>
          <p:cNvPr id="12" name="Content Placeholder 11"/>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5259406" y="719821"/>
            <a:ext cx="2567304" cy="3209131"/>
          </a:xfrm>
        </p:spPr>
      </p:pic>
    </p:spTree>
    <p:extLst>
      <p:ext uri="{BB962C8B-B14F-4D97-AF65-F5344CB8AC3E}">
        <p14:creationId xmlns:p14="http://schemas.microsoft.com/office/powerpoint/2010/main" val="18507958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001917"/>
            <a:ext cx="2345514" cy="246221"/>
          </a:xfrm>
          <a:prstGeom prst="rect">
            <a:avLst/>
          </a:prstGeom>
          <a:noFill/>
        </p:spPr>
        <p:txBody>
          <a:bodyPr wrap="none" rtlCol="0">
            <a:spAutoFit/>
          </a:bodyPr>
          <a:lstStyle/>
          <a:p>
            <a:r>
              <a:rPr lang="en-US" sz="1000" dirty="0" smtClean="0"/>
              <a:t>Image courtesy of the Library of Congress</a:t>
            </a:r>
            <a:endParaRPr lang="en-US" sz="1000" dirty="0"/>
          </a:p>
        </p:txBody>
      </p:sp>
      <p:sp>
        <p:nvSpPr>
          <p:cNvPr id="3" name="Title 2"/>
          <p:cNvSpPr>
            <a:spLocks noGrp="1"/>
          </p:cNvSpPr>
          <p:nvPr>
            <p:ph type="title"/>
          </p:nvPr>
        </p:nvSpPr>
        <p:spPr/>
        <p:txBody>
          <a:bodyPr/>
          <a:lstStyle/>
          <a:p>
            <a:r>
              <a:rPr lang="en-US" sz="4000" dirty="0" smtClean="0">
                <a:solidFill>
                  <a:srgbClr val="4D4D4D"/>
                </a:solidFill>
              </a:rPr>
              <a:t>Election of 1864</a:t>
            </a:r>
            <a:endParaRPr lang="en-US" sz="4000" dirty="0">
              <a:solidFill>
                <a:srgbClr val="4D4D4D"/>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226636"/>
            <a:ext cx="6398877" cy="4775281"/>
          </a:xfrm>
        </p:spPr>
      </p:pic>
      <p:sp>
        <p:nvSpPr>
          <p:cNvPr id="2" name="TextBox 1"/>
          <p:cNvSpPr txBox="1"/>
          <p:nvPr/>
        </p:nvSpPr>
        <p:spPr>
          <a:xfrm>
            <a:off x="6398877" y="2565134"/>
            <a:ext cx="2745124" cy="2462212"/>
          </a:xfrm>
          <a:prstGeom prst="rect">
            <a:avLst/>
          </a:prstGeom>
          <a:noFill/>
        </p:spPr>
        <p:txBody>
          <a:bodyPr wrap="square" rtlCol="0">
            <a:spAutoFit/>
          </a:bodyPr>
          <a:lstStyle/>
          <a:p>
            <a:pPr algn="ctr"/>
            <a:r>
              <a:rPr lang="en-US" sz="2200" dirty="0" smtClean="0"/>
              <a:t>During this time in the war, many Americans asked why the war was being fought and whether </a:t>
            </a:r>
            <a:r>
              <a:rPr lang="en-US" sz="2200" b="1" dirty="0" smtClean="0"/>
              <a:t>it was worth it</a:t>
            </a:r>
            <a:endParaRPr lang="en-US" sz="2200" b="1" dirty="0"/>
          </a:p>
        </p:txBody>
      </p:sp>
    </p:spTree>
    <p:extLst>
      <p:ext uri="{BB962C8B-B14F-4D97-AF65-F5344CB8AC3E}">
        <p14:creationId xmlns:p14="http://schemas.microsoft.com/office/powerpoint/2010/main" val="17851180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8474" y="5397476"/>
            <a:ext cx="2451312" cy="246221"/>
          </a:xfrm>
          <a:prstGeom prst="rect">
            <a:avLst/>
          </a:prstGeom>
          <a:noFill/>
        </p:spPr>
        <p:txBody>
          <a:bodyPr wrap="none" rtlCol="0">
            <a:spAutoFit/>
          </a:bodyPr>
          <a:lstStyle/>
          <a:p>
            <a:r>
              <a:rPr lang="en-US" sz="1000" dirty="0" smtClean="0"/>
              <a:t>Image courtesy of the National Park Service</a:t>
            </a:r>
            <a:endParaRPr lang="en-US" sz="1000" dirty="0"/>
          </a:p>
        </p:txBody>
      </p:sp>
      <p:sp>
        <p:nvSpPr>
          <p:cNvPr id="4" name="Title 3"/>
          <p:cNvSpPr>
            <a:spLocks noGrp="1"/>
          </p:cNvSpPr>
          <p:nvPr>
            <p:ph type="title"/>
          </p:nvPr>
        </p:nvSpPr>
        <p:spPr/>
        <p:txBody>
          <a:bodyPr/>
          <a:lstStyle/>
          <a:p>
            <a:r>
              <a:rPr lang="en-US" dirty="0" smtClean="0"/>
              <a:t>Confederate Surrender</a:t>
            </a:r>
            <a:endParaRPr lang="en-US" dirty="0"/>
          </a:p>
        </p:txBody>
      </p:sp>
      <p:pic>
        <p:nvPicPr>
          <p:cNvPr id="8" name="Content Placeholder 7"/>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0" y="1905000"/>
            <a:ext cx="4180114" cy="3492476"/>
          </a:xfrm>
        </p:spPr>
      </p:pic>
      <p:sp>
        <p:nvSpPr>
          <p:cNvPr id="7" name="Content Placeholder 6"/>
          <p:cNvSpPr>
            <a:spLocks noGrp="1"/>
          </p:cNvSpPr>
          <p:nvPr>
            <p:ph sz="half" idx="2"/>
          </p:nvPr>
        </p:nvSpPr>
        <p:spPr>
          <a:xfrm>
            <a:off x="4180114" y="1985963"/>
            <a:ext cx="4963886" cy="4625816"/>
          </a:xfrm>
        </p:spPr>
        <p:txBody>
          <a:bodyPr>
            <a:noAutofit/>
          </a:bodyPr>
          <a:lstStyle/>
          <a:p>
            <a:pPr marL="0" indent="0">
              <a:buNone/>
            </a:pPr>
            <a:r>
              <a:rPr lang="en-US" sz="3300" dirty="0"/>
              <a:t>The armies of the Union were able to coordinate successfully with each other and </a:t>
            </a:r>
            <a:r>
              <a:rPr lang="en-US" sz="3300" b="1" dirty="0" smtClean="0"/>
              <a:t>Lee surrendered </a:t>
            </a:r>
            <a:r>
              <a:rPr lang="en-US" sz="3300" b="1" dirty="0"/>
              <a:t>at Appomattox</a:t>
            </a:r>
            <a:r>
              <a:rPr lang="en-US" sz="3300" dirty="0"/>
              <a:t>, Virginia on April 9, 1865.</a:t>
            </a:r>
            <a:r>
              <a:rPr lang="en-US" sz="3300" dirty="0" smtClean="0"/>
              <a:t> </a:t>
            </a:r>
          </a:p>
        </p:txBody>
      </p:sp>
    </p:spTree>
    <p:extLst>
      <p:ext uri="{BB962C8B-B14F-4D97-AF65-F5344CB8AC3E}">
        <p14:creationId xmlns:p14="http://schemas.microsoft.com/office/powerpoint/2010/main" val="10129842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 Civil War</a:t>
            </a:r>
            <a:endParaRPr lang="en-US" dirty="0"/>
          </a:p>
        </p:txBody>
      </p:sp>
      <p:sp>
        <p:nvSpPr>
          <p:cNvPr id="3" name="Content Placeholder 2"/>
          <p:cNvSpPr>
            <a:spLocks noGrp="1"/>
          </p:cNvSpPr>
          <p:nvPr>
            <p:ph idx="1"/>
          </p:nvPr>
        </p:nvSpPr>
        <p:spPr>
          <a:xfrm>
            <a:off x="0" y="1226920"/>
            <a:ext cx="8054787" cy="2663581"/>
          </a:xfrm>
        </p:spPr>
        <p:txBody>
          <a:bodyPr>
            <a:normAutofit/>
          </a:bodyPr>
          <a:lstStyle/>
          <a:p>
            <a:r>
              <a:rPr lang="en-US" sz="2200" dirty="0" smtClean="0"/>
              <a:t>Deaths: Union  ~360,000 Confederacy  ~260,000 dead</a:t>
            </a:r>
          </a:p>
          <a:p>
            <a:r>
              <a:rPr lang="en-US" sz="2200" dirty="0" smtClean="0"/>
              <a:t>Wounded: Union  ~275,000  Confederacy </a:t>
            </a:r>
            <a:r>
              <a:rPr lang="en-US" sz="2200" dirty="0"/>
              <a:t> </a:t>
            </a:r>
            <a:r>
              <a:rPr lang="en-US" sz="2200" dirty="0" smtClean="0"/>
              <a:t>~225,000</a:t>
            </a:r>
          </a:p>
          <a:p>
            <a:r>
              <a:rPr lang="en-US" sz="2200" dirty="0" smtClean="0"/>
              <a:t>Billions of dollars spent by both sides</a:t>
            </a:r>
          </a:p>
          <a:p>
            <a:r>
              <a:rPr lang="en-US" sz="2200" dirty="0" smtClean="0"/>
              <a:t>Inflation – worse in the south than the north</a:t>
            </a:r>
            <a:endParaRPr lang="en-US" sz="2200" dirty="0"/>
          </a:p>
        </p:txBody>
      </p:sp>
      <p:pic>
        <p:nvPicPr>
          <p:cNvPr id="5" name="Picture 4" descr="304690_la_15_03"/>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0" y="3451225"/>
            <a:ext cx="7239000" cy="340677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3806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Political/Economic Outcomes</a:t>
            </a:r>
            <a:endParaRPr lang="en-US" dirty="0"/>
          </a:p>
        </p:txBody>
      </p:sp>
      <p:sp>
        <p:nvSpPr>
          <p:cNvPr id="3" name="Content Placeholder 2"/>
          <p:cNvSpPr>
            <a:spLocks noGrp="1"/>
          </p:cNvSpPr>
          <p:nvPr>
            <p:ph idx="1"/>
          </p:nvPr>
        </p:nvSpPr>
        <p:spPr>
          <a:xfrm>
            <a:off x="0" y="1981200"/>
            <a:ext cx="9144000" cy="4691158"/>
          </a:xfrm>
        </p:spPr>
        <p:txBody>
          <a:bodyPr>
            <a:normAutofit/>
          </a:bodyPr>
          <a:lstStyle/>
          <a:p>
            <a:r>
              <a:rPr lang="en-US" sz="3000" dirty="0" smtClean="0"/>
              <a:t>Threat of secession is over</a:t>
            </a:r>
          </a:p>
          <a:p>
            <a:r>
              <a:rPr lang="en-US" sz="3000" b="1" dirty="0" smtClean="0"/>
              <a:t>Increased power of the federal government</a:t>
            </a:r>
          </a:p>
          <a:p>
            <a:r>
              <a:rPr lang="en-US" sz="3000" dirty="0" smtClean="0"/>
              <a:t>New paper currency used</a:t>
            </a:r>
          </a:p>
          <a:p>
            <a:r>
              <a:rPr lang="en-US" sz="3000" b="1" dirty="0" smtClean="0"/>
              <a:t>Federal power shown through conscription and blockades</a:t>
            </a:r>
          </a:p>
          <a:p>
            <a:r>
              <a:rPr lang="en-US" sz="3000" dirty="0" smtClean="0"/>
              <a:t>Southern economy destroyed</a:t>
            </a:r>
          </a:p>
          <a:p>
            <a:r>
              <a:rPr lang="en-US" sz="3000" dirty="0" smtClean="0"/>
              <a:t>13th, 14</a:t>
            </a:r>
            <a:r>
              <a:rPr lang="en-US" sz="3000" baseline="30000" dirty="0" smtClean="0"/>
              <a:t>th</a:t>
            </a:r>
            <a:r>
              <a:rPr lang="en-US" sz="3000" dirty="0" smtClean="0"/>
              <a:t>, and 15 </a:t>
            </a:r>
            <a:r>
              <a:rPr lang="en-US" sz="3000" b="1" dirty="0" smtClean="0"/>
              <a:t>amendments </a:t>
            </a:r>
            <a:endParaRPr lang="en-US" sz="3000" b="1" dirty="0"/>
          </a:p>
        </p:txBody>
      </p:sp>
    </p:spTree>
    <p:extLst>
      <p:ext uri="{BB962C8B-B14F-4D97-AF65-F5344CB8AC3E}">
        <p14:creationId xmlns:p14="http://schemas.microsoft.com/office/powerpoint/2010/main" val="17427272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Rebuilding</a:t>
            </a:r>
            <a:endParaRPr lang="en-US"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1243721"/>
            <a:ext cx="4495800" cy="4488752"/>
          </a:xfrm>
        </p:spPr>
      </p:pic>
      <p:sp>
        <p:nvSpPr>
          <p:cNvPr id="3" name="Content Placeholder 2"/>
          <p:cNvSpPr>
            <a:spLocks noGrp="1"/>
          </p:cNvSpPr>
          <p:nvPr>
            <p:ph sz="half" idx="2"/>
          </p:nvPr>
        </p:nvSpPr>
        <p:spPr>
          <a:xfrm>
            <a:off x="4743812" y="1985963"/>
            <a:ext cx="4400188" cy="4140200"/>
          </a:xfrm>
        </p:spPr>
        <p:txBody>
          <a:bodyPr>
            <a:normAutofit/>
          </a:bodyPr>
          <a:lstStyle/>
          <a:p>
            <a:pPr marL="0" indent="0">
              <a:buNone/>
            </a:pPr>
            <a:r>
              <a:rPr lang="en-US" sz="3000" dirty="0"/>
              <a:t>After the surrender, the difficult task of rebuilding and reunifying the country began</a:t>
            </a:r>
            <a:r>
              <a:rPr lang="en-US" sz="3000" dirty="0" smtClean="0"/>
              <a:t>.</a:t>
            </a:r>
          </a:p>
          <a:p>
            <a:pPr marL="0" indent="0">
              <a:buNone/>
            </a:pPr>
            <a:r>
              <a:rPr lang="en-US" sz="3000" dirty="0" smtClean="0"/>
              <a:t>AKA </a:t>
            </a:r>
            <a:r>
              <a:rPr lang="en-US" sz="3000" b="1" dirty="0" smtClean="0"/>
              <a:t>Reconstruction</a:t>
            </a:r>
            <a:r>
              <a:rPr lang="en-US" sz="3000" dirty="0" smtClean="0"/>
              <a:t> (Unit 7)</a:t>
            </a:r>
            <a:endParaRPr lang="en-US" sz="3000" dirty="0"/>
          </a:p>
        </p:txBody>
      </p:sp>
      <p:sp>
        <p:nvSpPr>
          <p:cNvPr id="5" name="TextBox 4"/>
          <p:cNvSpPr txBox="1"/>
          <p:nvPr/>
        </p:nvSpPr>
        <p:spPr>
          <a:xfrm>
            <a:off x="7295417" y="6642556"/>
            <a:ext cx="1848583" cy="215444"/>
          </a:xfrm>
          <a:prstGeom prst="rect">
            <a:avLst/>
          </a:prstGeom>
          <a:noFill/>
        </p:spPr>
        <p:txBody>
          <a:bodyPr wrap="none" rtlCol="0">
            <a:spAutoFit/>
          </a:bodyPr>
          <a:lstStyle/>
          <a:p>
            <a:r>
              <a:rPr lang="en-US" sz="800" dirty="0" smtClean="0"/>
              <a:t>Image courtesy of the National Archives</a:t>
            </a:r>
            <a:endParaRPr lang="en-US" sz="800" dirty="0"/>
          </a:p>
        </p:txBody>
      </p:sp>
    </p:spTree>
    <p:extLst>
      <p:ext uri="{BB962C8B-B14F-4D97-AF65-F5344CB8AC3E}">
        <p14:creationId xmlns:p14="http://schemas.microsoft.com/office/powerpoint/2010/main" val="33332374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5299</TotalTime>
  <Words>1210</Words>
  <Application>Microsoft Macintosh PowerPoint</Application>
  <PresentationFormat>On-screen Show (4:3)</PresentationFormat>
  <Paragraphs>148</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Advantage</vt:lpstr>
      <vt:lpstr>Get out your NCFE review</vt:lpstr>
      <vt:lpstr>1864-1865: Bringing the War to an End</vt:lpstr>
      <vt:lpstr>Election of 1864</vt:lpstr>
      <vt:lpstr>Election of 1864</vt:lpstr>
      <vt:lpstr>Election of 1864</vt:lpstr>
      <vt:lpstr>Confederate Surrender</vt:lpstr>
      <vt:lpstr>Results of the Civil War</vt:lpstr>
      <vt:lpstr>Political/Economic Outcomes</vt:lpstr>
      <vt:lpstr>Rebuilding</vt:lpstr>
      <vt:lpstr>Reconstruction (1865-1877)</vt:lpstr>
      <vt:lpstr>Reconstruction</vt:lpstr>
      <vt:lpstr>Reconstruction: Historical Context</vt:lpstr>
      <vt:lpstr>Reconstruction: Historical Context</vt:lpstr>
      <vt:lpstr>Reconstruction Plans</vt:lpstr>
      <vt:lpstr>Carpetbaggers &amp; Scalawags</vt:lpstr>
      <vt:lpstr>Civil War Amendments</vt:lpstr>
      <vt:lpstr>Reconstruction Era Amendments</vt:lpstr>
      <vt:lpstr>Causes and Effects for amendment activity</vt:lpstr>
      <vt:lpstr>Reconstruction Era Amendments</vt:lpstr>
      <vt:lpstr>Reconstruction Era Amendments</vt:lpstr>
      <vt:lpstr>13th documentary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Get out your Do Now  2. Get out your NCFE review</dc:title>
  <dc:creator>Julia Maurer</dc:creator>
  <cp:lastModifiedBy>Julia Maurer</cp:lastModifiedBy>
  <cp:revision>58</cp:revision>
  <dcterms:created xsi:type="dcterms:W3CDTF">2017-05-18T15:27:10Z</dcterms:created>
  <dcterms:modified xsi:type="dcterms:W3CDTF">2020-01-15T01:13:01Z</dcterms:modified>
</cp:coreProperties>
</file>