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7" r:id="rId4"/>
    <p:sldId id="268" r:id="rId5"/>
    <p:sldId id="269" r:id="rId6"/>
    <p:sldId id="270" r:id="rId7"/>
    <p:sldId id="263" r:id="rId8"/>
    <p:sldId id="265" r:id="rId9"/>
    <p:sldId id="264" r:id="rId10"/>
    <p:sldId id="266"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3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E69CBE-10EC-324A-B2ED-8200CD3FD354}" type="datetimeFigureOut">
              <a:rPr lang="en-US" smtClean="0"/>
              <a:t>11/5/19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86958A-BC55-6340-B32E-7344F84E6CCC}" type="slidenum">
              <a:rPr lang="en-US" smtClean="0"/>
              <a:t>‹#›</a:t>
            </a:fld>
            <a:endParaRPr lang="en-US"/>
          </a:p>
        </p:txBody>
      </p:sp>
    </p:spTree>
    <p:extLst>
      <p:ext uri="{BB962C8B-B14F-4D97-AF65-F5344CB8AC3E}">
        <p14:creationId xmlns:p14="http://schemas.microsoft.com/office/powerpoint/2010/main" val="12956556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Duties:</a:t>
            </a:r>
            <a:r>
              <a:rPr lang="en-US" baseline="0" dirty="0" smtClean="0"/>
              <a:t> Commander in Chief, require opinions of other departments, power to give our pardons</a:t>
            </a:r>
          </a:p>
          <a:p>
            <a:endParaRPr lang="en-US" baseline="0" dirty="0" smtClean="0"/>
          </a:p>
          <a:p>
            <a:r>
              <a:rPr lang="en-US" baseline="0" dirty="0" smtClean="0"/>
              <a:t>Continue to next slide</a:t>
            </a:r>
            <a:endParaRPr lang="en-US" dirty="0"/>
          </a:p>
        </p:txBody>
      </p:sp>
      <p:sp>
        <p:nvSpPr>
          <p:cNvPr id="4" name="Slide Number Placeholder 3"/>
          <p:cNvSpPr>
            <a:spLocks noGrp="1"/>
          </p:cNvSpPr>
          <p:nvPr>
            <p:ph type="sldNum" sz="quarter" idx="10"/>
          </p:nvPr>
        </p:nvSpPr>
        <p:spPr/>
        <p:txBody>
          <a:bodyPr/>
          <a:lstStyle/>
          <a:p>
            <a:fld id="{B686958A-BC55-6340-B32E-7344F84E6CCC}" type="slidenum">
              <a:rPr lang="en-US" smtClean="0"/>
              <a:t>4</a:t>
            </a:fld>
            <a:endParaRPr lang="en-US"/>
          </a:p>
        </p:txBody>
      </p:sp>
    </p:spTree>
    <p:extLst>
      <p:ext uri="{BB962C8B-B14F-4D97-AF65-F5344CB8AC3E}">
        <p14:creationId xmlns:p14="http://schemas.microsoft.com/office/powerpoint/2010/main" val="1928378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Duties: Treaties (with</a:t>
            </a:r>
            <a:r>
              <a:rPr lang="en-US" baseline="0" dirty="0" smtClean="0"/>
              <a:t> senates consent), Appoint ambassadors/judges to supreme court, etc.</a:t>
            </a:r>
            <a:endParaRPr lang="en-US" dirty="0"/>
          </a:p>
        </p:txBody>
      </p:sp>
      <p:sp>
        <p:nvSpPr>
          <p:cNvPr id="4" name="Slide Number Placeholder 3"/>
          <p:cNvSpPr>
            <a:spLocks noGrp="1"/>
          </p:cNvSpPr>
          <p:nvPr>
            <p:ph type="sldNum" sz="quarter" idx="10"/>
          </p:nvPr>
        </p:nvSpPr>
        <p:spPr/>
        <p:txBody>
          <a:bodyPr/>
          <a:lstStyle/>
          <a:p>
            <a:fld id="{B686958A-BC55-6340-B32E-7344F84E6CCC}" type="slidenum">
              <a:rPr lang="en-US" smtClean="0"/>
              <a:t>5</a:t>
            </a:fld>
            <a:endParaRPr lang="en-US"/>
          </a:p>
        </p:txBody>
      </p:sp>
    </p:spTree>
    <p:extLst>
      <p:ext uri="{BB962C8B-B14F-4D97-AF65-F5344CB8AC3E}">
        <p14:creationId xmlns:p14="http://schemas.microsoft.com/office/powerpoint/2010/main" val="2223246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An earlier event or action</a:t>
            </a:r>
            <a:r>
              <a:rPr lang="en-US" baseline="0" dirty="0" smtClean="0"/>
              <a:t> that is regarded as an example or guide to be considered in subsequent similar circumstances</a:t>
            </a:r>
          </a:p>
          <a:p>
            <a:pPr marL="171450" indent="-171450">
              <a:buFont typeface="Arial"/>
              <a:buChar char="•"/>
            </a:pPr>
            <a:r>
              <a:rPr lang="en-US" baseline="0" dirty="0" smtClean="0"/>
              <a:t>Something done or said that may serve as an example or rule to authorize or justify a subsequent act of the same kind</a:t>
            </a:r>
          </a:p>
          <a:p>
            <a:pPr marL="171450" indent="-171450">
              <a:buFont typeface="Arial"/>
              <a:buChar char="•"/>
            </a:pPr>
            <a:r>
              <a:rPr lang="en-US" baseline="0" dirty="0" smtClean="0"/>
              <a:t>Synonyms: model, exemplar, example, pattern</a:t>
            </a:r>
          </a:p>
          <a:p>
            <a:pPr marL="171450" indent="-171450">
              <a:buFont typeface="Arial"/>
              <a:buChar char="•"/>
            </a:pPr>
            <a:endParaRPr lang="en-US" baseline="0"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B686958A-BC55-6340-B32E-7344F84E6CCC}" type="slidenum">
              <a:rPr lang="en-US" smtClean="0"/>
              <a:t>7</a:t>
            </a:fld>
            <a:endParaRPr lang="en-US"/>
          </a:p>
        </p:txBody>
      </p:sp>
    </p:spTree>
    <p:extLst>
      <p:ext uri="{BB962C8B-B14F-4D97-AF65-F5344CB8AC3E}">
        <p14:creationId xmlns:p14="http://schemas.microsoft.com/office/powerpoint/2010/main" val="198399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11/5/19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istory.com/topics/us-presidents/george-washingtons-precedents-video"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3999"/>
            <a:ext cx="6498158" cy="2233333"/>
          </a:xfrm>
        </p:spPr>
        <p:txBody>
          <a:bodyPr/>
          <a:lstStyle/>
          <a:p>
            <a:r>
              <a:rPr lang="en-US" sz="4400" b="1" dirty="0" smtClean="0"/>
              <a:t>1. Get out your Do Now</a:t>
            </a:r>
            <a:br>
              <a:rPr lang="en-US" sz="4400" b="1" dirty="0" smtClean="0"/>
            </a:br>
            <a:endParaRPr lang="en-US" sz="4400" b="1" dirty="0"/>
          </a:p>
        </p:txBody>
      </p:sp>
      <p:sp>
        <p:nvSpPr>
          <p:cNvPr id="3" name="Subtitle 2"/>
          <p:cNvSpPr>
            <a:spLocks noGrp="1"/>
          </p:cNvSpPr>
          <p:nvPr>
            <p:ph type="subTitle" idx="1"/>
          </p:nvPr>
        </p:nvSpPr>
        <p:spPr>
          <a:xfrm>
            <a:off x="1322921" y="3757332"/>
            <a:ext cx="6498159" cy="916641"/>
          </a:xfrm>
        </p:spPr>
        <p:txBody>
          <a:bodyPr>
            <a:normAutofit/>
          </a:bodyPr>
          <a:lstStyle/>
          <a:p>
            <a:r>
              <a:rPr lang="en-US" dirty="0" smtClean="0"/>
              <a:t>Unit 4 Day 1</a:t>
            </a:r>
            <a:endParaRPr lang="en-US" dirty="0" smtClean="0"/>
          </a:p>
        </p:txBody>
      </p:sp>
    </p:spTree>
    <p:extLst>
      <p:ext uri="{BB962C8B-B14F-4D97-AF65-F5344CB8AC3E}">
        <p14:creationId xmlns:p14="http://schemas.microsoft.com/office/powerpoint/2010/main" val="21748662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6"/>
            <a:ext cx="9144000" cy="1336956"/>
          </a:xfrm>
        </p:spPr>
        <p:txBody>
          <a:bodyPr/>
          <a:lstStyle/>
          <a:p>
            <a:r>
              <a:rPr lang="en-US" b="1" dirty="0" smtClean="0">
                <a:solidFill>
                  <a:schemeClr val="accent3"/>
                </a:solidFill>
              </a:rPr>
              <a:t>Time to apply your understanding</a:t>
            </a:r>
            <a:endParaRPr lang="en-US" b="1" dirty="0">
              <a:solidFill>
                <a:schemeClr val="accent3"/>
              </a:solidFill>
            </a:endParaRPr>
          </a:p>
        </p:txBody>
      </p:sp>
      <p:sp>
        <p:nvSpPr>
          <p:cNvPr id="3" name="Content Placeholder 2"/>
          <p:cNvSpPr>
            <a:spLocks noGrp="1"/>
          </p:cNvSpPr>
          <p:nvPr>
            <p:ph idx="1"/>
          </p:nvPr>
        </p:nvSpPr>
        <p:spPr>
          <a:xfrm>
            <a:off x="204082" y="1600201"/>
            <a:ext cx="8707491" cy="5009182"/>
          </a:xfrm>
        </p:spPr>
        <p:txBody>
          <a:bodyPr>
            <a:noAutofit/>
          </a:bodyPr>
          <a:lstStyle/>
          <a:p>
            <a:r>
              <a:rPr lang="en-US" sz="2800" dirty="0" smtClean="0"/>
              <a:t>George Washington’s Precedents Writing Assignment </a:t>
            </a:r>
            <a:r>
              <a:rPr lang="en-US" sz="2800" dirty="0" smtClean="0"/>
              <a:t>–</a:t>
            </a:r>
            <a:r>
              <a:rPr lang="en-US" sz="2800" b="1" dirty="0" smtClean="0"/>
              <a:t>major</a:t>
            </a:r>
            <a:r>
              <a:rPr lang="en-US" sz="2800" dirty="0" smtClean="0"/>
              <a:t> </a:t>
            </a:r>
            <a:r>
              <a:rPr lang="en-US" sz="2800" dirty="0" smtClean="0"/>
              <a:t>assessment </a:t>
            </a:r>
            <a:r>
              <a:rPr lang="en-US" sz="2800" dirty="0" smtClean="0"/>
              <a:t>grade</a:t>
            </a:r>
          </a:p>
          <a:p>
            <a:r>
              <a:rPr lang="en-US" sz="2800" dirty="0" smtClean="0"/>
              <a:t>Directions</a:t>
            </a:r>
            <a:endParaRPr lang="en-US" sz="2800" dirty="0" smtClean="0"/>
          </a:p>
          <a:p>
            <a:r>
              <a:rPr lang="en-US" sz="2800" dirty="0" smtClean="0"/>
              <a:t>Suggested format</a:t>
            </a:r>
          </a:p>
          <a:p>
            <a:r>
              <a:rPr lang="en-US" sz="2800" dirty="0" smtClean="0"/>
              <a:t>Rubric</a:t>
            </a:r>
          </a:p>
          <a:p>
            <a:r>
              <a:rPr lang="en-US" sz="2800" dirty="0" smtClean="0"/>
              <a:t>Due </a:t>
            </a:r>
            <a:r>
              <a:rPr lang="en-US" sz="2800" b="1" dirty="0" smtClean="0"/>
              <a:t>Monday</a:t>
            </a:r>
            <a:r>
              <a:rPr lang="en-US" sz="2800" dirty="0" smtClean="0"/>
              <a:t>– needs to be legible or typed</a:t>
            </a:r>
          </a:p>
          <a:p>
            <a:r>
              <a:rPr lang="en-US" sz="2800" dirty="0" smtClean="0"/>
              <a:t>Start working on this </a:t>
            </a:r>
            <a:r>
              <a:rPr lang="en-US" sz="2800" b="1" dirty="0" smtClean="0"/>
              <a:t>now – DUE TOMORROW</a:t>
            </a:r>
            <a:endParaRPr lang="en-US" sz="2800" b="1" i="1" dirty="0">
              <a:solidFill>
                <a:srgbClr val="B50B1B"/>
              </a:solidFill>
            </a:endParaRPr>
          </a:p>
        </p:txBody>
      </p:sp>
    </p:spTree>
    <p:extLst>
      <p:ext uri="{BB962C8B-B14F-4D97-AF65-F5344CB8AC3E}">
        <p14:creationId xmlns:p14="http://schemas.microsoft.com/office/powerpoint/2010/main" val="21993036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Autofit/>
          </a:bodyPr>
          <a:lstStyle/>
          <a:p>
            <a:r>
              <a:rPr lang="en-US" sz="3300" dirty="0" smtClean="0"/>
              <a:t>Complete tasks from class today – all information is on the class website. </a:t>
            </a:r>
            <a:r>
              <a:rPr lang="en-US" sz="3300" smtClean="0"/>
              <a:t>(anderson2019.weebly.com)</a:t>
            </a:r>
          </a:p>
          <a:p>
            <a:r>
              <a:rPr lang="en-US" sz="3300" dirty="0" smtClean="0"/>
              <a:t>Work </a:t>
            </a:r>
            <a:r>
              <a:rPr lang="en-US" sz="3300" dirty="0" smtClean="0"/>
              <a:t>on the precedents writing assignment – remember this is </a:t>
            </a:r>
            <a:r>
              <a:rPr lang="en-US" sz="3300" dirty="0" smtClean="0"/>
              <a:t>a major </a:t>
            </a:r>
            <a:r>
              <a:rPr lang="en-US" sz="3300" dirty="0" smtClean="0"/>
              <a:t>assessment </a:t>
            </a:r>
            <a:r>
              <a:rPr lang="en-US" sz="3300" dirty="0" smtClean="0"/>
              <a:t>grade</a:t>
            </a:r>
            <a:endParaRPr lang="en-US" sz="3300" dirty="0" smtClean="0"/>
          </a:p>
        </p:txBody>
      </p:sp>
    </p:spTree>
    <p:extLst>
      <p:ext uri="{BB962C8B-B14F-4D97-AF65-F5344CB8AC3E}">
        <p14:creationId xmlns:p14="http://schemas.microsoft.com/office/powerpoint/2010/main" val="13315403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43291"/>
          </a:xfrm>
        </p:spPr>
        <p:txBody>
          <a:bodyPr/>
          <a:lstStyle/>
          <a:p>
            <a:r>
              <a:rPr lang="en-US" sz="5000" b="1" dirty="0" smtClean="0"/>
              <a:t>CNN 10</a:t>
            </a:r>
            <a:endParaRPr lang="en-US" sz="5000" b="1" dirty="0"/>
          </a:p>
        </p:txBody>
      </p:sp>
      <p:sp>
        <p:nvSpPr>
          <p:cNvPr id="3" name="Content Placeholder 2"/>
          <p:cNvSpPr>
            <a:spLocks noGrp="1"/>
          </p:cNvSpPr>
          <p:nvPr>
            <p:ph idx="1"/>
          </p:nvPr>
        </p:nvSpPr>
        <p:spPr>
          <a:xfrm>
            <a:off x="0" y="1050866"/>
            <a:ext cx="9143999" cy="5807133"/>
          </a:xfrm>
        </p:spPr>
        <p:txBody>
          <a:bodyPr>
            <a:normAutofit/>
          </a:bodyPr>
          <a:lstStyle/>
          <a:p>
            <a:pPr algn="ctr"/>
            <a:endParaRPr lang="en-US" sz="3700" dirty="0" smtClean="0">
              <a:solidFill>
                <a:schemeClr val="accent3"/>
              </a:solidFill>
            </a:endParaRPr>
          </a:p>
        </p:txBody>
      </p:sp>
    </p:spTree>
    <p:extLst>
      <p:ext uri="{BB962C8B-B14F-4D97-AF65-F5344CB8AC3E}">
        <p14:creationId xmlns:p14="http://schemas.microsoft.com/office/powerpoint/2010/main" val="15670579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18454"/>
          </a:xfrm>
        </p:spPr>
        <p:txBody>
          <a:bodyPr/>
          <a:lstStyle/>
          <a:p>
            <a:r>
              <a:rPr lang="en-US" sz="5000" b="1" dirty="0" smtClean="0">
                <a:solidFill>
                  <a:schemeClr val="accent2"/>
                </a:solidFill>
              </a:rPr>
              <a:t>T-Chart</a:t>
            </a:r>
            <a:endParaRPr lang="en-US" sz="5000" b="1" dirty="0">
              <a:solidFill>
                <a:schemeClr val="accent2"/>
              </a:solidFill>
            </a:endParaRPr>
          </a:p>
        </p:txBody>
      </p:sp>
      <p:sp>
        <p:nvSpPr>
          <p:cNvPr id="3" name="Content Placeholder 2"/>
          <p:cNvSpPr>
            <a:spLocks noGrp="1"/>
          </p:cNvSpPr>
          <p:nvPr>
            <p:ph idx="1"/>
          </p:nvPr>
        </p:nvSpPr>
        <p:spPr/>
        <p:txBody>
          <a:bodyPr>
            <a:normAutofit/>
          </a:bodyPr>
          <a:lstStyle/>
          <a:p>
            <a:r>
              <a:rPr lang="en-US" sz="3000" dirty="0" smtClean="0"/>
              <a:t>Draw a T chart in your notes</a:t>
            </a:r>
          </a:p>
          <a:p>
            <a:r>
              <a:rPr lang="en-US" sz="3000" dirty="0" smtClean="0"/>
              <a:t>On the left side write down all the duties that the president has based on your knowledge, experiences, and understandings.</a:t>
            </a:r>
          </a:p>
          <a:p>
            <a:pPr lvl="1"/>
            <a:r>
              <a:rPr lang="en-US" sz="3000" dirty="0" smtClean="0"/>
              <a:t>This is an independent writing activity</a:t>
            </a:r>
          </a:p>
          <a:p>
            <a:r>
              <a:rPr lang="en-US" sz="3000" dirty="0" smtClean="0"/>
              <a:t>You have 3 minutes – GO!</a:t>
            </a:r>
            <a:endParaRPr lang="en-US" sz="3000" dirty="0"/>
          </a:p>
        </p:txBody>
      </p:sp>
    </p:spTree>
    <p:extLst>
      <p:ext uri="{BB962C8B-B14F-4D97-AF65-F5344CB8AC3E}">
        <p14:creationId xmlns:p14="http://schemas.microsoft.com/office/powerpoint/2010/main" val="10411834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6"/>
            <a:ext cx="9144000" cy="1018454"/>
          </a:xfrm>
        </p:spPr>
        <p:txBody>
          <a:bodyPr>
            <a:normAutofit fontScale="90000"/>
          </a:bodyPr>
          <a:lstStyle/>
          <a:p>
            <a:r>
              <a:rPr lang="en-US" sz="3300" b="1" dirty="0" smtClean="0">
                <a:solidFill>
                  <a:schemeClr val="accent2"/>
                </a:solidFill>
              </a:rPr>
              <a:t>Now use Article II Section 2 to write down the presidents duties</a:t>
            </a:r>
            <a:endParaRPr lang="en-US" sz="3300" b="1" dirty="0">
              <a:solidFill>
                <a:schemeClr val="accent2"/>
              </a:solidFill>
            </a:endParaRPr>
          </a:p>
        </p:txBody>
      </p:sp>
      <p:sp>
        <p:nvSpPr>
          <p:cNvPr id="3" name="Content Placeholder 2"/>
          <p:cNvSpPr>
            <a:spLocks noGrp="1"/>
          </p:cNvSpPr>
          <p:nvPr>
            <p:ph idx="1"/>
          </p:nvPr>
        </p:nvSpPr>
        <p:spPr>
          <a:xfrm>
            <a:off x="0" y="1317694"/>
            <a:ext cx="9143999" cy="5540306"/>
          </a:xfrm>
        </p:spPr>
        <p:txBody>
          <a:bodyPr>
            <a:noAutofit/>
          </a:bodyPr>
          <a:lstStyle/>
          <a:p>
            <a:pPr marL="0" indent="0" algn="ctr">
              <a:buNone/>
            </a:pPr>
            <a:r>
              <a:rPr lang="en-US" sz="2700" dirty="0" smtClean="0">
                <a:solidFill>
                  <a:schemeClr val="tx1"/>
                </a:solidFill>
              </a:rPr>
              <a:t>The president shall be Commander in Chief of the Army and Navy of the United States, and of the Militia of the several States, when called into the actual Service of the United States; he may require the Opinion, in writing,, of the principal Officer in each of the executive Departments, upon any subject relating to the Duties of their respective Offices, and he shall have Power to Grand Reprieves and Pardons for Offenses against the United States, except in Cases of Impeachment.</a:t>
            </a:r>
            <a:endParaRPr lang="en-US" sz="2700" dirty="0">
              <a:solidFill>
                <a:schemeClr val="tx1"/>
              </a:solidFill>
            </a:endParaRPr>
          </a:p>
        </p:txBody>
      </p:sp>
    </p:spTree>
    <p:extLst>
      <p:ext uri="{BB962C8B-B14F-4D97-AF65-F5344CB8AC3E}">
        <p14:creationId xmlns:p14="http://schemas.microsoft.com/office/powerpoint/2010/main" val="10835953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3999" cy="6858000"/>
          </a:xfrm>
        </p:spPr>
        <p:txBody>
          <a:bodyPr>
            <a:noAutofit/>
          </a:bodyPr>
          <a:lstStyle/>
          <a:p>
            <a:pPr marL="0" indent="0" algn="ctr">
              <a:buNone/>
            </a:pPr>
            <a:r>
              <a:rPr lang="en-US" sz="2700" dirty="0" smtClean="0">
                <a:solidFill>
                  <a:schemeClr val="tx1"/>
                </a:solidFill>
              </a:rPr>
              <a:t>He shall have Power, by and with the Advice and Consent of the Senate, to make Treaties, provided two thirds of the Senators present concur; and he shall nominate and by and with the Advice and Consent of Senate, shall appoint Ambassadors, other public Ministers and Consuls, Judges of the supreme Court, and all other Officers of the United States, whose Appointments are not herein otherwise provided for, and which shall be established by Law: but the Congress may by Law vest the Appointment of such inferior Officers, as they think proper, in the President alone, in the Courts of Law, or in the Heads of Departments.</a:t>
            </a:r>
            <a:endParaRPr lang="en-US" sz="2700" dirty="0">
              <a:solidFill>
                <a:schemeClr val="tx1"/>
              </a:solidFill>
            </a:endParaRPr>
          </a:p>
        </p:txBody>
      </p:sp>
    </p:spTree>
    <p:extLst>
      <p:ext uri="{BB962C8B-B14F-4D97-AF65-F5344CB8AC3E}">
        <p14:creationId xmlns:p14="http://schemas.microsoft.com/office/powerpoint/2010/main" val="19630584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3999" cy="2285999"/>
          </a:xfrm>
        </p:spPr>
        <p:txBody>
          <a:bodyPr>
            <a:noAutofit/>
          </a:bodyPr>
          <a:lstStyle/>
          <a:p>
            <a:pPr marL="0" indent="0">
              <a:buNone/>
            </a:pPr>
            <a:r>
              <a:rPr lang="en-US" sz="3100" dirty="0" smtClean="0">
                <a:solidFill>
                  <a:schemeClr val="tx1"/>
                </a:solidFill>
              </a:rPr>
              <a:t>The President shall have Power to fill up all Vacancies that may happen during the Recess of the Senate, by granting Commissions which shall expire at the End of their next Session.</a:t>
            </a:r>
            <a:endParaRPr lang="en-US" sz="3100" dirty="0">
              <a:solidFill>
                <a:schemeClr val="tx1"/>
              </a:solidFill>
            </a:endParaRPr>
          </a:p>
        </p:txBody>
      </p:sp>
      <p:sp>
        <p:nvSpPr>
          <p:cNvPr id="2" name="TextBox 1"/>
          <p:cNvSpPr txBox="1"/>
          <p:nvPr/>
        </p:nvSpPr>
        <p:spPr>
          <a:xfrm>
            <a:off x="620889" y="2850444"/>
            <a:ext cx="7332388" cy="2862322"/>
          </a:xfrm>
          <a:prstGeom prst="rect">
            <a:avLst/>
          </a:prstGeom>
          <a:noFill/>
        </p:spPr>
        <p:txBody>
          <a:bodyPr wrap="square" rtlCol="0">
            <a:spAutoFit/>
          </a:bodyPr>
          <a:lstStyle/>
          <a:p>
            <a:pPr algn="ctr"/>
            <a:r>
              <a:rPr lang="en-US" sz="4500" b="1" dirty="0" smtClean="0">
                <a:solidFill>
                  <a:srgbClr val="604A7B"/>
                </a:solidFill>
              </a:rPr>
              <a:t>What duties did you write down? </a:t>
            </a:r>
          </a:p>
          <a:p>
            <a:pPr algn="ctr"/>
            <a:r>
              <a:rPr lang="en-US" sz="4500" b="1" dirty="0" smtClean="0">
                <a:solidFill>
                  <a:srgbClr val="604A7B"/>
                </a:solidFill>
              </a:rPr>
              <a:t>Were they different? </a:t>
            </a:r>
          </a:p>
          <a:p>
            <a:pPr algn="ctr"/>
            <a:r>
              <a:rPr lang="en-US" sz="4500" b="1" dirty="0" smtClean="0">
                <a:solidFill>
                  <a:srgbClr val="604A7B"/>
                </a:solidFill>
              </a:rPr>
              <a:t>Were you right on it?</a:t>
            </a:r>
            <a:endParaRPr lang="en-US" sz="4500" b="1" dirty="0">
              <a:solidFill>
                <a:srgbClr val="604A7B"/>
              </a:solidFill>
            </a:endParaRPr>
          </a:p>
        </p:txBody>
      </p:sp>
    </p:spTree>
    <p:extLst>
      <p:ext uri="{BB962C8B-B14F-4D97-AF65-F5344CB8AC3E}">
        <p14:creationId xmlns:p14="http://schemas.microsoft.com/office/powerpoint/2010/main" val="2350851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smtClean="0">
                <a:solidFill>
                  <a:schemeClr val="bg2">
                    <a:lumMod val="50000"/>
                  </a:schemeClr>
                </a:solidFill>
              </a:rPr>
              <a:t>Precedent</a:t>
            </a:r>
            <a:endParaRPr lang="en-US" sz="4400" b="1" dirty="0">
              <a:solidFill>
                <a:schemeClr val="bg2">
                  <a:lumMod val="50000"/>
                </a:schemeClr>
              </a:solidFill>
            </a:endParaRPr>
          </a:p>
        </p:txBody>
      </p:sp>
      <p:sp>
        <p:nvSpPr>
          <p:cNvPr id="4" name="TextBox 3"/>
          <p:cNvSpPr txBox="1"/>
          <p:nvPr/>
        </p:nvSpPr>
        <p:spPr>
          <a:xfrm>
            <a:off x="889000" y="5835630"/>
            <a:ext cx="7470089" cy="523220"/>
          </a:xfrm>
          <a:prstGeom prst="rect">
            <a:avLst/>
          </a:prstGeom>
          <a:noFill/>
        </p:spPr>
        <p:txBody>
          <a:bodyPr wrap="none" rtlCol="0">
            <a:spAutoFit/>
          </a:bodyPr>
          <a:lstStyle/>
          <a:p>
            <a:pPr algn="ctr"/>
            <a:r>
              <a:rPr lang="en-US" sz="2800" b="1" dirty="0" smtClean="0">
                <a:solidFill>
                  <a:schemeClr val="accent3"/>
                </a:solidFill>
              </a:rPr>
              <a:t>Do you have precedents in your own lives?</a:t>
            </a:r>
            <a:endParaRPr lang="en-US" sz="2800" b="1" dirty="0">
              <a:solidFill>
                <a:schemeClr val="accent3"/>
              </a:solidFill>
            </a:endParaRPr>
          </a:p>
        </p:txBody>
      </p:sp>
      <p:sp>
        <p:nvSpPr>
          <p:cNvPr id="5" name="TextBox 4"/>
          <p:cNvSpPr txBox="1"/>
          <p:nvPr/>
        </p:nvSpPr>
        <p:spPr>
          <a:xfrm>
            <a:off x="0" y="0"/>
            <a:ext cx="9144000" cy="861774"/>
          </a:xfrm>
          <a:prstGeom prst="rect">
            <a:avLst/>
          </a:prstGeom>
          <a:noFill/>
        </p:spPr>
        <p:txBody>
          <a:bodyPr wrap="square" rtlCol="0">
            <a:spAutoFit/>
          </a:bodyPr>
          <a:lstStyle/>
          <a:p>
            <a:pPr algn="ctr"/>
            <a:r>
              <a:rPr lang="en-US" sz="2500" b="1" dirty="0" smtClean="0">
                <a:solidFill>
                  <a:schemeClr val="accent1">
                    <a:lumMod val="75000"/>
                  </a:schemeClr>
                </a:solidFill>
              </a:rPr>
              <a:t>As first president, why would Washington have many precedents?</a:t>
            </a:r>
            <a:endParaRPr lang="en-US" sz="2500" b="1" dirty="0">
              <a:solidFill>
                <a:schemeClr val="accent1">
                  <a:lumMod val="75000"/>
                </a:schemeClr>
              </a:solidFill>
            </a:endParaRPr>
          </a:p>
        </p:txBody>
      </p:sp>
    </p:spTree>
    <p:extLst>
      <p:ext uri="{BB962C8B-B14F-4D97-AF65-F5344CB8AC3E}">
        <p14:creationId xmlns:p14="http://schemas.microsoft.com/office/powerpoint/2010/main" val="19914289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History </a:t>
            </a:r>
            <a:r>
              <a:rPr lang="en-US" sz="2200" dirty="0" smtClean="0"/>
              <a:t>Channel: </a:t>
            </a:r>
            <a:r>
              <a:rPr lang="en-US" sz="2200" u="sng" dirty="0">
                <a:hlinkClick r:id="rId2"/>
              </a:rPr>
              <a:t>https://www.history.com/topics/us-presidents/george-washingtons-precedents-video</a:t>
            </a:r>
            <a:r>
              <a:rPr lang="en-US" sz="2200" u="sng" dirty="0"/>
              <a:t/>
            </a:r>
            <a:br>
              <a:rPr lang="en-US" sz="2200" u="sng" dirty="0"/>
            </a:br>
            <a:endParaRPr lang="en-US" sz="2200" dirty="0"/>
          </a:p>
        </p:txBody>
      </p:sp>
      <p:sp>
        <p:nvSpPr>
          <p:cNvPr id="3" name="Content Placeholder 2"/>
          <p:cNvSpPr>
            <a:spLocks noGrp="1"/>
          </p:cNvSpPr>
          <p:nvPr>
            <p:ph idx="1"/>
          </p:nvPr>
        </p:nvSpPr>
        <p:spPr/>
        <p:txBody>
          <a:bodyPr>
            <a:normAutofit/>
          </a:bodyPr>
          <a:lstStyle/>
          <a:p>
            <a:r>
              <a:rPr lang="en-US" sz="3000" b="1" dirty="0" smtClean="0"/>
              <a:t>How do you see Washington's precedents?</a:t>
            </a:r>
          </a:p>
          <a:p>
            <a:r>
              <a:rPr lang="en-US" sz="3000" b="1" dirty="0" smtClean="0"/>
              <a:t>One new thing you learned about President Washington.</a:t>
            </a:r>
            <a:endParaRPr lang="en-US" sz="3000" b="1" dirty="0"/>
          </a:p>
        </p:txBody>
      </p:sp>
    </p:spTree>
    <p:extLst>
      <p:ext uri="{BB962C8B-B14F-4D97-AF65-F5344CB8AC3E}">
        <p14:creationId xmlns:p14="http://schemas.microsoft.com/office/powerpoint/2010/main" val="4750501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6"/>
            <a:ext cx="9143999" cy="850650"/>
          </a:xfrm>
        </p:spPr>
        <p:txBody>
          <a:bodyPr/>
          <a:lstStyle/>
          <a:p>
            <a:r>
              <a:rPr lang="en-US" sz="4200" b="1" dirty="0" smtClean="0">
                <a:solidFill>
                  <a:schemeClr val="accent2"/>
                </a:solidFill>
              </a:rPr>
              <a:t>Washington’s Precedents foldable</a:t>
            </a:r>
            <a:endParaRPr lang="en-US" sz="4200" b="1" dirty="0">
              <a:solidFill>
                <a:schemeClr val="accent2"/>
              </a:solidFill>
            </a:endParaRPr>
          </a:p>
        </p:txBody>
      </p:sp>
      <p:sp>
        <p:nvSpPr>
          <p:cNvPr id="3" name="Content Placeholder 2"/>
          <p:cNvSpPr>
            <a:spLocks noGrp="1"/>
          </p:cNvSpPr>
          <p:nvPr>
            <p:ph idx="1"/>
          </p:nvPr>
        </p:nvSpPr>
        <p:spPr>
          <a:xfrm>
            <a:off x="0" y="958226"/>
            <a:ext cx="9143999" cy="5899774"/>
          </a:xfrm>
        </p:spPr>
        <p:txBody>
          <a:bodyPr>
            <a:noAutofit/>
          </a:bodyPr>
          <a:lstStyle/>
          <a:p>
            <a:pPr marL="457200" indent="-457200">
              <a:buFont typeface="+mj-lt"/>
              <a:buAutoNum type="arabicPeriod"/>
            </a:pPr>
            <a:r>
              <a:rPr lang="en-US" sz="2500" dirty="0" smtClean="0">
                <a:solidFill>
                  <a:schemeClr val="accent1">
                    <a:lumMod val="75000"/>
                  </a:schemeClr>
                </a:solidFill>
              </a:rPr>
              <a:t>Fold your paper in half long ways/hot dog</a:t>
            </a:r>
          </a:p>
          <a:p>
            <a:pPr marL="457200" indent="-457200">
              <a:buFont typeface="+mj-lt"/>
              <a:buAutoNum type="arabicPeriod"/>
            </a:pPr>
            <a:r>
              <a:rPr lang="en-US" sz="2500" dirty="0" smtClean="0">
                <a:solidFill>
                  <a:schemeClr val="accent1">
                    <a:lumMod val="75000"/>
                  </a:schemeClr>
                </a:solidFill>
              </a:rPr>
              <a:t>On one side cut 5 flaps</a:t>
            </a:r>
          </a:p>
          <a:p>
            <a:r>
              <a:rPr lang="en-US" sz="2500" dirty="0" smtClean="0">
                <a:solidFill>
                  <a:schemeClr val="accent2">
                    <a:lumMod val="75000"/>
                  </a:schemeClr>
                </a:solidFill>
              </a:rPr>
              <a:t>You will need to go to each station, there are 5 stations</a:t>
            </a:r>
          </a:p>
          <a:p>
            <a:r>
              <a:rPr lang="en-US" sz="2500" dirty="0" smtClean="0">
                <a:solidFill>
                  <a:schemeClr val="accent2">
                    <a:lumMod val="75000"/>
                  </a:schemeClr>
                </a:solidFill>
              </a:rPr>
              <a:t>At each station you will follow the instructions it gives you about what goes on the outside flap, top inside flap, and bottom inside flap</a:t>
            </a:r>
          </a:p>
          <a:p>
            <a:r>
              <a:rPr lang="en-US" sz="2500" b="1" dirty="0" smtClean="0">
                <a:solidFill>
                  <a:schemeClr val="accent2">
                    <a:lumMod val="75000"/>
                  </a:schemeClr>
                </a:solidFill>
              </a:rPr>
              <a:t>Be sure to read the instructions and </a:t>
            </a:r>
            <a:r>
              <a:rPr lang="en-US" sz="2500" b="1" dirty="0" smtClean="0">
                <a:solidFill>
                  <a:schemeClr val="accent2">
                    <a:lumMod val="75000"/>
                  </a:schemeClr>
                </a:solidFill>
              </a:rPr>
              <a:t>ALL </a:t>
            </a:r>
            <a:r>
              <a:rPr lang="en-US" sz="2500" b="1" dirty="0" smtClean="0">
                <a:solidFill>
                  <a:schemeClr val="accent2">
                    <a:lumMod val="75000"/>
                  </a:schemeClr>
                </a:solidFill>
              </a:rPr>
              <a:t>documents </a:t>
            </a:r>
            <a:r>
              <a:rPr lang="en-US" sz="2500" b="1" dirty="0" smtClean="0">
                <a:solidFill>
                  <a:schemeClr val="accent2">
                    <a:lumMod val="75000"/>
                  </a:schemeClr>
                </a:solidFill>
              </a:rPr>
              <a:t>carefully</a:t>
            </a:r>
          </a:p>
          <a:p>
            <a:r>
              <a:rPr lang="en-US" sz="2500" dirty="0" smtClean="0">
                <a:solidFill>
                  <a:schemeClr val="accent2">
                    <a:lumMod val="75000"/>
                  </a:schemeClr>
                </a:solidFill>
              </a:rPr>
              <a:t>Spread out throughout the room. You don’t have to go in order.</a:t>
            </a:r>
          </a:p>
          <a:p>
            <a:r>
              <a:rPr lang="en-US" sz="2500" i="1" dirty="0" smtClean="0">
                <a:solidFill>
                  <a:schemeClr val="accent2">
                    <a:lumMod val="75000"/>
                  </a:schemeClr>
                </a:solidFill>
              </a:rPr>
              <a:t>You have 35 minutes</a:t>
            </a:r>
          </a:p>
        </p:txBody>
      </p:sp>
    </p:spTree>
    <p:extLst>
      <p:ext uri="{BB962C8B-B14F-4D97-AF65-F5344CB8AC3E}">
        <p14:creationId xmlns:p14="http://schemas.microsoft.com/office/powerpoint/2010/main" val="158949790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2362</TotalTime>
  <Words>648</Words>
  <Application>Microsoft Macintosh PowerPoint</Application>
  <PresentationFormat>On-screen Show (4:3)</PresentationFormat>
  <Paragraphs>49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Breeze</vt:lpstr>
      <vt:lpstr>1. Get out your Do Now </vt:lpstr>
      <vt:lpstr>CNN 10</vt:lpstr>
      <vt:lpstr>T-Chart</vt:lpstr>
      <vt:lpstr>Now use Article II Section 2 to write down the presidents duties</vt:lpstr>
      <vt:lpstr>PowerPoint Presentation</vt:lpstr>
      <vt:lpstr>PowerPoint Presentation</vt:lpstr>
      <vt:lpstr>Precedent</vt:lpstr>
      <vt:lpstr>History Channel: https://www.history.com/topics/us-presidents/george-washingtons-precedents-video </vt:lpstr>
      <vt:lpstr>Washington’s Precedents foldable</vt:lpstr>
      <vt:lpstr>Time to apply your understanding</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Get a Do Now from the back</dc:title>
  <dc:creator>Julia Maurer</dc:creator>
  <cp:lastModifiedBy>Julia Maurer</cp:lastModifiedBy>
  <cp:revision>27</cp:revision>
  <dcterms:created xsi:type="dcterms:W3CDTF">2017-03-19T20:40:55Z</dcterms:created>
  <dcterms:modified xsi:type="dcterms:W3CDTF">2019-11-06T01:51:12Z</dcterms:modified>
</cp:coreProperties>
</file>